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7.jpg" ContentType="image/jpeg"/>
  <Override PartName="/ppt/media/image10.jpg" ContentType="image/jpeg"/>
  <Override PartName="/ppt/media/image11.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0" r:id="rId6"/>
    <p:sldId id="281" r:id="rId7"/>
    <p:sldId id="263" r:id="rId8"/>
    <p:sldId id="264" r:id="rId9"/>
    <p:sldId id="279" r:id="rId10"/>
    <p:sldId id="265" r:id="rId11"/>
    <p:sldId id="267" r:id="rId12"/>
    <p:sldId id="262" r:id="rId13"/>
    <p:sldId id="282" r:id="rId14"/>
    <p:sldId id="283" r:id="rId15"/>
    <p:sldId id="284" r:id="rId16"/>
    <p:sldId id="286" r:id="rId17"/>
    <p:sldId id="285" r:id="rId18"/>
    <p:sldId id="287" r:id="rId19"/>
    <p:sldId id="288" r:id="rId20"/>
    <p:sldId id="278"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34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4368220"/>
            <a:ext cx="8641732" cy="775279"/>
          </a:xfrm>
          <a:prstGeom prst="rect">
            <a:avLst/>
          </a:prstGeom>
        </p:spPr>
      </p:pic>
      <p:pic>
        <p:nvPicPr>
          <p:cNvPr id="17" name="bg object 17"/>
          <p:cNvPicPr/>
          <p:nvPr/>
        </p:nvPicPr>
        <p:blipFill>
          <a:blip r:embed="rId3" cstate="print"/>
          <a:stretch>
            <a:fillRect/>
          </a:stretch>
        </p:blipFill>
        <p:spPr>
          <a:xfrm>
            <a:off x="1825425" y="2371700"/>
            <a:ext cx="4868050" cy="2305922"/>
          </a:xfrm>
          <a:prstGeom prst="rect">
            <a:avLst/>
          </a:prstGeom>
        </p:spPr>
      </p:pic>
      <p:sp>
        <p:nvSpPr>
          <p:cNvPr id="2" name="Holder 2"/>
          <p:cNvSpPr>
            <a:spLocks noGrp="1"/>
          </p:cNvSpPr>
          <p:nvPr>
            <p:ph type="title"/>
          </p:nvPr>
        </p:nvSpPr>
        <p:spPr/>
        <p:txBody>
          <a:bodyPr lIns="0" tIns="0" rIns="0" bIns="0"/>
          <a:lstStyle>
            <a:lvl1pPr>
              <a:defRPr sz="15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368220"/>
            <a:ext cx="8641732" cy="775279"/>
          </a:xfrm>
          <a:prstGeom prst="rect">
            <a:avLst/>
          </a:prstGeom>
        </p:spPr>
      </p:pic>
      <p:sp>
        <p:nvSpPr>
          <p:cNvPr id="2" name="Holder 2"/>
          <p:cNvSpPr>
            <a:spLocks noGrp="1"/>
          </p:cNvSpPr>
          <p:nvPr>
            <p:ph type="title"/>
          </p:nvPr>
        </p:nvSpPr>
        <p:spPr>
          <a:xfrm>
            <a:off x="294780" y="266155"/>
            <a:ext cx="8554439" cy="254000"/>
          </a:xfrm>
          <a:prstGeom prst="rect">
            <a:avLst/>
          </a:prstGeom>
        </p:spPr>
        <p:txBody>
          <a:bodyPr wrap="square" lIns="0" tIns="0" rIns="0" bIns="0">
            <a:spAutoFit/>
          </a:bodyPr>
          <a:lstStyle>
            <a:lvl1pPr>
              <a:defRPr sz="15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56737" y="1114624"/>
            <a:ext cx="8237220" cy="1242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9235" y="2571750"/>
            <a:ext cx="3605529" cy="848360"/>
          </a:xfrm>
          <a:prstGeom prst="rect">
            <a:avLst/>
          </a:prstGeom>
        </p:spPr>
        <p:txBody>
          <a:bodyPr vert="horz" wrap="square" lIns="0" tIns="12700" rIns="0" bIns="0" rtlCol="0">
            <a:spAutoFit/>
          </a:bodyPr>
          <a:lstStyle/>
          <a:p>
            <a:pPr algn="ctr">
              <a:lnSpc>
                <a:spcPct val="100000"/>
              </a:lnSpc>
              <a:spcBef>
                <a:spcPts val="100"/>
              </a:spcBef>
            </a:pPr>
            <a:r>
              <a:rPr lang="en-IN" spc="-5" dirty="0" err="1">
                <a:latin typeface="Times New Roman"/>
                <a:cs typeface="Times New Roman"/>
              </a:rPr>
              <a:t>Amitoj</a:t>
            </a:r>
            <a:r>
              <a:rPr lang="en-IN" spc="-5" dirty="0">
                <a:latin typeface="Times New Roman"/>
                <a:cs typeface="Times New Roman"/>
              </a:rPr>
              <a:t> Singh</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3122</a:t>
            </a:r>
            <a:r>
              <a:rPr sz="1800" spc="-10" dirty="0">
                <a:latin typeface="Times New Roman"/>
                <a:cs typeface="Times New Roman"/>
              </a:rPr>
              <a:t> </a:t>
            </a:r>
            <a:r>
              <a:rPr sz="1800" dirty="0">
                <a:latin typeface="Times New Roman"/>
                <a:cs typeface="Times New Roman"/>
              </a:rPr>
              <a:t>21</a:t>
            </a:r>
            <a:r>
              <a:rPr sz="1800" spc="-15" dirty="0">
                <a:latin typeface="Times New Roman"/>
                <a:cs typeface="Times New Roman"/>
              </a:rPr>
              <a:t> </a:t>
            </a:r>
            <a:r>
              <a:rPr sz="1800" dirty="0">
                <a:latin typeface="Times New Roman"/>
                <a:cs typeface="Times New Roman"/>
              </a:rPr>
              <a:t>5002</a:t>
            </a:r>
            <a:r>
              <a:rPr sz="1800" spc="-10" dirty="0">
                <a:latin typeface="Times New Roman"/>
                <a:cs typeface="Times New Roman"/>
              </a:rPr>
              <a:t> </a:t>
            </a:r>
            <a:r>
              <a:rPr sz="1800" dirty="0">
                <a:latin typeface="Times New Roman"/>
                <a:cs typeface="Times New Roman"/>
              </a:rPr>
              <a:t>0</a:t>
            </a:r>
            <a:r>
              <a:rPr lang="en-IN" sz="1800" dirty="0">
                <a:latin typeface="Times New Roman"/>
                <a:cs typeface="Times New Roman"/>
              </a:rPr>
              <a:t>10</a:t>
            </a:r>
            <a:endParaRPr sz="1800" dirty="0">
              <a:latin typeface="Times New Roman"/>
              <a:cs typeface="Times New Roman"/>
            </a:endParaRPr>
          </a:p>
          <a:p>
            <a:pPr algn="ctr">
              <a:lnSpc>
                <a:spcPct val="100000"/>
              </a:lnSpc>
            </a:pPr>
            <a:r>
              <a:rPr lang="en-IN" spc="-15" dirty="0">
                <a:latin typeface="Times New Roman"/>
                <a:cs typeface="Times New Roman"/>
              </a:rPr>
              <a:t>Harsh Bansal</a:t>
            </a:r>
            <a:r>
              <a:rPr sz="1800" spc="-1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3122</a:t>
            </a:r>
            <a:r>
              <a:rPr sz="1800" spc="-10" dirty="0">
                <a:latin typeface="Times New Roman"/>
                <a:cs typeface="Times New Roman"/>
              </a:rPr>
              <a:t> </a:t>
            </a:r>
            <a:r>
              <a:rPr sz="1800" dirty="0">
                <a:latin typeface="Times New Roman"/>
                <a:cs typeface="Times New Roman"/>
              </a:rPr>
              <a:t>21</a:t>
            </a:r>
            <a:r>
              <a:rPr sz="1800" spc="-10" dirty="0">
                <a:latin typeface="Times New Roman"/>
                <a:cs typeface="Times New Roman"/>
              </a:rPr>
              <a:t> </a:t>
            </a:r>
            <a:r>
              <a:rPr sz="1800" dirty="0">
                <a:latin typeface="Times New Roman"/>
                <a:cs typeface="Times New Roman"/>
              </a:rPr>
              <a:t>5002</a:t>
            </a:r>
            <a:r>
              <a:rPr sz="1800" spc="-15" dirty="0">
                <a:latin typeface="Times New Roman"/>
                <a:cs typeface="Times New Roman"/>
              </a:rPr>
              <a:t> </a:t>
            </a:r>
            <a:r>
              <a:rPr sz="1800" dirty="0">
                <a:latin typeface="Times New Roman"/>
                <a:cs typeface="Times New Roman"/>
              </a:rPr>
              <a:t>0</a:t>
            </a:r>
            <a:r>
              <a:rPr lang="en-IN" sz="1800" dirty="0">
                <a:latin typeface="Times New Roman"/>
                <a:cs typeface="Times New Roman"/>
              </a:rPr>
              <a:t>36</a:t>
            </a:r>
            <a:endParaRPr sz="1800" dirty="0">
              <a:latin typeface="Times New Roman"/>
              <a:cs typeface="Times New Roman"/>
            </a:endParaRPr>
          </a:p>
          <a:p>
            <a:pPr algn="ctr">
              <a:lnSpc>
                <a:spcPct val="100000"/>
              </a:lnSpc>
            </a:pPr>
            <a:endParaRPr sz="1800" dirty="0">
              <a:latin typeface="Times New Roman"/>
              <a:cs typeface="Times New Roman"/>
            </a:endParaRPr>
          </a:p>
        </p:txBody>
      </p:sp>
      <p:sp>
        <p:nvSpPr>
          <p:cNvPr id="3" name="object 3"/>
          <p:cNvSpPr/>
          <p:nvPr/>
        </p:nvSpPr>
        <p:spPr>
          <a:xfrm>
            <a:off x="1143000" y="0"/>
            <a:ext cx="6858000" cy="571500"/>
          </a:xfrm>
          <a:custGeom>
            <a:avLst/>
            <a:gdLst/>
            <a:ahLst/>
            <a:cxnLst/>
            <a:rect l="l" t="t" r="r" b="b"/>
            <a:pathLst>
              <a:path w="6858000" h="571500">
                <a:moveTo>
                  <a:pt x="6857999" y="571499"/>
                </a:moveTo>
                <a:lnTo>
                  <a:pt x="0" y="571499"/>
                </a:lnTo>
                <a:lnTo>
                  <a:pt x="0" y="0"/>
                </a:lnTo>
                <a:lnTo>
                  <a:pt x="6857999" y="0"/>
                </a:lnTo>
                <a:lnTo>
                  <a:pt x="6857999" y="571499"/>
                </a:lnTo>
                <a:close/>
              </a:path>
            </a:pathLst>
          </a:custGeom>
          <a:solidFill>
            <a:srgbClr val="335295"/>
          </a:solidFill>
        </p:spPr>
        <p:txBody>
          <a:bodyPr wrap="square" lIns="0" tIns="0" rIns="0" bIns="0" rtlCol="0"/>
          <a:lstStyle/>
          <a:p>
            <a:endParaRPr/>
          </a:p>
        </p:txBody>
      </p:sp>
      <p:sp>
        <p:nvSpPr>
          <p:cNvPr id="4" name="object 4"/>
          <p:cNvSpPr txBox="1">
            <a:spLocks noGrp="1"/>
          </p:cNvSpPr>
          <p:nvPr>
            <p:ph type="title"/>
          </p:nvPr>
        </p:nvSpPr>
        <p:spPr>
          <a:xfrm>
            <a:off x="1019549" y="1205691"/>
            <a:ext cx="7500620" cy="421640"/>
          </a:xfrm>
          <a:prstGeom prst="rect">
            <a:avLst/>
          </a:prstGeom>
        </p:spPr>
        <p:txBody>
          <a:bodyPr vert="horz" wrap="square" lIns="0" tIns="12700" rIns="0" bIns="0" rtlCol="0">
            <a:spAutoFit/>
          </a:bodyPr>
          <a:lstStyle/>
          <a:p>
            <a:pPr marL="12700" algn="ctr">
              <a:lnSpc>
                <a:spcPct val="100000"/>
              </a:lnSpc>
              <a:spcBef>
                <a:spcPts val="100"/>
              </a:spcBef>
            </a:pPr>
            <a:r>
              <a:rPr sz="2600" b="1" spc="-20" dirty="0">
                <a:latin typeface="Times New Roman"/>
                <a:cs typeface="Times New Roman"/>
              </a:rPr>
              <a:t> </a:t>
            </a:r>
            <a:r>
              <a:rPr sz="2600" b="1" spc="-10" dirty="0">
                <a:latin typeface="Times New Roman"/>
                <a:cs typeface="Times New Roman"/>
              </a:rPr>
              <a:t>E</a:t>
            </a:r>
            <a:r>
              <a:rPr lang="en-IN" sz="2600" b="1" spc="-10" dirty="0">
                <a:latin typeface="Times New Roman"/>
                <a:cs typeface="Times New Roman"/>
              </a:rPr>
              <a:t>C</a:t>
            </a:r>
            <a:r>
              <a:rPr sz="2600" b="1" spc="-10" dirty="0">
                <a:latin typeface="Times New Roman"/>
                <a:cs typeface="Times New Roman"/>
              </a:rPr>
              <a:t>G</a:t>
            </a:r>
            <a:r>
              <a:rPr sz="2600" b="1" spc="-20" dirty="0">
                <a:latin typeface="Times New Roman"/>
                <a:cs typeface="Times New Roman"/>
              </a:rPr>
              <a:t> </a:t>
            </a:r>
            <a:r>
              <a:rPr sz="2600" b="1" spc="-5" dirty="0">
                <a:latin typeface="Times New Roman"/>
                <a:cs typeface="Times New Roman"/>
              </a:rPr>
              <a:t>SIGNAL</a:t>
            </a:r>
            <a:r>
              <a:rPr sz="2600" b="1" spc="-160" dirty="0">
                <a:latin typeface="Times New Roman"/>
                <a:cs typeface="Times New Roman"/>
              </a:rPr>
              <a:t> </a:t>
            </a:r>
            <a:r>
              <a:rPr sz="2600" b="1" spc="-20" dirty="0">
                <a:latin typeface="Times New Roman"/>
                <a:cs typeface="Times New Roman"/>
              </a:rPr>
              <a:t>CLASSIFICATION</a:t>
            </a:r>
            <a:endParaRPr sz="26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83499" y="190138"/>
            <a:ext cx="5446395" cy="375920"/>
          </a:xfrm>
          <a:prstGeom prst="rect">
            <a:avLst/>
          </a:prstGeom>
        </p:spPr>
        <p:txBody>
          <a:bodyPr vert="horz" wrap="square" lIns="0" tIns="12700" rIns="0" bIns="0" rtlCol="0">
            <a:spAutoFit/>
          </a:bodyPr>
          <a:lstStyle/>
          <a:p>
            <a:pPr marL="12700" algn="ctr">
              <a:lnSpc>
                <a:spcPct val="100000"/>
              </a:lnSpc>
              <a:spcBef>
                <a:spcPts val="100"/>
              </a:spcBef>
            </a:pPr>
            <a:r>
              <a:rPr lang="en-US" sz="2300" b="1" spc="-5" dirty="0" err="1">
                <a:solidFill>
                  <a:srgbClr val="335295"/>
                </a:solidFill>
                <a:latin typeface="Times New Roman"/>
                <a:cs typeface="Times New Roman"/>
              </a:rPr>
              <a:t>Symlet</a:t>
            </a:r>
            <a:r>
              <a:rPr lang="en-US" sz="2300" b="1" spc="-5" dirty="0">
                <a:solidFill>
                  <a:srgbClr val="335295"/>
                </a:solidFill>
                <a:latin typeface="Times New Roman"/>
                <a:cs typeface="Times New Roman"/>
              </a:rPr>
              <a:t> Wavelet (Sym4)</a:t>
            </a:r>
            <a:endParaRPr lang="en-US" sz="2300" dirty="0">
              <a:latin typeface="Times New Roman"/>
              <a:cs typeface="Times New Roman"/>
            </a:endParaRPr>
          </a:p>
        </p:txBody>
      </p:sp>
      <p:sp>
        <p:nvSpPr>
          <p:cNvPr id="5" name="object 5"/>
          <p:cNvSpPr txBox="1"/>
          <p:nvPr/>
        </p:nvSpPr>
        <p:spPr>
          <a:xfrm>
            <a:off x="810997" y="679890"/>
            <a:ext cx="7391400" cy="1423467"/>
          </a:xfrm>
          <a:prstGeom prst="rect">
            <a:avLst/>
          </a:prstGeom>
        </p:spPr>
        <p:txBody>
          <a:bodyPr vert="horz" wrap="square" lIns="0" tIns="12700" rIns="0" bIns="0" rtlCol="0">
            <a:spAutoFit/>
          </a:bodyPr>
          <a:lstStyle/>
          <a:p>
            <a:pPr marL="356235" marR="205104" indent="-344170" algn="just">
              <a:lnSpc>
                <a:spcPct val="100000"/>
              </a:lnSpc>
              <a:spcBef>
                <a:spcPts val="100"/>
              </a:spcBef>
              <a:buFont typeface="Arial MT"/>
              <a:buChar char="●"/>
              <a:tabLst>
                <a:tab pos="356235" algn="l"/>
                <a:tab pos="356870" algn="l"/>
              </a:tabLst>
            </a:pPr>
            <a:r>
              <a:rPr lang="en-US" sz="1500" dirty="0" err="1">
                <a:solidFill>
                  <a:srgbClr val="212529"/>
                </a:solidFill>
                <a:latin typeface="Times New Roman"/>
                <a:cs typeface="Times New Roman"/>
              </a:rPr>
              <a:t>Symlet</a:t>
            </a:r>
            <a:r>
              <a:rPr lang="en-US" sz="1500" dirty="0">
                <a:solidFill>
                  <a:srgbClr val="212529"/>
                </a:solidFill>
                <a:latin typeface="Times New Roman"/>
                <a:cs typeface="Times New Roman"/>
              </a:rPr>
              <a:t> wavelets, like Sym4, are a type of orthogonal wavelet used in signal processing and data compression.</a:t>
            </a:r>
          </a:p>
          <a:p>
            <a:pPr marL="356235" marR="205104" indent="-344170" algn="just">
              <a:lnSpc>
                <a:spcPct val="100000"/>
              </a:lnSpc>
              <a:spcBef>
                <a:spcPts val="100"/>
              </a:spcBef>
              <a:buFont typeface="Arial MT"/>
              <a:buChar char="●"/>
              <a:tabLst>
                <a:tab pos="356235" algn="l"/>
                <a:tab pos="356870" algn="l"/>
              </a:tabLst>
            </a:pPr>
            <a:r>
              <a:rPr lang="en-US" sz="1500" dirty="0">
                <a:solidFill>
                  <a:srgbClr val="212529"/>
                </a:solidFill>
                <a:latin typeface="Times New Roman"/>
                <a:cs typeface="Times New Roman"/>
              </a:rPr>
              <a:t>Sym4 is characterized by a high number of vanishing moments, which allows it to efficiently capture both smooth and oscillatory components of signals.</a:t>
            </a:r>
          </a:p>
          <a:p>
            <a:pPr marL="356235" marR="205104" indent="-344170" algn="just">
              <a:lnSpc>
                <a:spcPct val="100000"/>
              </a:lnSpc>
              <a:spcBef>
                <a:spcPts val="100"/>
              </a:spcBef>
              <a:buFont typeface="Arial MT"/>
              <a:buChar char="●"/>
              <a:tabLst>
                <a:tab pos="356235" algn="l"/>
                <a:tab pos="356870" algn="l"/>
              </a:tabLst>
            </a:pPr>
            <a:r>
              <a:rPr lang="en-US" sz="1500" dirty="0">
                <a:solidFill>
                  <a:srgbClr val="212529"/>
                </a:solidFill>
                <a:latin typeface="Times New Roman"/>
                <a:cs typeface="Times New Roman"/>
              </a:rPr>
              <a:t>It strikes a balance between time and frequency localization, making it suitable for analyzing non-stationary signals like ECG.</a:t>
            </a:r>
            <a:endParaRPr lang="en-US" sz="1500" dirty="0">
              <a:latin typeface="Times New Roman"/>
              <a:cs typeface="Times New Roman"/>
            </a:endParaRPr>
          </a:p>
        </p:txBody>
      </p:sp>
      <p:pic>
        <p:nvPicPr>
          <p:cNvPr id="10" name="Picture 9">
            <a:extLst>
              <a:ext uri="{FF2B5EF4-FFF2-40B4-BE49-F238E27FC236}">
                <a16:creationId xmlns:a16="http://schemas.microsoft.com/office/drawing/2014/main" id="{598F73AB-8F76-2A95-F594-1D3527333D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207608"/>
            <a:ext cx="5888482" cy="28038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6425" y="296355"/>
            <a:ext cx="8178165" cy="375920"/>
          </a:xfrm>
          <a:prstGeom prst="rect">
            <a:avLst/>
          </a:prstGeom>
        </p:spPr>
        <p:txBody>
          <a:bodyPr vert="horz" wrap="square" lIns="0" tIns="12700" rIns="0" bIns="0" rtlCol="0">
            <a:spAutoFit/>
          </a:bodyPr>
          <a:lstStyle/>
          <a:p>
            <a:pPr marL="12700" algn="ctr">
              <a:lnSpc>
                <a:spcPct val="100000"/>
              </a:lnSpc>
              <a:spcBef>
                <a:spcPts val="100"/>
              </a:spcBef>
            </a:pPr>
            <a:r>
              <a:rPr lang="en-US" sz="2300" b="1" spc="-5" dirty="0">
                <a:solidFill>
                  <a:srgbClr val="335295"/>
                </a:solidFill>
                <a:latin typeface="Times New Roman"/>
                <a:cs typeface="Times New Roman"/>
              </a:rPr>
              <a:t>Discrete Wavelet Transform (DWT)</a:t>
            </a:r>
            <a:endParaRPr lang="en-US" sz="2300" dirty="0">
              <a:latin typeface="Times New Roman"/>
              <a:cs typeface="Times New Roman"/>
            </a:endParaRPr>
          </a:p>
        </p:txBody>
      </p:sp>
      <p:sp>
        <p:nvSpPr>
          <p:cNvPr id="4" name="object 4"/>
          <p:cNvSpPr txBox="1"/>
          <p:nvPr/>
        </p:nvSpPr>
        <p:spPr>
          <a:xfrm>
            <a:off x="813752" y="742950"/>
            <a:ext cx="7516495" cy="1541448"/>
          </a:xfrm>
          <a:prstGeom prst="rect">
            <a:avLst/>
          </a:prstGeom>
        </p:spPr>
        <p:txBody>
          <a:bodyPr vert="horz" wrap="square" lIns="0" tIns="12700" rIns="0" bIns="0" rtlCol="0">
            <a:spAutoFit/>
          </a:bodyPr>
          <a:lstStyle/>
          <a:p>
            <a:pPr marL="356235" marR="205104" indent="-344170">
              <a:lnSpc>
                <a:spcPct val="100000"/>
              </a:lnSpc>
              <a:spcBef>
                <a:spcPts val="100"/>
              </a:spcBef>
              <a:buFont typeface="Arial MT"/>
              <a:buChar char="●"/>
              <a:tabLst>
                <a:tab pos="356235" algn="l"/>
                <a:tab pos="356870" algn="l"/>
              </a:tabLst>
            </a:pPr>
            <a:r>
              <a:rPr lang="en-US" sz="1500" dirty="0">
                <a:solidFill>
                  <a:srgbClr val="212529"/>
                </a:solidFill>
                <a:latin typeface="Times New Roman"/>
                <a:cs typeface="Times New Roman"/>
              </a:rPr>
              <a:t>DWT is a signal processing technique used to decompose a signal into different frequency components.</a:t>
            </a:r>
          </a:p>
          <a:p>
            <a:pPr marL="356235" marR="205104" indent="-344170">
              <a:lnSpc>
                <a:spcPct val="100000"/>
              </a:lnSpc>
              <a:spcBef>
                <a:spcPts val="100"/>
              </a:spcBef>
              <a:buFont typeface="Arial MT"/>
              <a:buChar char="●"/>
              <a:tabLst>
                <a:tab pos="356235" algn="l"/>
                <a:tab pos="356870" algn="l"/>
              </a:tabLst>
            </a:pPr>
            <a:endParaRPr lang="en-US" sz="300" dirty="0">
              <a:solidFill>
                <a:srgbClr val="212529"/>
              </a:solidFill>
              <a:latin typeface="Times New Roman"/>
              <a:cs typeface="Times New Roman"/>
            </a:endParaRPr>
          </a:p>
          <a:p>
            <a:pPr marL="356235" marR="205104" indent="-344170">
              <a:lnSpc>
                <a:spcPct val="100000"/>
              </a:lnSpc>
              <a:spcBef>
                <a:spcPts val="100"/>
              </a:spcBef>
              <a:buFont typeface="Arial MT"/>
              <a:buChar char="●"/>
              <a:tabLst>
                <a:tab pos="356235" algn="l"/>
                <a:tab pos="356870" algn="l"/>
              </a:tabLst>
            </a:pPr>
            <a:r>
              <a:rPr lang="en-US" sz="1500" dirty="0">
                <a:solidFill>
                  <a:srgbClr val="212529"/>
                </a:solidFill>
                <a:latin typeface="Times New Roman"/>
                <a:cs typeface="Times New Roman"/>
              </a:rPr>
              <a:t>It employs wavelet functions to capture signal details at various scales, providing a multi-resolution analysis of the input signal.</a:t>
            </a:r>
          </a:p>
          <a:p>
            <a:pPr marL="356235" marR="205104" indent="-344170">
              <a:lnSpc>
                <a:spcPct val="100000"/>
              </a:lnSpc>
              <a:spcBef>
                <a:spcPts val="100"/>
              </a:spcBef>
              <a:buFont typeface="Arial MT"/>
              <a:buChar char="●"/>
              <a:tabLst>
                <a:tab pos="356235" algn="l"/>
                <a:tab pos="356870" algn="l"/>
              </a:tabLst>
            </a:pPr>
            <a:endParaRPr lang="en-US" sz="300" dirty="0">
              <a:solidFill>
                <a:srgbClr val="212529"/>
              </a:solidFill>
              <a:latin typeface="Times New Roman"/>
              <a:cs typeface="Times New Roman"/>
            </a:endParaRPr>
          </a:p>
          <a:p>
            <a:pPr marL="356235" marR="205104" indent="-344170">
              <a:lnSpc>
                <a:spcPct val="100000"/>
              </a:lnSpc>
              <a:spcBef>
                <a:spcPts val="100"/>
              </a:spcBef>
              <a:buFont typeface="Arial MT"/>
              <a:buChar char="●"/>
              <a:tabLst>
                <a:tab pos="356235" algn="l"/>
                <a:tab pos="356870" algn="l"/>
              </a:tabLst>
            </a:pPr>
            <a:r>
              <a:rPr lang="en-US" sz="1500" dirty="0">
                <a:solidFill>
                  <a:srgbClr val="212529"/>
                </a:solidFill>
                <a:latin typeface="Times New Roman"/>
                <a:cs typeface="Times New Roman"/>
              </a:rPr>
              <a:t>In ECG analysis, DWT can help extract relevant features representing different aspects of cardiac activity, such as QRS complexes, P-waves, and T-waves.</a:t>
            </a:r>
            <a:endParaRPr sz="1500" dirty="0">
              <a:latin typeface="Times New Roman"/>
              <a:cs typeface="Times New Roman"/>
            </a:endParaRPr>
          </a:p>
        </p:txBody>
      </p:sp>
      <p:pic>
        <p:nvPicPr>
          <p:cNvPr id="6" name="Picture 5">
            <a:extLst>
              <a:ext uri="{FF2B5EF4-FFF2-40B4-BE49-F238E27FC236}">
                <a16:creationId xmlns:a16="http://schemas.microsoft.com/office/drawing/2014/main" id="{DD3776F1-B74B-6994-3CB0-771EC3D7D3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355073"/>
            <a:ext cx="5455856" cy="25545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507" y="361950"/>
            <a:ext cx="8000999" cy="366767"/>
          </a:xfrm>
          <a:prstGeom prst="rect">
            <a:avLst/>
          </a:prstGeom>
        </p:spPr>
        <p:txBody>
          <a:bodyPr vert="horz" wrap="square" lIns="0" tIns="12700" rIns="0" bIns="0" rtlCol="0">
            <a:spAutoFit/>
          </a:bodyPr>
          <a:lstStyle/>
          <a:p>
            <a:pPr marL="12700">
              <a:lnSpc>
                <a:spcPct val="100000"/>
              </a:lnSpc>
              <a:spcBef>
                <a:spcPts val="100"/>
              </a:spcBef>
            </a:pPr>
            <a:r>
              <a:rPr lang="en-IN" sz="2300" b="1" spc="-5" dirty="0">
                <a:solidFill>
                  <a:srgbClr val="335295"/>
                </a:solidFill>
              </a:rPr>
              <a:t>ECG Signal Classification using Deep Neural Networks(CNN)</a:t>
            </a:r>
            <a:endParaRPr sz="2300" dirty="0">
              <a:latin typeface="Times New Roman"/>
              <a:cs typeface="Times New Roman"/>
            </a:endParaRPr>
          </a:p>
        </p:txBody>
      </p:sp>
      <p:sp>
        <p:nvSpPr>
          <p:cNvPr id="5" name="TextBox 4">
            <a:extLst>
              <a:ext uri="{FF2B5EF4-FFF2-40B4-BE49-F238E27FC236}">
                <a16:creationId xmlns:a16="http://schemas.microsoft.com/office/drawing/2014/main" id="{E347BA32-D139-D0FC-E8DA-104D3063E067}"/>
              </a:ext>
            </a:extLst>
          </p:cNvPr>
          <p:cNvSpPr txBox="1"/>
          <p:nvPr/>
        </p:nvSpPr>
        <p:spPr>
          <a:xfrm>
            <a:off x="672506" y="971550"/>
            <a:ext cx="7633293" cy="2923877"/>
          </a:xfrm>
          <a:prstGeom prst="rect">
            <a:avLst/>
          </a:prstGeom>
          <a:noFill/>
        </p:spPr>
        <p:txBody>
          <a:bodyPr wrap="square" rtlCol="0">
            <a:spAutoFit/>
          </a:bodyPr>
          <a:lstStyle/>
          <a:p>
            <a:r>
              <a:rPr lang="en-US" sz="2000" b="1" u="sng" dirty="0"/>
              <a:t>PROCEDURE</a:t>
            </a:r>
          </a:p>
          <a:p>
            <a:endParaRPr lang="en-US" sz="2000" b="1" u="sng" dirty="0"/>
          </a:p>
          <a:p>
            <a:r>
              <a:rPr lang="en-US" b="1" dirty="0"/>
              <a:t>1. ECG Signals to Image conversion using CWT. </a:t>
            </a:r>
          </a:p>
          <a:p>
            <a:endParaRPr lang="en-US" b="1" dirty="0"/>
          </a:p>
          <a:p>
            <a:pPr marL="285750" indent="-285750">
              <a:buFont typeface="Arial" panose="020B0604020202020204" pitchFamily="34" charset="0"/>
              <a:buChar char="•"/>
            </a:pPr>
            <a:r>
              <a:rPr lang="en-US" dirty="0"/>
              <a:t>All the 1D ECG signals will be converted into images using Continuous Wavelet Transform (CWT)so that they can be fed as input to CNN for classification.</a:t>
            </a:r>
          </a:p>
          <a:p>
            <a:endParaRPr lang="en-US" dirty="0"/>
          </a:p>
          <a:p>
            <a:pPr marL="285750" indent="-285750">
              <a:buFont typeface="Arial" panose="020B0604020202020204" pitchFamily="34" charset="0"/>
              <a:buChar char="•"/>
            </a:pPr>
            <a:r>
              <a:rPr lang="en-US" dirty="0"/>
              <a:t>After conversion of all ECG signals, we have total 900 scalogram images saved in three folders corresponding to each category ARR, CHF and NSR.</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8EA77B-4375-CCFB-5173-5E08A9F39329}"/>
              </a:ext>
            </a:extLst>
          </p:cNvPr>
          <p:cNvSpPr txBox="1"/>
          <p:nvPr/>
        </p:nvSpPr>
        <p:spPr>
          <a:xfrm>
            <a:off x="304800" y="971550"/>
            <a:ext cx="8153400" cy="3139321"/>
          </a:xfrm>
          <a:prstGeom prst="rect">
            <a:avLst/>
          </a:prstGeom>
          <a:noFill/>
        </p:spPr>
        <p:txBody>
          <a:bodyPr wrap="square">
            <a:spAutoFit/>
          </a:bodyPr>
          <a:lstStyle/>
          <a:p>
            <a:r>
              <a:rPr lang="en-US" dirty="0"/>
              <a:t>For Continuous Wavelet Transform (CWT), we take the following parameters.</a:t>
            </a:r>
          </a:p>
          <a:p>
            <a:endParaRPr lang="en-US" dirty="0"/>
          </a:p>
          <a:p>
            <a:pPr marL="285750" indent="-285750">
              <a:buFont typeface="Arial" panose="020B0604020202020204" pitchFamily="34" charset="0"/>
              <a:buChar char="•"/>
            </a:pPr>
            <a:r>
              <a:rPr lang="en-US" dirty="0"/>
              <a:t>Wavelet used is 'Analytic </a:t>
            </a:r>
            <a:r>
              <a:rPr lang="en-US" dirty="0" err="1"/>
              <a:t>Morlet</a:t>
            </a:r>
            <a:r>
              <a:rPr lang="en-US" dirty="0"/>
              <a:t> (amor)’.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wavelet has equal variance in time and frequency.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Analytic wavelets are wavelets with one-sided spectra and are complex-valued in the time domain.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wavelets are a good choice for obtaining a time-frequency analysis using the CWT.</a:t>
            </a:r>
            <a:endParaRPr lang="en-IN" dirty="0"/>
          </a:p>
        </p:txBody>
      </p:sp>
      <p:sp>
        <p:nvSpPr>
          <p:cNvPr id="10" name="object 3">
            <a:extLst>
              <a:ext uri="{FF2B5EF4-FFF2-40B4-BE49-F238E27FC236}">
                <a16:creationId xmlns:a16="http://schemas.microsoft.com/office/drawing/2014/main" id="{E96ABAC9-D7E3-1B01-2AAF-A4863FB07D22}"/>
              </a:ext>
            </a:extLst>
          </p:cNvPr>
          <p:cNvSpPr txBox="1">
            <a:spLocks noGrp="1"/>
          </p:cNvSpPr>
          <p:nvPr>
            <p:ph type="title"/>
          </p:nvPr>
        </p:nvSpPr>
        <p:spPr>
          <a:xfrm>
            <a:off x="457201" y="361950"/>
            <a:ext cx="8000999" cy="366767"/>
          </a:xfrm>
          <a:prstGeom prst="rect">
            <a:avLst/>
          </a:prstGeom>
        </p:spPr>
        <p:txBody>
          <a:bodyPr vert="horz" wrap="square" lIns="0" tIns="12700" rIns="0" bIns="0" rtlCol="0">
            <a:spAutoFit/>
          </a:bodyPr>
          <a:lstStyle/>
          <a:p>
            <a:pPr marL="12700" algn="ctr">
              <a:lnSpc>
                <a:spcPct val="100000"/>
              </a:lnSpc>
              <a:spcBef>
                <a:spcPts val="100"/>
              </a:spcBef>
            </a:pPr>
            <a:r>
              <a:rPr lang="en-IN" sz="2300" b="1" spc="-5" dirty="0">
                <a:solidFill>
                  <a:srgbClr val="335295"/>
                </a:solidFill>
                <a:latin typeface="Times New Roman"/>
                <a:cs typeface="Times New Roman"/>
              </a:rPr>
              <a:t>Parameters for CWT</a:t>
            </a:r>
            <a:endParaRPr sz="2300" dirty="0">
              <a:latin typeface="Times New Roman"/>
              <a:cs typeface="Times New Roman"/>
            </a:endParaRPr>
          </a:p>
        </p:txBody>
      </p:sp>
    </p:spTree>
    <p:extLst>
      <p:ext uri="{BB962C8B-B14F-4D97-AF65-F5344CB8AC3E}">
        <p14:creationId xmlns:p14="http://schemas.microsoft.com/office/powerpoint/2010/main" val="323464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A16054-06BC-357C-F1A1-AD3841772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76350"/>
            <a:ext cx="4415977" cy="2895600"/>
          </a:xfrm>
          <a:prstGeom prst="rect">
            <a:avLst/>
          </a:prstGeom>
        </p:spPr>
      </p:pic>
      <p:sp>
        <p:nvSpPr>
          <p:cNvPr id="10" name="object 3">
            <a:extLst>
              <a:ext uri="{FF2B5EF4-FFF2-40B4-BE49-F238E27FC236}">
                <a16:creationId xmlns:a16="http://schemas.microsoft.com/office/drawing/2014/main" id="{26A08F1F-67A4-A499-E637-8978B099E513}"/>
              </a:ext>
            </a:extLst>
          </p:cNvPr>
          <p:cNvSpPr txBox="1">
            <a:spLocks noGrp="1"/>
          </p:cNvSpPr>
          <p:nvPr>
            <p:ph type="title"/>
          </p:nvPr>
        </p:nvSpPr>
        <p:spPr>
          <a:xfrm>
            <a:off x="381000" y="361950"/>
            <a:ext cx="8000999" cy="366767"/>
          </a:xfrm>
          <a:prstGeom prst="rect">
            <a:avLst/>
          </a:prstGeom>
        </p:spPr>
        <p:txBody>
          <a:bodyPr vert="horz" wrap="square" lIns="0" tIns="12700" rIns="0" bIns="0" rtlCol="0">
            <a:spAutoFit/>
          </a:bodyPr>
          <a:lstStyle/>
          <a:p>
            <a:pPr marL="12700" algn="ctr">
              <a:lnSpc>
                <a:spcPct val="100000"/>
              </a:lnSpc>
              <a:spcBef>
                <a:spcPts val="100"/>
              </a:spcBef>
            </a:pPr>
            <a:r>
              <a:rPr lang="en-IN" sz="2300" b="1" spc="-5" dirty="0">
                <a:solidFill>
                  <a:srgbClr val="335295"/>
                </a:solidFill>
              </a:rPr>
              <a:t>Different Signals to Scalogram images</a:t>
            </a:r>
            <a:endParaRPr sz="2300" dirty="0">
              <a:latin typeface="Times New Roman"/>
              <a:cs typeface="Times New Roman"/>
            </a:endParaRPr>
          </a:p>
        </p:txBody>
      </p:sp>
      <p:pic>
        <p:nvPicPr>
          <p:cNvPr id="12" name="Picture 11">
            <a:extLst>
              <a:ext uri="{FF2B5EF4-FFF2-40B4-BE49-F238E27FC236}">
                <a16:creationId xmlns:a16="http://schemas.microsoft.com/office/drawing/2014/main" id="{4635F801-B1F7-76FD-807E-A7629CF35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1733550"/>
            <a:ext cx="3429000" cy="1234440"/>
          </a:xfrm>
          <a:prstGeom prst="rect">
            <a:avLst/>
          </a:prstGeom>
        </p:spPr>
      </p:pic>
    </p:spTree>
    <p:extLst>
      <p:ext uri="{BB962C8B-B14F-4D97-AF65-F5344CB8AC3E}">
        <p14:creationId xmlns:p14="http://schemas.microsoft.com/office/powerpoint/2010/main" val="189545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60405C-CE75-338E-56D9-80E27D78390D}"/>
              </a:ext>
            </a:extLst>
          </p:cNvPr>
          <p:cNvSpPr>
            <a:spLocks noGrp="1"/>
          </p:cNvSpPr>
          <p:nvPr>
            <p:ph type="body" idx="1"/>
          </p:nvPr>
        </p:nvSpPr>
        <p:spPr>
          <a:xfrm>
            <a:off x="453390" y="819150"/>
            <a:ext cx="8237220" cy="3600986"/>
          </a:xfrm>
        </p:spPr>
        <p:txBody>
          <a:bodyPr/>
          <a:lstStyle/>
          <a:p>
            <a:r>
              <a:rPr lang="en-US" b="1" dirty="0"/>
              <a:t>2. Transfer Learning via </a:t>
            </a:r>
            <a:r>
              <a:rPr lang="en-US" b="1" dirty="0" err="1"/>
              <a:t>AlexNet</a:t>
            </a:r>
            <a:r>
              <a:rPr lang="en-US" b="1" dirty="0"/>
              <a:t> For ECG signal classification.</a:t>
            </a:r>
          </a:p>
          <a:p>
            <a:endParaRPr lang="en-US" b="1" dirty="0"/>
          </a:p>
          <a:p>
            <a:pPr marL="285750" indent="-285750">
              <a:buFont typeface="Arial" panose="020B0604020202020204" pitchFamily="34" charset="0"/>
              <a:buChar char="•"/>
            </a:pPr>
            <a:r>
              <a:rPr lang="en-US" dirty="0"/>
              <a:t>We use a pre-trained deep CNN: </a:t>
            </a:r>
            <a:r>
              <a:rPr lang="en-US" dirty="0" err="1"/>
              <a:t>AlexNet</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AlexNet</a:t>
            </a:r>
            <a:r>
              <a:rPr lang="en-US" dirty="0"/>
              <a:t> has been trained on over a million images and can classify images into 1000 object categories.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Fine-tuning a pre-trained CNN to perform classification on a new collection of images is called Transfer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Transfer learning is quick and easy rather than training a CNN from scratch which requires millions of input images, lots of training time, and high-speed efficient hardware.</a:t>
            </a:r>
            <a:endParaRPr lang="en-IN" dirty="0"/>
          </a:p>
        </p:txBody>
      </p:sp>
    </p:spTree>
    <p:extLst>
      <p:ext uri="{BB962C8B-B14F-4D97-AF65-F5344CB8AC3E}">
        <p14:creationId xmlns:p14="http://schemas.microsoft.com/office/powerpoint/2010/main" val="177966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extLst>
              <p:ext uri="{D42A27DB-BD31-4B8C-83A1-F6EECF244321}">
                <p14:modId xmlns:p14="http://schemas.microsoft.com/office/powerpoint/2010/main" val="1089861509"/>
              </p:ext>
            </p:extLst>
          </p:nvPr>
        </p:nvGraphicFramePr>
        <p:xfrm>
          <a:off x="686232" y="1050643"/>
          <a:ext cx="7802239" cy="1229347"/>
        </p:xfrm>
        <a:graphic>
          <a:graphicData uri="http://schemas.openxmlformats.org/drawingml/2006/table">
            <a:tbl>
              <a:tblPr firstRow="1" bandRow="1">
                <a:tableStyleId>{2D5ABB26-0587-4C30-8999-92F81FD0307C}</a:tableStyleId>
              </a:tblPr>
              <a:tblGrid>
                <a:gridCol w="609168">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432232">
                  <a:extLst>
                    <a:ext uri="{9D8B030D-6E8A-4147-A177-3AD203B41FA5}">
                      <a16:colId xmlns:a16="http://schemas.microsoft.com/office/drawing/2014/main" val="20002"/>
                    </a:ext>
                  </a:extLst>
                </a:gridCol>
                <a:gridCol w="413385">
                  <a:extLst>
                    <a:ext uri="{9D8B030D-6E8A-4147-A177-3AD203B41FA5}">
                      <a16:colId xmlns:a16="http://schemas.microsoft.com/office/drawing/2014/main" val="20003"/>
                    </a:ext>
                  </a:extLst>
                </a:gridCol>
                <a:gridCol w="500583">
                  <a:extLst>
                    <a:ext uri="{9D8B030D-6E8A-4147-A177-3AD203B41FA5}">
                      <a16:colId xmlns:a16="http://schemas.microsoft.com/office/drawing/2014/main" val="20004"/>
                    </a:ext>
                  </a:extLst>
                </a:gridCol>
                <a:gridCol w="25400">
                  <a:extLst>
                    <a:ext uri="{9D8B030D-6E8A-4147-A177-3AD203B41FA5}">
                      <a16:colId xmlns:a16="http://schemas.microsoft.com/office/drawing/2014/main" val="20005"/>
                    </a:ext>
                  </a:extLst>
                </a:gridCol>
                <a:gridCol w="586535">
                  <a:extLst>
                    <a:ext uri="{9D8B030D-6E8A-4147-A177-3AD203B41FA5}">
                      <a16:colId xmlns:a16="http://schemas.microsoft.com/office/drawing/2014/main" val="20006"/>
                    </a:ext>
                  </a:extLst>
                </a:gridCol>
                <a:gridCol w="632665">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254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84200">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533400">
                  <a:extLst>
                    <a:ext uri="{9D8B030D-6E8A-4147-A177-3AD203B41FA5}">
                      <a16:colId xmlns:a16="http://schemas.microsoft.com/office/drawing/2014/main" val="20014"/>
                    </a:ext>
                  </a:extLst>
                </a:gridCol>
                <a:gridCol w="533400">
                  <a:extLst>
                    <a:ext uri="{9D8B030D-6E8A-4147-A177-3AD203B41FA5}">
                      <a16:colId xmlns:a16="http://schemas.microsoft.com/office/drawing/2014/main" val="20015"/>
                    </a:ext>
                  </a:extLst>
                </a:gridCol>
                <a:gridCol w="609600">
                  <a:extLst>
                    <a:ext uri="{9D8B030D-6E8A-4147-A177-3AD203B41FA5}">
                      <a16:colId xmlns:a16="http://schemas.microsoft.com/office/drawing/2014/main" val="20016"/>
                    </a:ext>
                  </a:extLst>
                </a:gridCol>
                <a:gridCol w="30271">
                  <a:extLst>
                    <a:ext uri="{9D8B030D-6E8A-4147-A177-3AD203B41FA5}">
                      <a16:colId xmlns:a16="http://schemas.microsoft.com/office/drawing/2014/main" val="20017"/>
                    </a:ext>
                  </a:extLst>
                </a:gridCol>
              </a:tblGrid>
              <a:tr h="527049">
                <a:tc>
                  <a:txBody>
                    <a:bodyPr/>
                    <a:lstStyle/>
                    <a:p>
                      <a:pPr algn="ctr">
                        <a:lnSpc>
                          <a:spcPct val="100000"/>
                        </a:lnSpc>
                        <a:spcBef>
                          <a:spcPts val="414"/>
                        </a:spcBef>
                      </a:pPr>
                      <a:r>
                        <a:rPr sz="900" b="1" spc="-5" dirty="0">
                          <a:latin typeface="Times New Roman"/>
                          <a:cs typeface="Times New Roman"/>
                        </a:rPr>
                        <a:t>MODEL</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marR="53340" algn="ctr">
                        <a:lnSpc>
                          <a:spcPts val="1050"/>
                        </a:lnSpc>
                        <a:spcBef>
                          <a:spcPts val="475"/>
                        </a:spcBef>
                      </a:pPr>
                      <a:r>
                        <a:rPr sz="900" b="1" spc="-5" dirty="0">
                          <a:latin typeface="Times New Roman"/>
                          <a:cs typeface="Times New Roman"/>
                        </a:rPr>
                        <a:t>ACCUR  ACY</a:t>
                      </a:r>
                      <a:endParaRPr sz="900" dirty="0">
                        <a:latin typeface="Times New Roman"/>
                        <a:cs typeface="Times New Roman"/>
                      </a:endParaRPr>
                    </a:p>
                    <a:p>
                      <a:pPr marL="56515" algn="ctr">
                        <a:lnSpc>
                          <a:spcPts val="1019"/>
                        </a:lnSpc>
                      </a:pPr>
                      <a:r>
                        <a:rPr sz="900" b="1" dirty="0">
                          <a:latin typeface="Times New Roman"/>
                          <a:cs typeface="Times New Roman"/>
                        </a:rPr>
                        <a:t>(in</a:t>
                      </a:r>
                      <a:r>
                        <a:rPr sz="900" b="1" spc="-45" dirty="0">
                          <a:latin typeface="Times New Roman"/>
                          <a:cs typeface="Times New Roman"/>
                        </a:rPr>
                        <a:t> </a:t>
                      </a:r>
                      <a:r>
                        <a:rPr sz="900" b="1" dirty="0">
                          <a:latin typeface="Times New Roman"/>
                          <a:cs typeface="Times New Roman"/>
                        </a:rPr>
                        <a:t>%)</a:t>
                      </a:r>
                      <a:endParaRPr sz="900" dirty="0">
                        <a:latin typeface="Times New Roman"/>
                        <a:cs typeface="Times New Roman"/>
                      </a:endParaRPr>
                    </a:p>
                  </a:txBody>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4">
                  <a:txBody>
                    <a:bodyPr/>
                    <a:lstStyle/>
                    <a:p>
                      <a:pPr marL="445770">
                        <a:lnSpc>
                          <a:spcPts val="1065"/>
                        </a:lnSpc>
                        <a:spcBef>
                          <a:spcPts val="414"/>
                        </a:spcBef>
                      </a:pPr>
                      <a:r>
                        <a:rPr sz="900" b="1" spc="-5" dirty="0">
                          <a:latin typeface="Times New Roman"/>
                          <a:cs typeface="Times New Roman"/>
                        </a:rPr>
                        <a:t>PRECISION</a:t>
                      </a:r>
                      <a:endParaRPr sz="900">
                        <a:latin typeface="Times New Roman"/>
                        <a:cs typeface="Times New Roman"/>
                      </a:endParaRPr>
                    </a:p>
                    <a:p>
                      <a:pPr marL="170815" algn="ctr">
                        <a:lnSpc>
                          <a:spcPts val="1065"/>
                        </a:lnSpc>
                      </a:pPr>
                      <a:r>
                        <a:rPr sz="900" b="1" dirty="0">
                          <a:latin typeface="Times New Roman"/>
                          <a:cs typeface="Times New Roman"/>
                        </a:rPr>
                        <a:t>(in</a:t>
                      </a:r>
                      <a:r>
                        <a:rPr sz="900" b="1" spc="-45" dirty="0">
                          <a:latin typeface="Times New Roman"/>
                          <a:cs typeface="Times New Roman"/>
                        </a:rPr>
                        <a:t> </a:t>
                      </a:r>
                      <a:r>
                        <a:rPr sz="900" b="1" dirty="0">
                          <a:latin typeface="Times New Roman"/>
                          <a:cs typeface="Times New Roman"/>
                        </a:rPr>
                        <a:t>%)</a:t>
                      </a:r>
                      <a:endParaRPr sz="90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algn="ctr">
                        <a:lnSpc>
                          <a:spcPts val="1065"/>
                        </a:lnSpc>
                        <a:spcBef>
                          <a:spcPts val="414"/>
                        </a:spcBef>
                      </a:pPr>
                      <a:r>
                        <a:rPr sz="900" b="1" spc="-5" dirty="0">
                          <a:latin typeface="Times New Roman"/>
                          <a:cs typeface="Times New Roman"/>
                        </a:rPr>
                        <a:t>RECALL</a:t>
                      </a:r>
                      <a:endParaRPr sz="900">
                        <a:latin typeface="Times New Roman"/>
                        <a:cs typeface="Times New Roman"/>
                      </a:endParaRPr>
                    </a:p>
                    <a:p>
                      <a:pPr algn="ctr">
                        <a:lnSpc>
                          <a:spcPts val="1065"/>
                        </a:lnSpc>
                      </a:pPr>
                      <a:r>
                        <a:rPr sz="900" b="1" dirty="0">
                          <a:latin typeface="Times New Roman"/>
                          <a:cs typeface="Times New Roman"/>
                        </a:rPr>
                        <a:t>(in</a:t>
                      </a:r>
                      <a:r>
                        <a:rPr sz="900" b="1" spc="-45" dirty="0">
                          <a:latin typeface="Times New Roman"/>
                          <a:cs typeface="Times New Roman"/>
                        </a:rPr>
                        <a:t> </a:t>
                      </a:r>
                      <a:r>
                        <a:rPr sz="900" b="1" dirty="0">
                          <a:latin typeface="Times New Roman"/>
                          <a:cs typeface="Times New Roman"/>
                        </a:rPr>
                        <a:t>%)</a:t>
                      </a:r>
                      <a:endParaRPr sz="90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algn="ctr">
                        <a:lnSpc>
                          <a:spcPts val="1065"/>
                        </a:lnSpc>
                        <a:spcBef>
                          <a:spcPts val="414"/>
                        </a:spcBef>
                      </a:pPr>
                      <a:r>
                        <a:rPr sz="900" b="1" spc="-5" dirty="0">
                          <a:latin typeface="Times New Roman"/>
                          <a:cs typeface="Times New Roman"/>
                        </a:rPr>
                        <a:t>SPECIFICITY</a:t>
                      </a:r>
                      <a:endParaRPr sz="900" dirty="0">
                        <a:latin typeface="Times New Roman"/>
                        <a:cs typeface="Times New Roman"/>
                      </a:endParaRPr>
                    </a:p>
                    <a:p>
                      <a:pPr algn="ctr">
                        <a:lnSpc>
                          <a:spcPts val="1065"/>
                        </a:lnSpc>
                      </a:pPr>
                      <a:r>
                        <a:rPr sz="900" b="1" dirty="0">
                          <a:latin typeface="Times New Roman"/>
                          <a:cs typeface="Times New Roman"/>
                        </a:rPr>
                        <a:t>(in</a:t>
                      </a:r>
                      <a:r>
                        <a:rPr sz="900" b="1" spc="-45" dirty="0">
                          <a:latin typeface="Times New Roman"/>
                          <a:cs typeface="Times New Roman"/>
                        </a:rPr>
                        <a:t> </a:t>
                      </a:r>
                      <a:r>
                        <a:rPr sz="900" b="1" dirty="0">
                          <a:latin typeface="Times New Roman"/>
                          <a:cs typeface="Times New Roman"/>
                        </a:rPr>
                        <a:t>%)</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algn="ctr">
                        <a:lnSpc>
                          <a:spcPts val="1065"/>
                        </a:lnSpc>
                        <a:spcBef>
                          <a:spcPts val="414"/>
                        </a:spcBef>
                      </a:pPr>
                      <a:r>
                        <a:rPr sz="900" b="1" spc="-5" dirty="0">
                          <a:latin typeface="Times New Roman"/>
                          <a:cs typeface="Times New Roman"/>
                        </a:rPr>
                        <a:t>F1</a:t>
                      </a:r>
                      <a:r>
                        <a:rPr sz="900" b="1" spc="-50" dirty="0">
                          <a:latin typeface="Times New Roman"/>
                          <a:cs typeface="Times New Roman"/>
                        </a:rPr>
                        <a:t> </a:t>
                      </a:r>
                      <a:r>
                        <a:rPr sz="900" b="1" spc="-5" dirty="0">
                          <a:latin typeface="Times New Roman"/>
                          <a:cs typeface="Times New Roman"/>
                        </a:rPr>
                        <a:t>SCORE</a:t>
                      </a:r>
                      <a:endParaRPr sz="900">
                        <a:latin typeface="Times New Roman"/>
                        <a:cs typeface="Times New Roman"/>
                      </a:endParaRPr>
                    </a:p>
                    <a:p>
                      <a:pPr algn="ctr">
                        <a:lnSpc>
                          <a:spcPts val="1065"/>
                        </a:lnSpc>
                      </a:pPr>
                      <a:r>
                        <a:rPr sz="900" b="1" dirty="0">
                          <a:latin typeface="Times New Roman"/>
                          <a:cs typeface="Times New Roman"/>
                        </a:rPr>
                        <a:t>(in</a:t>
                      </a:r>
                      <a:r>
                        <a:rPr sz="900" b="1" spc="-45" dirty="0">
                          <a:latin typeface="Times New Roman"/>
                          <a:cs typeface="Times New Roman"/>
                        </a:rPr>
                        <a:t> </a:t>
                      </a:r>
                      <a:r>
                        <a:rPr sz="900" b="1" dirty="0">
                          <a:latin typeface="Times New Roman"/>
                          <a:cs typeface="Times New Roman"/>
                        </a:rPr>
                        <a:t>%)</a:t>
                      </a:r>
                      <a:endParaRPr sz="90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08599">
                <a:tc>
                  <a:txBody>
                    <a:bodyPr/>
                    <a:lstStyle/>
                    <a:p>
                      <a:pPr algn="ctr">
                        <a:lnSpc>
                          <a:spcPct val="100000"/>
                        </a:lnSpc>
                        <a:spcBef>
                          <a:spcPts val="409"/>
                        </a:spcBef>
                      </a:pPr>
                      <a:r>
                        <a:rPr lang="en-IN" sz="1000" b="1" spc="-5" dirty="0">
                          <a:latin typeface="Times New Roman"/>
                          <a:cs typeface="Times New Roman"/>
                        </a:rPr>
                        <a:t>Disease</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arr</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chf</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nsr</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arr</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chf</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nsr</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arr</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chf</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nsr</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arr</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chf</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r>
                        <a:rPr lang="en-IN" sz="1000" b="1" dirty="0" err="1">
                          <a:latin typeface="Times New Roman"/>
                          <a:cs typeface="Times New Roman"/>
                        </a:rPr>
                        <a:t>nsr</a:t>
                      </a: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9"/>
                        </a:spcBef>
                      </a:pPr>
                      <a:endParaRPr sz="1000" dirty="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93699">
                <a:tc>
                  <a:txBody>
                    <a:bodyPr/>
                    <a:lstStyle/>
                    <a:p>
                      <a:pPr marL="201930">
                        <a:lnSpc>
                          <a:spcPts val="1065"/>
                        </a:lnSpc>
                      </a:pPr>
                      <a:r>
                        <a:rPr lang="en-IN" sz="900" b="1" spc="0" dirty="0">
                          <a:latin typeface="Times New Roman"/>
                          <a:cs typeface="Times New Roman"/>
                        </a:rPr>
                        <a:t>Score</a:t>
                      </a:r>
                      <a:r>
                        <a:rPr sz="900" b="1" spc="-5" dirty="0">
                          <a:latin typeface="Times New Roman"/>
                          <a:cs typeface="Times New Roman"/>
                        </a:rPr>
                        <a:t> </a:t>
                      </a:r>
                      <a:endParaRPr sz="900" b="1"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gn="ctr">
                        <a:lnSpc>
                          <a:spcPct val="100000"/>
                        </a:lnSpc>
                        <a:spcBef>
                          <a:spcPts val="414"/>
                        </a:spcBef>
                      </a:pPr>
                      <a:r>
                        <a:rPr sz="900" dirty="0">
                          <a:latin typeface="Times New Roman"/>
                          <a:cs typeface="Times New Roman"/>
                        </a:rPr>
                        <a:t>9</a:t>
                      </a:r>
                      <a:r>
                        <a:rPr lang="en-IN" sz="900" dirty="0">
                          <a:latin typeface="Times New Roman"/>
                          <a:cs typeface="Times New Roman"/>
                        </a:rPr>
                        <a:t>4</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065"/>
                        </a:lnSpc>
                        <a:spcBef>
                          <a:spcPts val="414"/>
                        </a:spcBef>
                      </a:pPr>
                      <a:r>
                        <a:rPr sz="900" dirty="0">
                          <a:latin typeface="Times New Roman"/>
                          <a:cs typeface="Times New Roman"/>
                        </a:rPr>
                        <a:t>9</a:t>
                      </a:r>
                      <a:r>
                        <a:rPr lang="en-IN" sz="900" dirty="0">
                          <a:latin typeface="Times New Roman"/>
                          <a:cs typeface="Times New Roman"/>
                        </a:rPr>
                        <a:t>3.75</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sz="900" dirty="0">
                          <a:latin typeface="Times New Roman"/>
                          <a:cs typeface="Times New Roman"/>
                        </a:rPr>
                        <a:t>9</a:t>
                      </a:r>
                      <a:r>
                        <a:rPr lang="en-IN" sz="900" dirty="0">
                          <a:latin typeface="Times New Roman"/>
                          <a:cs typeface="Times New Roman"/>
                        </a:rPr>
                        <a:t>7.67</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lang="en-IN" sz="900" dirty="0">
                          <a:latin typeface="Times New Roman"/>
                          <a:cs typeface="Times New Roman"/>
                        </a:rPr>
                        <a:t>90.57</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065"/>
                        </a:lnSpc>
                        <a:spcBef>
                          <a:spcPts val="414"/>
                        </a:spcBef>
                      </a:pPr>
                      <a:r>
                        <a:rPr sz="900" dirty="0">
                          <a:latin typeface="Times New Roman"/>
                          <a:cs typeface="Times New Roman"/>
                        </a:rPr>
                        <a:t>9</a:t>
                      </a:r>
                      <a:r>
                        <a:rPr lang="en-IN" sz="900" dirty="0">
                          <a:latin typeface="Times New Roman"/>
                          <a:cs typeface="Times New Roman"/>
                        </a:rPr>
                        <a:t>5.74</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lang="en-IN" sz="900" dirty="0">
                          <a:latin typeface="Times New Roman"/>
                          <a:cs typeface="Times New Roman"/>
                        </a:rPr>
                        <a:t>98.01</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sz="900" dirty="0">
                          <a:latin typeface="Times New Roman"/>
                          <a:cs typeface="Times New Roman"/>
                        </a:rPr>
                        <a:t>9</a:t>
                      </a:r>
                      <a:r>
                        <a:rPr lang="en-IN" sz="900" dirty="0">
                          <a:latin typeface="Times New Roman"/>
                          <a:cs typeface="Times New Roman"/>
                        </a:rPr>
                        <a:t>6</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sz="900" dirty="0">
                          <a:latin typeface="Times New Roman"/>
                          <a:cs typeface="Times New Roman"/>
                        </a:rPr>
                        <a:t>9</a:t>
                      </a:r>
                      <a:r>
                        <a:rPr lang="en-IN" sz="900" dirty="0">
                          <a:latin typeface="Times New Roman"/>
                          <a:cs typeface="Times New Roman"/>
                        </a:rPr>
                        <a:t>4.56</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sz="900" dirty="0">
                          <a:latin typeface="Times New Roman"/>
                          <a:cs typeface="Times New Roman"/>
                        </a:rPr>
                        <a:t>9</a:t>
                      </a:r>
                      <a:r>
                        <a:rPr lang="en-IN" sz="900" dirty="0">
                          <a:latin typeface="Times New Roman"/>
                          <a:cs typeface="Times New Roman"/>
                        </a:rPr>
                        <a:t>5</a:t>
                      </a:r>
                      <a:r>
                        <a:rPr sz="900" dirty="0">
                          <a:latin typeface="Times New Roman"/>
                          <a:cs typeface="Times New Roman"/>
                        </a:rPr>
                        <a:t>.</a:t>
                      </a:r>
                      <a:r>
                        <a:rPr lang="en-IN" sz="900" dirty="0">
                          <a:latin typeface="Times New Roman"/>
                          <a:cs typeface="Times New Roman"/>
                        </a:rPr>
                        <a:t>3</a:t>
                      </a:r>
                      <a:r>
                        <a:rPr sz="900" dirty="0">
                          <a:latin typeface="Times New Roman"/>
                          <a:cs typeface="Times New Roman"/>
                        </a:rPr>
                        <a:t>0</a:t>
                      </a: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sz="900" dirty="0">
                          <a:latin typeface="Times New Roman"/>
                          <a:cs typeface="Times New Roman"/>
                        </a:rPr>
                        <a:t>9</a:t>
                      </a:r>
                      <a:r>
                        <a:rPr lang="en-IN" sz="900" dirty="0">
                          <a:latin typeface="Times New Roman"/>
                          <a:cs typeface="Times New Roman"/>
                        </a:rPr>
                        <a:t>2</a:t>
                      </a:r>
                      <a:r>
                        <a:rPr sz="900" dirty="0">
                          <a:latin typeface="Times New Roman"/>
                          <a:cs typeface="Times New Roman"/>
                        </a:rPr>
                        <a:t>.</a:t>
                      </a:r>
                      <a:r>
                        <a:rPr lang="en-IN" sz="900" dirty="0">
                          <a:latin typeface="Times New Roman"/>
                          <a:cs typeface="Times New Roman"/>
                        </a:rPr>
                        <a:t>13</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lang="en-IN" sz="900" dirty="0">
                          <a:latin typeface="Times New Roman"/>
                          <a:cs typeface="Times New Roman"/>
                        </a:rPr>
                        <a:t>94.73</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sz="900" dirty="0">
                          <a:latin typeface="Times New Roman"/>
                          <a:cs typeface="Times New Roman"/>
                        </a:rPr>
                        <a:t>9</a:t>
                      </a:r>
                      <a:r>
                        <a:rPr lang="en-IN" sz="900" dirty="0">
                          <a:latin typeface="Times New Roman"/>
                          <a:cs typeface="Times New Roman"/>
                        </a:rPr>
                        <a:t>8.81</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r>
                        <a:rPr sz="900" dirty="0">
                          <a:latin typeface="Times New Roman"/>
                          <a:cs typeface="Times New Roman"/>
                        </a:rPr>
                        <a:t>9</a:t>
                      </a:r>
                      <a:r>
                        <a:rPr lang="en-IN" sz="900" dirty="0">
                          <a:latin typeface="Times New Roman"/>
                          <a:cs typeface="Times New Roman"/>
                        </a:rPr>
                        <a:t>3.26</a:t>
                      </a: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14"/>
                        </a:spcBef>
                      </a:pPr>
                      <a:endParaRPr sz="900" dirty="0">
                        <a:latin typeface="Times New Roman"/>
                        <a:cs typeface="Times New Roman"/>
                      </a:endParaRPr>
                    </a:p>
                  </a:txBody>
                  <a:tcPr marL="0" marR="0" marT="5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5" name="object 5"/>
          <p:cNvSpPr txBox="1"/>
          <p:nvPr/>
        </p:nvSpPr>
        <p:spPr>
          <a:xfrm>
            <a:off x="245538" y="590550"/>
            <a:ext cx="8683625" cy="243656"/>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The</a:t>
            </a:r>
            <a:r>
              <a:rPr sz="1500" spc="-10" dirty="0">
                <a:latin typeface="Times New Roman"/>
                <a:cs typeface="Times New Roman"/>
              </a:rPr>
              <a:t> </a:t>
            </a:r>
            <a:r>
              <a:rPr sz="1500" spc="-5" dirty="0">
                <a:latin typeface="Times New Roman"/>
                <a:cs typeface="Times New Roman"/>
              </a:rPr>
              <a:t>table </a:t>
            </a:r>
            <a:r>
              <a:rPr sz="1500" dirty="0">
                <a:latin typeface="Times New Roman"/>
                <a:cs typeface="Times New Roman"/>
              </a:rPr>
              <a:t>demonstrates</a:t>
            </a:r>
            <a:r>
              <a:rPr sz="1500" spc="-5" dirty="0">
                <a:latin typeface="Times New Roman"/>
                <a:cs typeface="Times New Roman"/>
              </a:rPr>
              <a:t> the efficacy </a:t>
            </a:r>
            <a:r>
              <a:rPr sz="1500" dirty="0">
                <a:latin typeface="Times New Roman"/>
                <a:cs typeface="Times New Roman"/>
              </a:rPr>
              <a:t>of </a:t>
            </a:r>
            <a:r>
              <a:rPr sz="1500" spc="-5" dirty="0">
                <a:latin typeface="Times New Roman"/>
                <a:cs typeface="Times New Roman"/>
              </a:rPr>
              <a:t>subject-independent</a:t>
            </a:r>
            <a:r>
              <a:rPr sz="1500" spc="-10" dirty="0">
                <a:latin typeface="Times New Roman"/>
                <a:cs typeface="Times New Roman"/>
              </a:rPr>
              <a:t> </a:t>
            </a:r>
            <a:r>
              <a:rPr sz="1500" spc="-5" dirty="0">
                <a:latin typeface="Times New Roman"/>
                <a:cs typeface="Times New Roman"/>
              </a:rPr>
              <a:t>model in</a:t>
            </a:r>
            <a:r>
              <a:rPr sz="1500" spc="-10" dirty="0">
                <a:latin typeface="Times New Roman"/>
                <a:cs typeface="Times New Roman"/>
              </a:rPr>
              <a:t> </a:t>
            </a:r>
            <a:r>
              <a:rPr sz="1500" spc="-5" dirty="0">
                <a:latin typeface="Times New Roman"/>
                <a:cs typeface="Times New Roman"/>
              </a:rPr>
              <a:t>E</a:t>
            </a:r>
            <a:r>
              <a:rPr lang="en-IN" sz="1500" spc="-5" dirty="0">
                <a:latin typeface="Times New Roman"/>
                <a:cs typeface="Times New Roman"/>
              </a:rPr>
              <a:t>C</a:t>
            </a:r>
            <a:r>
              <a:rPr sz="1500" spc="-5" dirty="0">
                <a:latin typeface="Times New Roman"/>
                <a:cs typeface="Times New Roman"/>
              </a:rPr>
              <a:t>G classification</a:t>
            </a:r>
            <a:r>
              <a:rPr sz="1500" spc="-10" dirty="0">
                <a:latin typeface="Times New Roman"/>
                <a:cs typeface="Times New Roman"/>
              </a:rPr>
              <a:t> </a:t>
            </a:r>
            <a:r>
              <a:rPr sz="1500" spc="-5" dirty="0">
                <a:latin typeface="Times New Roman"/>
                <a:cs typeface="Times New Roman"/>
              </a:rPr>
              <a:t>across </a:t>
            </a:r>
            <a:r>
              <a:rPr lang="en-IN" sz="1500" spc="-5" dirty="0">
                <a:latin typeface="Times New Roman"/>
                <a:cs typeface="Times New Roman"/>
              </a:rPr>
              <a:t>3</a:t>
            </a:r>
            <a:r>
              <a:rPr sz="1500" spc="-5" dirty="0">
                <a:latin typeface="Times New Roman"/>
                <a:cs typeface="Times New Roman"/>
              </a:rPr>
              <a:t> different</a:t>
            </a:r>
            <a:r>
              <a:rPr sz="1500" dirty="0">
                <a:latin typeface="Times New Roman"/>
                <a:cs typeface="Times New Roman"/>
              </a:rPr>
              <a:t> </a:t>
            </a:r>
            <a:r>
              <a:rPr sz="1500" spc="-5" dirty="0">
                <a:latin typeface="Times New Roman"/>
                <a:cs typeface="Times New Roman"/>
              </a:rPr>
              <a:t>classes.</a:t>
            </a:r>
            <a:endParaRPr sz="1500" dirty="0">
              <a:latin typeface="Times New Roman"/>
              <a:cs typeface="Times New Roman"/>
            </a:endParaRPr>
          </a:p>
        </p:txBody>
      </p:sp>
      <p:sp>
        <p:nvSpPr>
          <p:cNvPr id="6" name="object 6"/>
          <p:cNvSpPr txBox="1"/>
          <p:nvPr/>
        </p:nvSpPr>
        <p:spPr>
          <a:xfrm>
            <a:off x="4337475" y="3146205"/>
            <a:ext cx="3950335" cy="482600"/>
          </a:xfrm>
          <a:prstGeom prst="rect">
            <a:avLst/>
          </a:prstGeom>
        </p:spPr>
        <p:txBody>
          <a:bodyPr vert="horz" wrap="square" lIns="0" tIns="12700" rIns="0" bIns="0" rtlCol="0">
            <a:spAutoFit/>
          </a:bodyPr>
          <a:lstStyle/>
          <a:p>
            <a:pPr marL="12700" marR="5080">
              <a:lnSpc>
                <a:spcPct val="100000"/>
              </a:lnSpc>
              <a:spcBef>
                <a:spcPts val="100"/>
              </a:spcBef>
            </a:pPr>
            <a:r>
              <a:rPr sz="1500" spc="-5" dirty="0">
                <a:latin typeface="Times New Roman"/>
                <a:cs typeface="Times New Roman"/>
              </a:rPr>
              <a:t>Confusion matrix </a:t>
            </a:r>
            <a:r>
              <a:rPr sz="1500" dirty="0">
                <a:latin typeface="Times New Roman"/>
                <a:cs typeface="Times New Roman"/>
              </a:rPr>
              <a:t>depicting </a:t>
            </a:r>
            <a:r>
              <a:rPr sz="1500" spc="-5" dirty="0">
                <a:latin typeface="Times New Roman"/>
                <a:cs typeface="Times New Roman"/>
              </a:rPr>
              <a:t>the evaluation metrics </a:t>
            </a:r>
            <a:r>
              <a:rPr sz="1500" dirty="0">
                <a:latin typeface="Times New Roman"/>
                <a:cs typeface="Times New Roman"/>
              </a:rPr>
              <a:t>- </a:t>
            </a:r>
            <a:r>
              <a:rPr sz="1500" spc="-360" dirty="0">
                <a:latin typeface="Times New Roman"/>
                <a:cs typeface="Times New Roman"/>
              </a:rPr>
              <a:t> </a:t>
            </a:r>
            <a:r>
              <a:rPr sz="1500" spc="-15" dirty="0">
                <a:latin typeface="Times New Roman"/>
                <a:cs typeface="Times New Roman"/>
              </a:rPr>
              <a:t>accuracy, </a:t>
            </a:r>
            <a:r>
              <a:rPr sz="1500" dirty="0">
                <a:latin typeface="Times New Roman"/>
                <a:cs typeface="Times New Roman"/>
              </a:rPr>
              <a:t>precision,</a:t>
            </a:r>
            <a:r>
              <a:rPr sz="1500" spc="-15" dirty="0">
                <a:latin typeface="Times New Roman"/>
                <a:cs typeface="Times New Roman"/>
              </a:rPr>
              <a:t> </a:t>
            </a:r>
            <a:r>
              <a:rPr sz="1500" dirty="0">
                <a:latin typeface="Times New Roman"/>
                <a:cs typeface="Times New Roman"/>
              </a:rPr>
              <a:t>recall,</a:t>
            </a:r>
            <a:r>
              <a:rPr sz="1500" spc="-10" dirty="0">
                <a:latin typeface="Times New Roman"/>
                <a:cs typeface="Times New Roman"/>
              </a:rPr>
              <a:t> </a:t>
            </a:r>
            <a:r>
              <a:rPr sz="1500" spc="-5" dirty="0">
                <a:latin typeface="Times New Roman"/>
                <a:cs typeface="Times New Roman"/>
              </a:rPr>
              <a:t>specificity</a:t>
            </a:r>
            <a:r>
              <a:rPr sz="1500" spc="-20" dirty="0">
                <a:latin typeface="Times New Roman"/>
                <a:cs typeface="Times New Roman"/>
              </a:rPr>
              <a:t> </a:t>
            </a:r>
            <a:r>
              <a:rPr sz="1500" spc="-5" dirty="0">
                <a:latin typeface="Times New Roman"/>
                <a:cs typeface="Times New Roman"/>
              </a:rPr>
              <a:t>and</a:t>
            </a:r>
            <a:r>
              <a:rPr sz="1500" spc="-15" dirty="0">
                <a:latin typeface="Times New Roman"/>
                <a:cs typeface="Times New Roman"/>
              </a:rPr>
              <a:t> </a:t>
            </a:r>
            <a:r>
              <a:rPr sz="1500" spc="-5" dirty="0">
                <a:latin typeface="Times New Roman"/>
                <a:cs typeface="Times New Roman"/>
              </a:rPr>
              <a:t>F1</a:t>
            </a:r>
            <a:r>
              <a:rPr sz="1500" spc="-20" dirty="0">
                <a:latin typeface="Times New Roman"/>
                <a:cs typeface="Times New Roman"/>
              </a:rPr>
              <a:t> </a:t>
            </a:r>
            <a:r>
              <a:rPr sz="1500" spc="-5" dirty="0">
                <a:latin typeface="Times New Roman"/>
                <a:cs typeface="Times New Roman"/>
              </a:rPr>
              <a:t>Score</a:t>
            </a:r>
            <a:endParaRPr sz="1500">
              <a:latin typeface="Times New Roman"/>
              <a:cs typeface="Times New Roman"/>
            </a:endParaRPr>
          </a:p>
        </p:txBody>
      </p:sp>
      <p:pic>
        <p:nvPicPr>
          <p:cNvPr id="8" name="Picture 7">
            <a:extLst>
              <a:ext uri="{FF2B5EF4-FFF2-40B4-BE49-F238E27FC236}">
                <a16:creationId xmlns:a16="http://schemas.microsoft.com/office/drawing/2014/main" id="{DB67E144-C6D4-E7DB-92E3-CD053CC89CF1}"/>
              </a:ext>
            </a:extLst>
          </p:cNvPr>
          <p:cNvPicPr>
            <a:picLocks noChangeAspect="1"/>
          </p:cNvPicPr>
          <p:nvPr/>
        </p:nvPicPr>
        <p:blipFill>
          <a:blip r:embed="rId2"/>
          <a:stretch>
            <a:fillRect/>
          </a:stretch>
        </p:blipFill>
        <p:spPr>
          <a:xfrm>
            <a:off x="1447800" y="2381236"/>
            <a:ext cx="2495138" cy="24951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959195-0333-DA26-34F1-DD8D16BDB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3350"/>
            <a:ext cx="8686800" cy="4256986"/>
          </a:xfrm>
          <a:prstGeom prst="rect">
            <a:avLst/>
          </a:prstGeom>
        </p:spPr>
      </p:pic>
      <p:sp>
        <p:nvSpPr>
          <p:cNvPr id="2" name="TextBox 1">
            <a:extLst>
              <a:ext uri="{FF2B5EF4-FFF2-40B4-BE49-F238E27FC236}">
                <a16:creationId xmlns:a16="http://schemas.microsoft.com/office/drawing/2014/main" id="{73F01C8D-8924-4657-C1AE-3392221D9136}"/>
              </a:ext>
            </a:extLst>
          </p:cNvPr>
          <p:cNvSpPr txBox="1"/>
          <p:nvPr/>
        </p:nvSpPr>
        <p:spPr>
          <a:xfrm>
            <a:off x="2057400" y="4390336"/>
            <a:ext cx="2971800" cy="369332"/>
          </a:xfrm>
          <a:prstGeom prst="rect">
            <a:avLst/>
          </a:prstGeom>
          <a:noFill/>
        </p:spPr>
        <p:txBody>
          <a:bodyPr wrap="square" rtlCol="0">
            <a:spAutoFit/>
          </a:bodyPr>
          <a:lstStyle/>
          <a:p>
            <a:r>
              <a:rPr lang="en-IN" dirty="0"/>
              <a:t>Achieved an accuracy of 94%.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322E-BCF6-2684-CDBC-D892C02AB6D4}"/>
              </a:ext>
            </a:extLst>
          </p:cNvPr>
          <p:cNvSpPr>
            <a:spLocks noGrp="1"/>
          </p:cNvSpPr>
          <p:nvPr>
            <p:ph type="title"/>
          </p:nvPr>
        </p:nvSpPr>
        <p:spPr>
          <a:xfrm>
            <a:off x="294780" y="285750"/>
            <a:ext cx="8554439" cy="276999"/>
          </a:xfrm>
        </p:spPr>
        <p:txBody>
          <a:bodyPr/>
          <a:lstStyle/>
          <a:p>
            <a:pPr algn="ctr"/>
            <a:r>
              <a:rPr lang="en-IN" sz="1800" b="1" spc="-5" dirty="0">
                <a:solidFill>
                  <a:srgbClr val="335295"/>
                </a:solidFill>
              </a:rPr>
              <a:t>Output</a:t>
            </a:r>
            <a:endParaRPr lang="en-IN" sz="1600" dirty="0"/>
          </a:p>
        </p:txBody>
      </p:sp>
      <p:pic>
        <p:nvPicPr>
          <p:cNvPr id="5" name="Picture 4">
            <a:extLst>
              <a:ext uri="{FF2B5EF4-FFF2-40B4-BE49-F238E27FC236}">
                <a16:creationId xmlns:a16="http://schemas.microsoft.com/office/drawing/2014/main" id="{42BC8310-DB1F-7A35-6790-43FDBC229651}"/>
              </a:ext>
            </a:extLst>
          </p:cNvPr>
          <p:cNvPicPr>
            <a:picLocks noChangeAspect="1"/>
          </p:cNvPicPr>
          <p:nvPr/>
        </p:nvPicPr>
        <p:blipFill>
          <a:blip r:embed="rId2"/>
          <a:stretch>
            <a:fillRect/>
          </a:stretch>
        </p:blipFill>
        <p:spPr>
          <a:xfrm>
            <a:off x="1305419" y="861405"/>
            <a:ext cx="6533161" cy="3420689"/>
          </a:xfrm>
          <a:prstGeom prst="rect">
            <a:avLst/>
          </a:prstGeom>
        </p:spPr>
      </p:pic>
    </p:spTree>
    <p:extLst>
      <p:ext uri="{BB962C8B-B14F-4D97-AF65-F5344CB8AC3E}">
        <p14:creationId xmlns:p14="http://schemas.microsoft.com/office/powerpoint/2010/main" val="360841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E4BDBD-9BF0-616D-1A7C-01B9ECA70BE5}"/>
              </a:ext>
            </a:extLst>
          </p:cNvPr>
          <p:cNvPicPr>
            <a:picLocks noChangeAspect="1"/>
          </p:cNvPicPr>
          <p:nvPr/>
        </p:nvPicPr>
        <p:blipFill>
          <a:blip r:embed="rId2"/>
          <a:stretch>
            <a:fillRect/>
          </a:stretch>
        </p:blipFill>
        <p:spPr>
          <a:xfrm>
            <a:off x="685800" y="285750"/>
            <a:ext cx="7772400" cy="4069256"/>
          </a:xfrm>
          <a:prstGeom prst="rect">
            <a:avLst/>
          </a:prstGeom>
        </p:spPr>
      </p:pic>
    </p:spTree>
    <p:extLst>
      <p:ext uri="{BB962C8B-B14F-4D97-AF65-F5344CB8AC3E}">
        <p14:creationId xmlns:p14="http://schemas.microsoft.com/office/powerpoint/2010/main" val="348451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1450" y="828140"/>
            <a:ext cx="3361054" cy="375920"/>
          </a:xfrm>
          <a:prstGeom prst="rect">
            <a:avLst/>
          </a:prstGeom>
        </p:spPr>
        <p:txBody>
          <a:bodyPr vert="horz" wrap="square" lIns="0" tIns="12700" rIns="0" bIns="0" rtlCol="0">
            <a:spAutoFit/>
          </a:bodyPr>
          <a:lstStyle/>
          <a:p>
            <a:pPr marL="12700">
              <a:lnSpc>
                <a:spcPct val="100000"/>
              </a:lnSpc>
              <a:spcBef>
                <a:spcPts val="100"/>
              </a:spcBef>
            </a:pPr>
            <a:r>
              <a:rPr sz="2300" b="1" spc="-5" dirty="0">
                <a:solidFill>
                  <a:srgbClr val="335295"/>
                </a:solidFill>
                <a:latin typeface="Times New Roman"/>
                <a:cs typeface="Times New Roman"/>
              </a:rPr>
              <a:t>PROBLEM</a:t>
            </a:r>
            <a:r>
              <a:rPr sz="2300" b="1" spc="-70" dirty="0">
                <a:solidFill>
                  <a:srgbClr val="335295"/>
                </a:solidFill>
                <a:latin typeface="Times New Roman"/>
                <a:cs typeface="Times New Roman"/>
              </a:rPr>
              <a:t> </a:t>
            </a:r>
            <a:r>
              <a:rPr sz="2300" b="1" spc="-45" dirty="0">
                <a:solidFill>
                  <a:srgbClr val="335295"/>
                </a:solidFill>
                <a:latin typeface="Times New Roman"/>
                <a:cs typeface="Times New Roman"/>
              </a:rPr>
              <a:t>STATEMENT</a:t>
            </a:r>
            <a:endParaRPr sz="2300">
              <a:latin typeface="Times New Roman"/>
              <a:cs typeface="Times New Roman"/>
            </a:endParaRPr>
          </a:p>
        </p:txBody>
      </p:sp>
      <p:sp>
        <p:nvSpPr>
          <p:cNvPr id="3" name="object 3"/>
          <p:cNvSpPr txBox="1"/>
          <p:nvPr/>
        </p:nvSpPr>
        <p:spPr>
          <a:xfrm>
            <a:off x="643890" y="1885950"/>
            <a:ext cx="7856220" cy="1628651"/>
          </a:xfrm>
          <a:prstGeom prst="rect">
            <a:avLst/>
          </a:prstGeom>
        </p:spPr>
        <p:txBody>
          <a:bodyPr vert="horz" wrap="square" lIns="0" tIns="12700" rIns="0" bIns="0" rtlCol="0">
            <a:spAutoFit/>
          </a:bodyPr>
          <a:lstStyle/>
          <a:p>
            <a:pPr marL="12700" marR="5080" algn="just">
              <a:lnSpc>
                <a:spcPct val="100000"/>
              </a:lnSpc>
              <a:spcBef>
                <a:spcPts val="100"/>
              </a:spcBef>
            </a:pPr>
            <a:r>
              <a:rPr lang="en-US" sz="1500" spc="-5" dirty="0">
                <a:latin typeface="Times New Roman"/>
                <a:cs typeface="Times New Roman"/>
              </a:rPr>
              <a:t>Developing a system capable of accurately classifying electrocardiogram (ECG) signals into three categories: arrhythmia, congestive heart failure (CHF), and normal sinus rhythm (NSR). Upon classification, appropriate actions will be triggered based on the detected condition. For arrhythmia, additional monitoring will be recommended, while congestive heart failure will prompt a consultation with a healthcare professional. In the case of normal sinus rhythm, no immediate action will be required. We aim to enhance healthcare monitoring by automating ECG signal analysis and providing timely interventions when necessary.</a:t>
            </a:r>
            <a:endParaRPr lang="en-US" sz="15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9660" y="514350"/>
            <a:ext cx="1884680" cy="354965"/>
          </a:xfrm>
          <a:prstGeom prst="rect">
            <a:avLst/>
          </a:prstGeom>
        </p:spPr>
        <p:txBody>
          <a:bodyPr vert="horz" wrap="square" lIns="0" tIns="13970" rIns="0" bIns="0" rtlCol="0">
            <a:spAutoFit/>
          </a:bodyPr>
          <a:lstStyle/>
          <a:p>
            <a:pPr marL="12700">
              <a:lnSpc>
                <a:spcPct val="100000"/>
              </a:lnSpc>
              <a:spcBef>
                <a:spcPts val="110"/>
              </a:spcBef>
            </a:pPr>
            <a:r>
              <a:rPr sz="2150" b="1" dirty="0">
                <a:solidFill>
                  <a:srgbClr val="335295"/>
                </a:solidFill>
                <a:latin typeface="Times New Roman"/>
                <a:cs typeface="Times New Roman"/>
              </a:rPr>
              <a:t>CONCLUSION</a:t>
            </a:r>
            <a:endParaRPr sz="2150" dirty="0">
              <a:latin typeface="Times New Roman"/>
              <a:cs typeface="Times New Roman"/>
            </a:endParaRPr>
          </a:p>
        </p:txBody>
      </p:sp>
      <p:sp>
        <p:nvSpPr>
          <p:cNvPr id="3" name="object 3"/>
          <p:cNvSpPr txBox="1"/>
          <p:nvPr/>
        </p:nvSpPr>
        <p:spPr>
          <a:xfrm>
            <a:off x="723900" y="903344"/>
            <a:ext cx="7696200" cy="3336811"/>
          </a:xfrm>
          <a:prstGeom prst="rect">
            <a:avLst/>
          </a:prstGeom>
        </p:spPr>
        <p:txBody>
          <a:bodyPr vert="horz" wrap="square" lIns="0" tIns="12700" rIns="0" bIns="0" rtlCol="0">
            <a:spAutoFit/>
          </a:bodyPr>
          <a:lstStyle/>
          <a:p>
            <a:pPr marL="285750" indent="-285750" algn="just">
              <a:buFont typeface="Arial" panose="020B0604020202020204" pitchFamily="34" charset="0"/>
              <a:buChar char="•"/>
            </a:pPr>
            <a:endParaRPr lang="en-IN" sz="1800" b="0" i="0" u="none" strike="noStrike" baseline="0" dirty="0">
              <a:solidFill>
                <a:srgbClr val="000000"/>
              </a:solidFill>
              <a:latin typeface="Calibri" panose="020F0502020204030204" pitchFamily="34" charset="0"/>
            </a:endParaRPr>
          </a:p>
          <a:p>
            <a:pPr marL="285750" indent="-285750" algn="just">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ECG signals are important to diagnose various heart diseases. Besides manual inspection, computer-aided inspection can also play an important role in almost accurate diagnosis. </a:t>
            </a:r>
          </a:p>
          <a:p>
            <a:pPr marL="285750" indent="-285750" algn="just">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Computer-aided diagnosis saves time, money, and the requirement of expertise availability. </a:t>
            </a:r>
          </a:p>
          <a:p>
            <a:pPr marL="285750" indent="-285750" algn="just">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This machine interpretation can be accommodated in portable hardware devices also that can help people in early diagnosis and medication. </a:t>
            </a:r>
          </a:p>
          <a:p>
            <a:pPr marL="285750" indent="-285750" algn="just">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Wavelets have established their significance in ECG feature extraction and helped deep neural networks to predict accurate results up to 99% accuracy. </a:t>
            </a:r>
          </a:p>
          <a:p>
            <a:pPr marL="285750" indent="-285750" algn="just">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Symlet4 wavelet has proved to be a better choice for ECG signal analysis in DWT, and Analytic </a:t>
            </a:r>
            <a:r>
              <a:rPr lang="en-US" sz="1800" b="0" i="0" u="none" strike="noStrike" baseline="0" dirty="0" err="1">
                <a:solidFill>
                  <a:srgbClr val="000000"/>
                </a:solidFill>
                <a:latin typeface="Calibri" panose="020F0502020204030204" pitchFamily="34" charset="0"/>
              </a:rPr>
              <a:t>Morlet</a:t>
            </a:r>
            <a:r>
              <a:rPr lang="en-US" sz="1800" b="0" i="0" u="none" strike="noStrike" baseline="0" dirty="0">
                <a:solidFill>
                  <a:srgbClr val="000000"/>
                </a:solidFill>
                <a:latin typeface="Calibri" panose="020F0502020204030204" pitchFamily="34" charset="0"/>
              </a:rPr>
              <a:t> is found better in CWT of ECG signals.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461300"/>
            <a:ext cx="1873885" cy="375920"/>
          </a:xfrm>
          <a:prstGeom prst="rect">
            <a:avLst/>
          </a:prstGeom>
        </p:spPr>
        <p:txBody>
          <a:bodyPr vert="horz" wrap="square" lIns="0" tIns="12700" rIns="0" bIns="0" rtlCol="0">
            <a:spAutoFit/>
          </a:bodyPr>
          <a:lstStyle/>
          <a:p>
            <a:pPr marL="12700">
              <a:lnSpc>
                <a:spcPct val="100000"/>
              </a:lnSpc>
              <a:spcBef>
                <a:spcPts val="100"/>
              </a:spcBef>
            </a:pPr>
            <a:r>
              <a:rPr sz="2300" b="1" spc="-5" dirty="0">
                <a:solidFill>
                  <a:srgbClr val="335295"/>
                </a:solidFill>
                <a:latin typeface="Times New Roman"/>
                <a:cs typeface="Times New Roman"/>
              </a:rPr>
              <a:t>OBJECTIVES</a:t>
            </a:r>
            <a:endParaRPr sz="2300" dirty="0">
              <a:latin typeface="Times New Roman"/>
              <a:cs typeface="Times New Roman"/>
            </a:endParaRPr>
          </a:p>
        </p:txBody>
      </p:sp>
      <p:sp>
        <p:nvSpPr>
          <p:cNvPr id="3" name="object 3"/>
          <p:cNvSpPr txBox="1"/>
          <p:nvPr/>
        </p:nvSpPr>
        <p:spPr>
          <a:xfrm>
            <a:off x="458124" y="958460"/>
            <a:ext cx="8227751" cy="3359894"/>
          </a:xfrm>
          <a:prstGeom prst="rect">
            <a:avLst/>
          </a:prstGeom>
        </p:spPr>
        <p:txBody>
          <a:bodyPr vert="horz" wrap="square" lIns="0" tIns="12700" rIns="0" bIns="0" rtlCol="0">
            <a:spAutoFit/>
          </a:bodyPr>
          <a:lstStyle/>
          <a:p>
            <a:pPr marL="422275" indent="-409575" algn="just">
              <a:lnSpc>
                <a:spcPct val="100000"/>
              </a:lnSpc>
              <a:spcBef>
                <a:spcPts val="100"/>
              </a:spcBef>
              <a:buFont typeface="Wingdings" panose="05000000000000000000" pitchFamily="2" charset="2"/>
              <a:buChar char="Ø"/>
              <a:tabLst>
                <a:tab pos="421640" algn="l"/>
                <a:tab pos="422275" algn="l"/>
              </a:tabLst>
            </a:pPr>
            <a:endParaRPr lang="en-US" sz="1400" spc="-5" dirty="0">
              <a:latin typeface="Arial MT"/>
              <a:cs typeface="Arial MT"/>
            </a:endParaRPr>
          </a:p>
          <a:p>
            <a:pPr marL="422275" indent="-409575" algn="just">
              <a:lnSpc>
                <a:spcPct val="100000"/>
              </a:lnSpc>
              <a:spcBef>
                <a:spcPts val="100"/>
              </a:spcBef>
              <a:buFont typeface="Wingdings" panose="05000000000000000000" pitchFamily="2" charset="2"/>
              <a:buChar char="Ø"/>
              <a:tabLst>
                <a:tab pos="421640" algn="l"/>
                <a:tab pos="422275" algn="l"/>
              </a:tabLst>
            </a:pPr>
            <a:r>
              <a:rPr lang="en-US" sz="1400" spc="-5" dirty="0">
                <a:latin typeface="Arial MT"/>
                <a:cs typeface="Arial MT"/>
              </a:rPr>
              <a:t>Develop a robust deep learning model to accurately classify ECG signals into arrhythmia, congestive heart failure (CHF), and normal sinus rhythm (NSR) categories.</a:t>
            </a:r>
          </a:p>
          <a:p>
            <a:pPr marL="298450" indent="-285750" algn="just">
              <a:lnSpc>
                <a:spcPct val="100000"/>
              </a:lnSpc>
              <a:spcBef>
                <a:spcPts val="100"/>
              </a:spcBef>
              <a:buFont typeface="Wingdings" panose="05000000000000000000" pitchFamily="2" charset="2"/>
              <a:buChar char="Ø"/>
              <a:tabLst>
                <a:tab pos="421640" algn="l"/>
                <a:tab pos="422275" algn="l"/>
              </a:tabLst>
            </a:pPr>
            <a:endParaRPr lang="en-US" sz="1400" spc="-5" dirty="0">
              <a:latin typeface="Arial MT"/>
              <a:cs typeface="Arial MT"/>
            </a:endParaRPr>
          </a:p>
          <a:p>
            <a:pPr marL="422275" indent="-409575" algn="just">
              <a:lnSpc>
                <a:spcPct val="100000"/>
              </a:lnSpc>
              <a:spcBef>
                <a:spcPts val="100"/>
              </a:spcBef>
              <a:buFont typeface="Wingdings" panose="05000000000000000000" pitchFamily="2" charset="2"/>
              <a:buChar char="Ø"/>
              <a:tabLst>
                <a:tab pos="421640" algn="l"/>
                <a:tab pos="422275" algn="l"/>
              </a:tabLst>
            </a:pPr>
            <a:r>
              <a:rPr lang="en-US" sz="1400" spc="-5" dirty="0">
                <a:latin typeface="Arial MT"/>
                <a:cs typeface="Arial MT"/>
              </a:rPr>
              <a:t>Train the model on a diverse and extensive dataset of ECG signals to ensure robustness and generalization to various patient demographics and conditions.</a:t>
            </a:r>
          </a:p>
          <a:p>
            <a:pPr marL="298450" indent="-285750" algn="just">
              <a:lnSpc>
                <a:spcPct val="100000"/>
              </a:lnSpc>
              <a:spcBef>
                <a:spcPts val="100"/>
              </a:spcBef>
              <a:buFont typeface="Wingdings" panose="05000000000000000000" pitchFamily="2" charset="2"/>
              <a:buChar char="Ø"/>
              <a:tabLst>
                <a:tab pos="421640" algn="l"/>
                <a:tab pos="422275" algn="l"/>
              </a:tabLst>
            </a:pPr>
            <a:endParaRPr lang="en-US" sz="1400" spc="-5" dirty="0">
              <a:latin typeface="Arial MT"/>
              <a:cs typeface="Arial MT"/>
            </a:endParaRPr>
          </a:p>
          <a:p>
            <a:pPr marL="422275" indent="-409575" algn="just">
              <a:lnSpc>
                <a:spcPct val="100000"/>
              </a:lnSpc>
              <a:spcBef>
                <a:spcPts val="100"/>
              </a:spcBef>
              <a:buFont typeface="Wingdings" panose="05000000000000000000" pitchFamily="2" charset="2"/>
              <a:buChar char="Ø"/>
              <a:tabLst>
                <a:tab pos="421640" algn="l"/>
                <a:tab pos="422275" algn="l"/>
              </a:tabLst>
            </a:pPr>
            <a:r>
              <a:rPr lang="en-US" sz="1400" spc="-5" dirty="0">
                <a:latin typeface="Arial MT"/>
                <a:cs typeface="Arial MT"/>
              </a:rPr>
              <a:t>Implement an intuitive and user-friendly interface for real-time ECG signal classification, enabling seamless integration into clinical environments.</a:t>
            </a:r>
          </a:p>
          <a:p>
            <a:pPr marL="298450" indent="-285750" algn="just">
              <a:lnSpc>
                <a:spcPct val="100000"/>
              </a:lnSpc>
              <a:spcBef>
                <a:spcPts val="100"/>
              </a:spcBef>
              <a:buFont typeface="Wingdings" panose="05000000000000000000" pitchFamily="2" charset="2"/>
              <a:buChar char="Ø"/>
              <a:tabLst>
                <a:tab pos="421640" algn="l"/>
                <a:tab pos="422275" algn="l"/>
              </a:tabLst>
            </a:pPr>
            <a:endParaRPr lang="en-US" sz="1400" spc="-5" dirty="0">
              <a:latin typeface="Arial MT"/>
              <a:cs typeface="Arial MT"/>
            </a:endParaRPr>
          </a:p>
          <a:p>
            <a:pPr marL="422275" indent="-409575" algn="just">
              <a:lnSpc>
                <a:spcPct val="100000"/>
              </a:lnSpc>
              <a:spcBef>
                <a:spcPts val="100"/>
              </a:spcBef>
              <a:buFont typeface="Wingdings" panose="05000000000000000000" pitchFamily="2" charset="2"/>
              <a:buChar char="Ø"/>
              <a:tabLst>
                <a:tab pos="421640" algn="l"/>
                <a:tab pos="422275" algn="l"/>
              </a:tabLst>
            </a:pPr>
            <a:r>
              <a:rPr lang="en-US" sz="1400" spc="-5" dirty="0">
                <a:latin typeface="Arial MT"/>
                <a:cs typeface="Arial MT"/>
              </a:rPr>
              <a:t>Validate the performance of the developed system through rigorous testing and evaluation against established benchmarks and clinical standards.</a:t>
            </a:r>
          </a:p>
          <a:p>
            <a:pPr marL="298450" indent="-285750" algn="just">
              <a:lnSpc>
                <a:spcPct val="100000"/>
              </a:lnSpc>
              <a:spcBef>
                <a:spcPts val="100"/>
              </a:spcBef>
              <a:buFont typeface="Wingdings" panose="05000000000000000000" pitchFamily="2" charset="2"/>
              <a:buChar char="Ø"/>
              <a:tabLst>
                <a:tab pos="421640" algn="l"/>
                <a:tab pos="422275" algn="l"/>
              </a:tabLst>
            </a:pPr>
            <a:endParaRPr lang="en-US" sz="1400" spc="-5" dirty="0">
              <a:latin typeface="Arial MT"/>
              <a:cs typeface="Arial MT"/>
            </a:endParaRPr>
          </a:p>
          <a:p>
            <a:pPr marL="422275" indent="-409575" algn="just">
              <a:lnSpc>
                <a:spcPct val="100000"/>
              </a:lnSpc>
              <a:spcBef>
                <a:spcPts val="100"/>
              </a:spcBef>
              <a:buFont typeface="Wingdings" panose="05000000000000000000" pitchFamily="2" charset="2"/>
              <a:buChar char="Ø"/>
              <a:tabLst>
                <a:tab pos="421640" algn="l"/>
                <a:tab pos="422275" algn="l"/>
              </a:tabLst>
            </a:pPr>
            <a:r>
              <a:rPr lang="en-US" sz="1400" spc="-5" dirty="0">
                <a:latin typeface="Arial MT"/>
                <a:cs typeface="Arial MT"/>
              </a:rPr>
              <a:t>Facilitate timely and appropriate interventions by automatically triggering alerts or notifications based on the detected ECG signal classification, enhancing patient care and outcomes.</a:t>
            </a:r>
            <a:endParaRPr sz="14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8465" y="197927"/>
            <a:ext cx="3227070" cy="375920"/>
          </a:xfrm>
          <a:prstGeom prst="rect">
            <a:avLst/>
          </a:prstGeom>
        </p:spPr>
        <p:txBody>
          <a:bodyPr vert="horz" wrap="square" lIns="0" tIns="12700" rIns="0" bIns="0" rtlCol="0">
            <a:spAutoFit/>
          </a:bodyPr>
          <a:lstStyle/>
          <a:p>
            <a:pPr marL="12700">
              <a:lnSpc>
                <a:spcPct val="100000"/>
              </a:lnSpc>
              <a:spcBef>
                <a:spcPts val="100"/>
              </a:spcBef>
            </a:pPr>
            <a:r>
              <a:rPr sz="2300" b="1" spc="-5" dirty="0">
                <a:solidFill>
                  <a:srgbClr val="335295"/>
                </a:solidFill>
                <a:latin typeface="Times New Roman"/>
                <a:cs typeface="Times New Roman"/>
              </a:rPr>
              <a:t>PROPOSED</a:t>
            </a:r>
            <a:r>
              <a:rPr sz="2300" b="1" spc="-85" dirty="0">
                <a:solidFill>
                  <a:srgbClr val="335295"/>
                </a:solidFill>
                <a:latin typeface="Times New Roman"/>
                <a:cs typeface="Times New Roman"/>
              </a:rPr>
              <a:t> </a:t>
            </a:r>
            <a:r>
              <a:rPr sz="2300" b="1" spc="-5" dirty="0">
                <a:solidFill>
                  <a:srgbClr val="335295"/>
                </a:solidFill>
                <a:latin typeface="Times New Roman"/>
                <a:cs typeface="Times New Roman"/>
              </a:rPr>
              <a:t>SOLUTION</a:t>
            </a:r>
            <a:endParaRPr sz="2300" dirty="0">
              <a:latin typeface="Times New Roman"/>
              <a:cs typeface="Times New Roman"/>
            </a:endParaRPr>
          </a:p>
        </p:txBody>
      </p:sp>
      <p:sp>
        <p:nvSpPr>
          <p:cNvPr id="3" name="object 3"/>
          <p:cNvSpPr txBox="1"/>
          <p:nvPr/>
        </p:nvSpPr>
        <p:spPr>
          <a:xfrm>
            <a:off x="838200" y="666750"/>
            <a:ext cx="7746365" cy="4090863"/>
          </a:xfrm>
          <a:prstGeom prst="rect">
            <a:avLst/>
          </a:prstGeom>
        </p:spPr>
        <p:txBody>
          <a:bodyPr vert="horz" wrap="square" lIns="0" tIns="12700" rIns="0" bIns="0" rtlCol="0">
            <a:spAutoFit/>
          </a:bodyPr>
          <a:lstStyle/>
          <a:p>
            <a:pPr marL="356235" marR="7620" indent="-344170" algn="just">
              <a:lnSpc>
                <a:spcPct val="100000"/>
              </a:lnSpc>
              <a:spcBef>
                <a:spcPts val="100"/>
              </a:spcBef>
              <a:buFont typeface="Arial MT"/>
              <a:buChar char="●"/>
              <a:tabLst>
                <a:tab pos="356870" algn="l"/>
              </a:tabLst>
            </a:pPr>
            <a:r>
              <a:rPr lang="en-US" sz="1500" spc="-65" dirty="0">
                <a:latin typeface="Times New Roman"/>
                <a:cs typeface="Times New Roman"/>
              </a:rPr>
              <a:t> We have implemented the Pan-Tompkins algorithm to detect R-peaks in ECG signals accurately, enabling precise identification of QRS complexes.</a:t>
            </a:r>
          </a:p>
          <a:p>
            <a:pPr marL="356235" marR="7620" indent="-344170" algn="just">
              <a:lnSpc>
                <a:spcPct val="100000"/>
              </a:lnSpc>
              <a:spcBef>
                <a:spcPts val="100"/>
              </a:spcBef>
              <a:buFont typeface="Arial MT"/>
              <a:buChar char="●"/>
              <a:tabLst>
                <a:tab pos="356870" algn="l"/>
              </a:tabLst>
            </a:pPr>
            <a:endParaRPr lang="en-US" sz="600" spc="-65" dirty="0">
              <a:latin typeface="Times New Roman"/>
              <a:cs typeface="Times New Roman"/>
            </a:endParaRPr>
          </a:p>
          <a:p>
            <a:pPr marL="356235" marR="7620" indent="-344170" algn="just">
              <a:lnSpc>
                <a:spcPct val="100000"/>
              </a:lnSpc>
              <a:spcBef>
                <a:spcPts val="100"/>
              </a:spcBef>
              <a:buFont typeface="Arial MT"/>
              <a:buChar char="●"/>
              <a:tabLst>
                <a:tab pos="356870" algn="l"/>
              </a:tabLst>
            </a:pPr>
            <a:r>
              <a:rPr lang="en-US" sz="1500" spc="-65" dirty="0">
                <a:latin typeface="Times New Roman"/>
                <a:cs typeface="Times New Roman"/>
              </a:rPr>
              <a:t>Applied finite impulse response (FIR) bandpass filtering to enhance the quality of ECG signals by effectively removing noise.</a:t>
            </a:r>
          </a:p>
          <a:p>
            <a:pPr marL="356235" marR="7620" indent="-344170" algn="just">
              <a:lnSpc>
                <a:spcPct val="100000"/>
              </a:lnSpc>
              <a:spcBef>
                <a:spcPts val="100"/>
              </a:spcBef>
              <a:buFont typeface="Arial MT"/>
              <a:buChar char="●"/>
              <a:tabLst>
                <a:tab pos="356870" algn="l"/>
              </a:tabLst>
            </a:pPr>
            <a:endParaRPr lang="en-US" sz="600" spc="-65" dirty="0">
              <a:latin typeface="Times New Roman"/>
              <a:cs typeface="Times New Roman"/>
            </a:endParaRPr>
          </a:p>
          <a:p>
            <a:pPr marL="356235" marR="7620" indent="-344170" algn="just">
              <a:lnSpc>
                <a:spcPct val="100000"/>
              </a:lnSpc>
              <a:spcBef>
                <a:spcPts val="100"/>
              </a:spcBef>
              <a:buFont typeface="Arial MT"/>
              <a:buChar char="●"/>
              <a:tabLst>
                <a:tab pos="356870" algn="l"/>
              </a:tabLst>
            </a:pPr>
            <a:r>
              <a:rPr lang="en-US" sz="1500" spc="-65" dirty="0">
                <a:latin typeface="Times New Roman"/>
                <a:cs typeface="Times New Roman"/>
              </a:rPr>
              <a:t>We have utilized discrete wavelet transform (DWT) with Daubechies wavelet (db4) to decompose ECG signals into their frequency components.</a:t>
            </a:r>
          </a:p>
          <a:p>
            <a:pPr marL="356235" marR="7620" indent="-344170" algn="just">
              <a:lnSpc>
                <a:spcPct val="100000"/>
              </a:lnSpc>
              <a:spcBef>
                <a:spcPts val="100"/>
              </a:spcBef>
              <a:buFont typeface="Arial MT"/>
              <a:buChar char="●"/>
              <a:tabLst>
                <a:tab pos="356870" algn="l"/>
              </a:tabLst>
            </a:pPr>
            <a:endParaRPr lang="en-US" sz="600" spc="-65" dirty="0">
              <a:latin typeface="Times New Roman"/>
              <a:cs typeface="Times New Roman"/>
            </a:endParaRPr>
          </a:p>
          <a:p>
            <a:pPr marL="356235" marR="7620" indent="-344170" algn="just">
              <a:lnSpc>
                <a:spcPct val="100000"/>
              </a:lnSpc>
              <a:spcBef>
                <a:spcPts val="100"/>
              </a:spcBef>
              <a:buFont typeface="Arial MT"/>
              <a:buChar char="●"/>
              <a:tabLst>
                <a:tab pos="356870" algn="l"/>
              </a:tabLst>
            </a:pPr>
            <a:r>
              <a:rPr lang="en-US" sz="1500" spc="-65" dirty="0">
                <a:latin typeface="Times New Roman"/>
                <a:cs typeface="Times New Roman"/>
              </a:rPr>
              <a:t>Converted ECG signals into continuous wavelet transform (CWT) spectrograms, capturing both time and frequency features for improved analysis.</a:t>
            </a:r>
          </a:p>
          <a:p>
            <a:pPr marL="356235" marR="7620" indent="-344170" algn="just">
              <a:lnSpc>
                <a:spcPct val="100000"/>
              </a:lnSpc>
              <a:spcBef>
                <a:spcPts val="100"/>
              </a:spcBef>
              <a:buFont typeface="Arial MT"/>
              <a:buChar char="●"/>
              <a:tabLst>
                <a:tab pos="356870" algn="l"/>
              </a:tabLst>
            </a:pPr>
            <a:endParaRPr lang="en-US" sz="600" spc="-65" dirty="0">
              <a:latin typeface="Times New Roman"/>
              <a:cs typeface="Times New Roman"/>
            </a:endParaRPr>
          </a:p>
          <a:p>
            <a:pPr marL="356235" marR="7620" indent="-344170" algn="just">
              <a:lnSpc>
                <a:spcPct val="100000"/>
              </a:lnSpc>
              <a:spcBef>
                <a:spcPts val="100"/>
              </a:spcBef>
              <a:buFont typeface="Arial MT"/>
              <a:buChar char="●"/>
              <a:tabLst>
                <a:tab pos="356870" algn="l"/>
              </a:tabLst>
            </a:pPr>
            <a:r>
              <a:rPr lang="en-US" sz="1500" spc="-65" dirty="0">
                <a:latin typeface="Times New Roman"/>
                <a:cs typeface="Times New Roman"/>
              </a:rPr>
              <a:t>Transformed CWT spectrograms into RGB image format, facilitating classification using pre-trained deep-learning models like </a:t>
            </a:r>
            <a:r>
              <a:rPr lang="en-US" sz="1500" spc="-65" dirty="0" err="1">
                <a:latin typeface="Times New Roman"/>
                <a:cs typeface="Times New Roman"/>
              </a:rPr>
              <a:t>AlexNet</a:t>
            </a:r>
            <a:r>
              <a:rPr lang="en-US" sz="1500" spc="-65" dirty="0">
                <a:latin typeface="Times New Roman"/>
                <a:cs typeface="Times New Roman"/>
              </a:rPr>
              <a:t>.</a:t>
            </a:r>
          </a:p>
          <a:p>
            <a:pPr marL="356235" marR="7620" indent="-344170" algn="just">
              <a:lnSpc>
                <a:spcPct val="100000"/>
              </a:lnSpc>
              <a:spcBef>
                <a:spcPts val="100"/>
              </a:spcBef>
              <a:buFont typeface="Arial MT"/>
              <a:buChar char="●"/>
              <a:tabLst>
                <a:tab pos="356870" algn="l"/>
              </a:tabLst>
            </a:pPr>
            <a:endParaRPr lang="en-US" sz="600" spc="-65" dirty="0">
              <a:latin typeface="Times New Roman"/>
              <a:cs typeface="Times New Roman"/>
            </a:endParaRPr>
          </a:p>
          <a:p>
            <a:pPr marL="356235" marR="7620" indent="-344170" algn="just">
              <a:lnSpc>
                <a:spcPct val="100000"/>
              </a:lnSpc>
              <a:spcBef>
                <a:spcPts val="100"/>
              </a:spcBef>
              <a:buFont typeface="Arial MT"/>
              <a:buChar char="●"/>
              <a:tabLst>
                <a:tab pos="356870" algn="l"/>
              </a:tabLst>
            </a:pPr>
            <a:r>
              <a:rPr lang="en-US" sz="1500" spc="-65" dirty="0">
                <a:latin typeface="Times New Roman"/>
                <a:cs typeface="Times New Roman"/>
              </a:rPr>
              <a:t>We have employed transfer learning techniques to classify ECG signal images into arrhythmia, congestive heart failure (CHF), and normal sinus rhythm (NSR) classes.</a:t>
            </a:r>
          </a:p>
          <a:p>
            <a:pPr marL="356235" marR="7620" indent="-344170" algn="just">
              <a:lnSpc>
                <a:spcPct val="100000"/>
              </a:lnSpc>
              <a:spcBef>
                <a:spcPts val="100"/>
              </a:spcBef>
              <a:buFont typeface="Arial MT"/>
              <a:buChar char="●"/>
              <a:tabLst>
                <a:tab pos="356870" algn="l"/>
              </a:tabLst>
            </a:pPr>
            <a:endParaRPr lang="en-US" sz="600" spc="-65" dirty="0">
              <a:latin typeface="Times New Roman"/>
              <a:cs typeface="Times New Roman"/>
            </a:endParaRPr>
          </a:p>
          <a:p>
            <a:pPr marL="356235" marR="7620" indent="-344170" algn="just">
              <a:lnSpc>
                <a:spcPct val="100000"/>
              </a:lnSpc>
              <a:spcBef>
                <a:spcPts val="100"/>
              </a:spcBef>
              <a:buFont typeface="Arial MT"/>
              <a:buChar char="●"/>
              <a:tabLst>
                <a:tab pos="356870" algn="l"/>
              </a:tabLst>
            </a:pPr>
            <a:r>
              <a:rPr lang="en-US" sz="1500" spc="-65" dirty="0">
                <a:latin typeface="Times New Roman"/>
                <a:cs typeface="Times New Roman"/>
              </a:rPr>
              <a:t>To provide real-time feedback on the predicted class of ECG signal images, enabling prompt medical intervention or further evaluation as necessary.</a:t>
            </a:r>
            <a:endParaRPr sz="15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937DF4-A6A4-3ADC-8369-23E4EA90166B}"/>
              </a:ext>
            </a:extLst>
          </p:cNvPr>
          <p:cNvPicPr>
            <a:picLocks noChangeAspect="1"/>
          </p:cNvPicPr>
          <p:nvPr/>
        </p:nvPicPr>
        <p:blipFill>
          <a:blip r:embed="rId2"/>
          <a:stretch>
            <a:fillRect/>
          </a:stretch>
        </p:blipFill>
        <p:spPr>
          <a:xfrm>
            <a:off x="288758" y="1047750"/>
            <a:ext cx="4664241" cy="3352800"/>
          </a:xfrm>
          <a:prstGeom prst="rect">
            <a:avLst/>
          </a:prstGeom>
        </p:spPr>
      </p:pic>
      <p:sp>
        <p:nvSpPr>
          <p:cNvPr id="4" name="TextBox 3">
            <a:extLst>
              <a:ext uri="{FF2B5EF4-FFF2-40B4-BE49-F238E27FC236}">
                <a16:creationId xmlns:a16="http://schemas.microsoft.com/office/drawing/2014/main" id="{C80240BC-F2C0-5B67-EA2B-D89BA5AF0228}"/>
              </a:ext>
            </a:extLst>
          </p:cNvPr>
          <p:cNvSpPr txBox="1"/>
          <p:nvPr/>
        </p:nvSpPr>
        <p:spPr>
          <a:xfrm>
            <a:off x="2596267" y="285750"/>
            <a:ext cx="3951466" cy="523220"/>
          </a:xfrm>
          <a:prstGeom prst="rect">
            <a:avLst/>
          </a:prstGeom>
          <a:noFill/>
        </p:spPr>
        <p:txBody>
          <a:bodyPr wrap="none" rtlCol="0">
            <a:spAutoFit/>
          </a:bodyPr>
          <a:lstStyle/>
          <a:p>
            <a:r>
              <a:rPr lang="en-IN" sz="2800" b="1" spc="-5" dirty="0">
                <a:solidFill>
                  <a:srgbClr val="335295"/>
                </a:solidFill>
                <a:latin typeface="Times New Roman"/>
                <a:cs typeface="Times New Roman"/>
              </a:rPr>
              <a:t>ABOUT</a:t>
            </a:r>
            <a:r>
              <a:rPr lang="en-IN" sz="2800" b="1" spc="-120" dirty="0">
                <a:solidFill>
                  <a:srgbClr val="335295"/>
                </a:solidFill>
                <a:latin typeface="Times New Roman"/>
                <a:cs typeface="Times New Roman"/>
              </a:rPr>
              <a:t> </a:t>
            </a:r>
            <a:r>
              <a:rPr lang="en-IN" sz="2800" b="1" spc="-5" dirty="0">
                <a:solidFill>
                  <a:srgbClr val="335295"/>
                </a:solidFill>
                <a:latin typeface="Times New Roman"/>
                <a:cs typeface="Times New Roman"/>
              </a:rPr>
              <a:t>THE</a:t>
            </a:r>
            <a:r>
              <a:rPr lang="en-IN" sz="2800" b="1" spc="-40" dirty="0">
                <a:solidFill>
                  <a:srgbClr val="335295"/>
                </a:solidFill>
                <a:latin typeface="Times New Roman"/>
                <a:cs typeface="Times New Roman"/>
              </a:rPr>
              <a:t> </a:t>
            </a:r>
            <a:r>
              <a:rPr lang="en-IN" sz="2800" b="1" spc="-55" dirty="0">
                <a:solidFill>
                  <a:srgbClr val="335295"/>
                </a:solidFill>
                <a:latin typeface="Times New Roman"/>
                <a:cs typeface="Times New Roman"/>
              </a:rPr>
              <a:t>DATASET</a:t>
            </a:r>
            <a:endParaRPr lang="en-IN" sz="2800" dirty="0">
              <a:solidFill>
                <a:schemeClr val="accent1">
                  <a:lumMod val="75000"/>
                </a:schemeClr>
              </a:solidFill>
            </a:endParaRPr>
          </a:p>
        </p:txBody>
      </p:sp>
      <p:sp>
        <p:nvSpPr>
          <p:cNvPr id="6" name="TextBox 5">
            <a:extLst>
              <a:ext uri="{FF2B5EF4-FFF2-40B4-BE49-F238E27FC236}">
                <a16:creationId xmlns:a16="http://schemas.microsoft.com/office/drawing/2014/main" id="{3843777E-5C87-8FB7-6400-8117AEB3959D}"/>
              </a:ext>
            </a:extLst>
          </p:cNvPr>
          <p:cNvSpPr txBox="1"/>
          <p:nvPr/>
        </p:nvSpPr>
        <p:spPr>
          <a:xfrm>
            <a:off x="4968240" y="1216789"/>
            <a:ext cx="403860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We obtained our dataset named the “ECG-ID Database (</a:t>
            </a:r>
            <a:r>
              <a:rPr lang="en-IN" dirty="0" err="1"/>
              <a:t>ecgiddb</a:t>
            </a:r>
            <a:r>
              <a:rPr lang="en-IN" dirty="0"/>
              <a:t>)” from PhysioNet.org. </a:t>
            </a:r>
          </a:p>
          <a:p>
            <a:pPr marL="285750" indent="-285750">
              <a:buFont typeface="Arial" panose="020B0604020202020204" pitchFamily="34" charset="0"/>
              <a:buChar char="•"/>
            </a:pPr>
            <a:r>
              <a:rPr lang="en-IN" dirty="0"/>
              <a:t>This resource focuses on various heart diseases identification using ECG signals.</a:t>
            </a:r>
          </a:p>
          <a:p>
            <a:pPr marL="285750" indent="-285750">
              <a:buFont typeface="Arial" panose="020B0604020202020204" pitchFamily="34" charset="0"/>
              <a:buChar char="•"/>
            </a:pPr>
            <a:r>
              <a:rPr lang="en-IN" dirty="0"/>
              <a:t>Use the link</a:t>
            </a:r>
          </a:p>
          <a:p>
            <a:pPr lvl="1"/>
            <a:r>
              <a:rPr lang="en-IN" dirty="0"/>
              <a:t>(https://archive.physionet.org/cgi-bin/atm/ATM) to explore ECG-based identification methods using this dataset.</a:t>
            </a:r>
          </a:p>
        </p:txBody>
      </p:sp>
    </p:spTree>
    <p:extLst>
      <p:ext uri="{BB962C8B-B14F-4D97-AF65-F5344CB8AC3E}">
        <p14:creationId xmlns:p14="http://schemas.microsoft.com/office/powerpoint/2010/main" val="426252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884ADD1-5A27-52CE-58D1-4689D2FBEAC2}"/>
              </a:ext>
            </a:extLst>
          </p:cNvPr>
          <p:cNvPicPr>
            <a:picLocks noChangeAspect="1"/>
          </p:cNvPicPr>
          <p:nvPr/>
        </p:nvPicPr>
        <p:blipFill>
          <a:blip r:embed="rId2"/>
          <a:stretch>
            <a:fillRect/>
          </a:stretch>
        </p:blipFill>
        <p:spPr>
          <a:xfrm>
            <a:off x="431643" y="1047750"/>
            <a:ext cx="3939209" cy="3124200"/>
          </a:xfrm>
          <a:prstGeom prst="rect">
            <a:avLst/>
          </a:prstGeom>
        </p:spPr>
      </p:pic>
      <p:sp>
        <p:nvSpPr>
          <p:cNvPr id="14" name="TextBox 13">
            <a:extLst>
              <a:ext uri="{FF2B5EF4-FFF2-40B4-BE49-F238E27FC236}">
                <a16:creationId xmlns:a16="http://schemas.microsoft.com/office/drawing/2014/main" id="{1A8905F1-C1CE-A5E3-A534-6F9015212F40}"/>
              </a:ext>
            </a:extLst>
          </p:cNvPr>
          <p:cNvSpPr txBox="1"/>
          <p:nvPr/>
        </p:nvSpPr>
        <p:spPr>
          <a:xfrm>
            <a:off x="2520067" y="209550"/>
            <a:ext cx="3951466" cy="523220"/>
          </a:xfrm>
          <a:prstGeom prst="rect">
            <a:avLst/>
          </a:prstGeom>
          <a:noFill/>
        </p:spPr>
        <p:txBody>
          <a:bodyPr wrap="none" rtlCol="0">
            <a:spAutoFit/>
          </a:bodyPr>
          <a:lstStyle/>
          <a:p>
            <a:r>
              <a:rPr lang="en-IN" sz="2800" b="1" spc="-5" dirty="0">
                <a:solidFill>
                  <a:srgbClr val="335295"/>
                </a:solidFill>
                <a:latin typeface="Times New Roman"/>
                <a:cs typeface="Times New Roman"/>
              </a:rPr>
              <a:t>ABOUT</a:t>
            </a:r>
            <a:r>
              <a:rPr lang="en-IN" sz="2800" b="1" spc="-120" dirty="0">
                <a:solidFill>
                  <a:srgbClr val="335295"/>
                </a:solidFill>
                <a:latin typeface="Times New Roman"/>
                <a:cs typeface="Times New Roman"/>
              </a:rPr>
              <a:t> </a:t>
            </a:r>
            <a:r>
              <a:rPr lang="en-IN" sz="2800" b="1" spc="-5" dirty="0">
                <a:solidFill>
                  <a:srgbClr val="335295"/>
                </a:solidFill>
                <a:latin typeface="Times New Roman"/>
                <a:cs typeface="Times New Roman"/>
              </a:rPr>
              <a:t>THE</a:t>
            </a:r>
            <a:r>
              <a:rPr lang="en-IN" sz="2800" b="1" spc="-40" dirty="0">
                <a:solidFill>
                  <a:srgbClr val="335295"/>
                </a:solidFill>
                <a:latin typeface="Times New Roman"/>
                <a:cs typeface="Times New Roman"/>
              </a:rPr>
              <a:t> </a:t>
            </a:r>
            <a:r>
              <a:rPr lang="en-IN" sz="2800" b="1" spc="-55" dirty="0">
                <a:solidFill>
                  <a:srgbClr val="335295"/>
                </a:solidFill>
                <a:latin typeface="Times New Roman"/>
                <a:cs typeface="Times New Roman"/>
              </a:rPr>
              <a:t>DATASET</a:t>
            </a:r>
            <a:endParaRPr lang="en-IN" sz="2800" dirty="0">
              <a:solidFill>
                <a:schemeClr val="accent1">
                  <a:lumMod val="75000"/>
                </a:schemeClr>
              </a:solidFill>
            </a:endParaRPr>
          </a:p>
        </p:txBody>
      </p:sp>
      <p:sp>
        <p:nvSpPr>
          <p:cNvPr id="15" name="TextBox 14">
            <a:extLst>
              <a:ext uri="{FF2B5EF4-FFF2-40B4-BE49-F238E27FC236}">
                <a16:creationId xmlns:a16="http://schemas.microsoft.com/office/drawing/2014/main" id="{7E068F0A-C7A1-0D26-5FF6-E9D57AA9A31C}"/>
              </a:ext>
            </a:extLst>
          </p:cNvPr>
          <p:cNvSpPr txBox="1"/>
          <p:nvPr/>
        </p:nvSpPr>
        <p:spPr>
          <a:xfrm>
            <a:off x="4495800" y="817185"/>
            <a:ext cx="4495800" cy="3539430"/>
          </a:xfrm>
          <a:prstGeom prst="rect">
            <a:avLst/>
          </a:prstGeom>
          <a:noFill/>
        </p:spPr>
        <p:txBody>
          <a:bodyPr wrap="square" rtlCol="0">
            <a:spAutoFit/>
          </a:bodyPr>
          <a:lstStyle/>
          <a:p>
            <a:r>
              <a:rPr lang="en-IN" sz="1600" b="1" dirty="0"/>
              <a:t>ECG Signals Database</a:t>
            </a:r>
          </a:p>
          <a:p>
            <a:r>
              <a:rPr lang="en-IN" sz="1600" dirty="0"/>
              <a:t>We use ECG signals of three categories:</a:t>
            </a:r>
          </a:p>
          <a:p>
            <a:pPr marL="285750" indent="-285750">
              <a:buFont typeface="Arial" panose="020B0604020202020204" pitchFamily="34" charset="0"/>
              <a:buChar char="•"/>
            </a:pPr>
            <a:r>
              <a:rPr lang="en-IN" sz="1600" dirty="0"/>
              <a:t>Cardiac Arrhythmia (ARR)</a:t>
            </a:r>
          </a:p>
          <a:p>
            <a:pPr marL="285750" indent="-285750">
              <a:buFont typeface="Arial" panose="020B0604020202020204" pitchFamily="34" charset="0"/>
              <a:buChar char="•"/>
            </a:pPr>
            <a:r>
              <a:rPr lang="en-IN" sz="1600" dirty="0"/>
              <a:t>Congestive Heart Failure (CHF) and</a:t>
            </a:r>
          </a:p>
          <a:p>
            <a:pPr marL="285750" indent="-285750">
              <a:buFont typeface="Arial" panose="020B0604020202020204" pitchFamily="34" charset="0"/>
              <a:buChar char="•"/>
            </a:pPr>
            <a:r>
              <a:rPr lang="en-IN" sz="1600" dirty="0"/>
              <a:t>Normal Sinus Rhythms (NSR).</a:t>
            </a:r>
          </a:p>
          <a:p>
            <a:pPr marL="285750" indent="-285750">
              <a:buFont typeface="Arial" panose="020B0604020202020204" pitchFamily="34" charset="0"/>
              <a:buChar char="•"/>
            </a:pPr>
            <a:endParaRPr lang="en-IN" sz="1600" dirty="0"/>
          </a:p>
          <a:p>
            <a:r>
              <a:rPr lang="en-IN" sz="1600" dirty="0"/>
              <a:t>These signals are obtained from </a:t>
            </a:r>
            <a:r>
              <a:rPr lang="en-IN" sz="1600" b="1" dirty="0"/>
              <a:t>162</a:t>
            </a:r>
            <a:r>
              <a:rPr lang="en-IN" sz="1600" dirty="0"/>
              <a:t> ECG recordings from three PhysioNet databases:</a:t>
            </a:r>
          </a:p>
          <a:p>
            <a:pPr marL="285750" indent="-285750">
              <a:buFont typeface="Arial" panose="020B0604020202020204" pitchFamily="34" charset="0"/>
              <a:buChar char="•"/>
            </a:pPr>
            <a:r>
              <a:rPr lang="en-IN" sz="1600" dirty="0"/>
              <a:t>MIT-BIH Arrhythmia Database (96 Recordings) [ARR Signals]</a:t>
            </a:r>
          </a:p>
          <a:p>
            <a:pPr marL="285750" indent="-285750">
              <a:buFont typeface="Arial" panose="020B0604020202020204" pitchFamily="34" charset="0"/>
              <a:buChar char="•"/>
            </a:pPr>
            <a:r>
              <a:rPr lang="en-IN" sz="1600" dirty="0"/>
              <a:t>MIT-BIH Normal Sinus Rhythm Database (30 Recordings) [NSR Signals]</a:t>
            </a:r>
          </a:p>
          <a:p>
            <a:pPr marL="285750" indent="-285750">
              <a:buFont typeface="Arial" panose="020B0604020202020204" pitchFamily="34" charset="0"/>
              <a:buChar char="•"/>
            </a:pPr>
            <a:r>
              <a:rPr lang="en-IN" sz="1600" dirty="0"/>
              <a:t>BIDMC Congestive Heart Failure Database (36 Recordings) [CHF Signals].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0012" y="787605"/>
            <a:ext cx="8446135" cy="1423467"/>
          </a:xfrm>
          <a:prstGeom prst="rect">
            <a:avLst/>
          </a:prstGeom>
        </p:spPr>
        <p:txBody>
          <a:bodyPr vert="horz" wrap="square" lIns="0" tIns="12700" rIns="0" bIns="0" rtlCol="0">
            <a:spAutoFit/>
          </a:bodyPr>
          <a:lstStyle/>
          <a:p>
            <a:pPr marL="356235" marR="17780" indent="-344170" algn="just">
              <a:lnSpc>
                <a:spcPct val="100000"/>
              </a:lnSpc>
              <a:spcBef>
                <a:spcPts val="100"/>
              </a:spcBef>
              <a:buFont typeface="Arial MT"/>
              <a:buChar char="●"/>
              <a:tabLst>
                <a:tab pos="356235" algn="l"/>
                <a:tab pos="356870" algn="l"/>
              </a:tabLst>
            </a:pPr>
            <a:r>
              <a:rPr lang="en-US" sz="1500" spc="-5" dirty="0">
                <a:latin typeface="Times New Roman"/>
                <a:cs typeface="Times New Roman"/>
              </a:rPr>
              <a:t>R-peak detection is a crucial step in ECG signal processing, as it marks the peak amplitude of the QRS complex.</a:t>
            </a:r>
          </a:p>
          <a:p>
            <a:pPr marL="356235" marR="17780" indent="-344170" algn="just">
              <a:lnSpc>
                <a:spcPct val="100000"/>
              </a:lnSpc>
              <a:spcBef>
                <a:spcPts val="100"/>
              </a:spcBef>
              <a:buFont typeface="Arial MT"/>
              <a:buChar char="●"/>
              <a:tabLst>
                <a:tab pos="356235" algn="l"/>
                <a:tab pos="356870" algn="l"/>
              </a:tabLst>
            </a:pPr>
            <a:r>
              <a:rPr lang="en-US" sz="1500" spc="-5" dirty="0">
                <a:latin typeface="Times New Roman"/>
                <a:cs typeface="Times New Roman"/>
              </a:rPr>
              <a:t>The Pan-Tompkins algorithm is widely used for R-peak detection due to its effectiveness in real-time processing and noise robustness.</a:t>
            </a:r>
          </a:p>
          <a:p>
            <a:pPr marL="356235" marR="17780" indent="-344170" algn="just">
              <a:lnSpc>
                <a:spcPct val="100000"/>
              </a:lnSpc>
              <a:spcBef>
                <a:spcPts val="100"/>
              </a:spcBef>
              <a:buFont typeface="Arial MT"/>
              <a:buChar char="●"/>
              <a:tabLst>
                <a:tab pos="356235" algn="l"/>
                <a:tab pos="356870" algn="l"/>
              </a:tabLst>
            </a:pPr>
            <a:r>
              <a:rPr lang="en-US" sz="1500" dirty="0">
                <a:latin typeface="Times New Roman"/>
                <a:cs typeface="Times New Roman"/>
              </a:rPr>
              <a:t>R-peak detection involves identifying sharp increases in the ECG signal amplitude that correspond to the R-wave of the QRS complex.</a:t>
            </a:r>
            <a:endParaRPr sz="1500" dirty="0">
              <a:latin typeface="Times New Roman"/>
              <a:cs typeface="Times New Roman"/>
            </a:endParaRPr>
          </a:p>
        </p:txBody>
      </p:sp>
      <p:sp>
        <p:nvSpPr>
          <p:cNvPr id="4" name="object 4"/>
          <p:cNvSpPr txBox="1">
            <a:spLocks noGrp="1"/>
          </p:cNvSpPr>
          <p:nvPr>
            <p:ph type="title"/>
          </p:nvPr>
        </p:nvSpPr>
        <p:spPr>
          <a:xfrm>
            <a:off x="1524000" y="298078"/>
            <a:ext cx="6400800" cy="366767"/>
          </a:xfrm>
          <a:prstGeom prst="rect">
            <a:avLst/>
          </a:prstGeom>
        </p:spPr>
        <p:txBody>
          <a:bodyPr vert="horz" wrap="square" lIns="0" tIns="12700" rIns="0" bIns="0" rtlCol="0">
            <a:spAutoFit/>
          </a:bodyPr>
          <a:lstStyle/>
          <a:p>
            <a:pPr marL="12700">
              <a:lnSpc>
                <a:spcPct val="100000"/>
              </a:lnSpc>
              <a:spcBef>
                <a:spcPts val="100"/>
              </a:spcBef>
            </a:pPr>
            <a:r>
              <a:rPr lang="en-US" sz="2300" b="1" dirty="0">
                <a:solidFill>
                  <a:srgbClr val="335295"/>
                </a:solidFill>
                <a:latin typeface="Times New Roman"/>
                <a:cs typeface="Times New Roman"/>
              </a:rPr>
              <a:t>R</a:t>
            </a:r>
            <a:r>
              <a:rPr lang="en-US" sz="2300" b="1" dirty="0">
                <a:solidFill>
                  <a:srgbClr val="335295"/>
                </a:solidFill>
              </a:rPr>
              <a:t>-Peak Detection Using Pan-Tompkins Algorithm</a:t>
            </a:r>
            <a:endParaRPr lang="en-US" sz="2300" dirty="0">
              <a:latin typeface="Times New Roman"/>
              <a:cs typeface="Times New Roman"/>
            </a:endParaRPr>
          </a:p>
        </p:txBody>
      </p:sp>
      <p:pic>
        <p:nvPicPr>
          <p:cNvPr id="1028" name="Picture 4" descr="A novel method for the detection of R-peaks in ECG based on K-Nearest  Neighbors and Particle Swarm Optimization | EURASIP Journal on Advances in  Signal Processing | Full Text">
            <a:extLst>
              <a:ext uri="{FF2B5EF4-FFF2-40B4-BE49-F238E27FC236}">
                <a16:creationId xmlns:a16="http://schemas.microsoft.com/office/drawing/2014/main" id="{E88BD568-F1B8-FCED-678C-296428F34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343150"/>
            <a:ext cx="4343400" cy="2213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8932" y="456884"/>
            <a:ext cx="8446135" cy="1956946"/>
          </a:xfrm>
          <a:prstGeom prst="rect">
            <a:avLst/>
          </a:prstGeom>
        </p:spPr>
        <p:txBody>
          <a:bodyPr vert="horz" wrap="square" lIns="0" tIns="12700" rIns="0" bIns="0" rtlCol="0">
            <a:spAutoFit/>
          </a:bodyPr>
          <a:lstStyle/>
          <a:p>
            <a:pPr marL="356235" marR="11430" indent="-344170" algn="just">
              <a:lnSpc>
                <a:spcPct val="100000"/>
              </a:lnSpc>
              <a:spcBef>
                <a:spcPts val="100"/>
              </a:spcBef>
              <a:buFont typeface="Arial MT"/>
              <a:buChar char="●"/>
              <a:tabLst>
                <a:tab pos="356870" algn="l"/>
              </a:tabLst>
            </a:pPr>
            <a:r>
              <a:rPr lang="en-US" sz="1500" b="1" spc="-5" dirty="0">
                <a:latin typeface="Times New Roman"/>
                <a:cs typeface="Times New Roman"/>
              </a:rPr>
              <a:t>Feature Extraction</a:t>
            </a:r>
            <a:r>
              <a:rPr lang="en-US" sz="1500" spc="-5" dirty="0">
                <a:latin typeface="Times New Roman"/>
                <a:cs typeface="Times New Roman"/>
              </a:rPr>
              <a:t>: The Pan-Tompkins algorithm begins by extracting relevant features from the ECG signal, focusing on characteristics associated with the QRS complex, such as amplitude and duration.</a:t>
            </a:r>
          </a:p>
          <a:p>
            <a:pPr marL="356235" marR="11430" indent="-344170" algn="just">
              <a:lnSpc>
                <a:spcPct val="100000"/>
              </a:lnSpc>
              <a:spcBef>
                <a:spcPts val="100"/>
              </a:spcBef>
              <a:buFont typeface="Arial MT"/>
              <a:buChar char="●"/>
              <a:tabLst>
                <a:tab pos="356870" algn="l"/>
              </a:tabLst>
            </a:pPr>
            <a:endParaRPr lang="en-US" sz="900" spc="-5" dirty="0">
              <a:latin typeface="Times New Roman"/>
              <a:cs typeface="Times New Roman"/>
            </a:endParaRPr>
          </a:p>
          <a:p>
            <a:pPr marL="356235" marR="11430" indent="-344170" algn="just">
              <a:lnSpc>
                <a:spcPct val="100000"/>
              </a:lnSpc>
              <a:spcBef>
                <a:spcPts val="100"/>
              </a:spcBef>
              <a:buFont typeface="Arial MT"/>
              <a:buChar char="●"/>
              <a:tabLst>
                <a:tab pos="356870" algn="l"/>
              </a:tabLst>
            </a:pPr>
            <a:r>
              <a:rPr lang="en-US" sz="1500" b="1" spc="-5" dirty="0">
                <a:latin typeface="Times New Roman"/>
                <a:cs typeface="Times New Roman"/>
              </a:rPr>
              <a:t>Q-Wave and S-Wave Detection</a:t>
            </a:r>
            <a:r>
              <a:rPr lang="en-US" sz="1500" spc="-5" dirty="0">
                <a:latin typeface="Times New Roman"/>
                <a:cs typeface="Times New Roman"/>
              </a:rPr>
              <a:t>: It identifies candidate QRS complexes by detecting points where the signal exceeds a specified threshold, marking the onset of the Q-wave and the end of the S-wave.</a:t>
            </a:r>
          </a:p>
          <a:p>
            <a:pPr marL="356235" marR="11430" indent="-344170" algn="just">
              <a:lnSpc>
                <a:spcPct val="100000"/>
              </a:lnSpc>
              <a:spcBef>
                <a:spcPts val="100"/>
              </a:spcBef>
              <a:buFont typeface="Arial MT"/>
              <a:buChar char="●"/>
              <a:tabLst>
                <a:tab pos="356870" algn="l"/>
              </a:tabLst>
            </a:pPr>
            <a:endParaRPr lang="en-US" sz="900" spc="-5" dirty="0">
              <a:latin typeface="Times New Roman"/>
              <a:cs typeface="Times New Roman"/>
            </a:endParaRPr>
          </a:p>
          <a:p>
            <a:pPr marL="356235" marR="11430" indent="-344170" algn="just">
              <a:lnSpc>
                <a:spcPct val="100000"/>
              </a:lnSpc>
              <a:spcBef>
                <a:spcPts val="100"/>
              </a:spcBef>
              <a:buFont typeface="Arial MT"/>
              <a:buChar char="●"/>
              <a:tabLst>
                <a:tab pos="356870" algn="l"/>
              </a:tabLst>
            </a:pPr>
            <a:r>
              <a:rPr lang="en-US" sz="1500" b="1" spc="-5" dirty="0">
                <a:latin typeface="Times New Roman"/>
                <a:cs typeface="Times New Roman"/>
              </a:rPr>
              <a:t>Peak Confirmation</a:t>
            </a:r>
            <a:r>
              <a:rPr lang="en-US" sz="1500" spc="-5" dirty="0">
                <a:latin typeface="Times New Roman"/>
                <a:cs typeface="Times New Roman"/>
              </a:rPr>
              <a:t>: Once potential R-peaks are identified, the algorithm verifies them by analyzing the signal within a defined window, confirming the presence of a distinct peak characteristic of the R-wave. This step helps minimize false positives and ensures accurate detection of R-peaks.</a:t>
            </a:r>
            <a:endParaRPr sz="1500" dirty="0">
              <a:latin typeface="Times New Roman"/>
              <a:cs typeface="Times New Roman"/>
            </a:endParaRPr>
          </a:p>
        </p:txBody>
      </p:sp>
      <p:pic>
        <p:nvPicPr>
          <p:cNvPr id="6" name="Picture 5">
            <a:extLst>
              <a:ext uri="{FF2B5EF4-FFF2-40B4-BE49-F238E27FC236}">
                <a16:creationId xmlns:a16="http://schemas.microsoft.com/office/drawing/2014/main" id="{4B2389F9-2D24-F99C-5642-C17E392BC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413830"/>
            <a:ext cx="5546489" cy="25970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B28770-9D6E-3213-DE29-756E741BC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6" y="57150"/>
            <a:ext cx="9113487" cy="4267200"/>
          </a:xfrm>
          <a:prstGeom prst="rect">
            <a:avLst/>
          </a:prstGeom>
        </p:spPr>
      </p:pic>
      <p:sp>
        <p:nvSpPr>
          <p:cNvPr id="5" name="TextBox 4">
            <a:extLst>
              <a:ext uri="{FF2B5EF4-FFF2-40B4-BE49-F238E27FC236}">
                <a16:creationId xmlns:a16="http://schemas.microsoft.com/office/drawing/2014/main" id="{5B79A386-B444-E27D-06E8-0BA3676BE7E0}"/>
              </a:ext>
            </a:extLst>
          </p:cNvPr>
          <p:cNvSpPr txBox="1"/>
          <p:nvPr/>
        </p:nvSpPr>
        <p:spPr>
          <a:xfrm>
            <a:off x="2057400" y="4248150"/>
            <a:ext cx="5181600" cy="369332"/>
          </a:xfrm>
          <a:prstGeom prst="rect">
            <a:avLst/>
          </a:prstGeom>
          <a:noFill/>
        </p:spPr>
        <p:txBody>
          <a:bodyPr wrap="square" rtlCol="0">
            <a:spAutoFit/>
          </a:bodyPr>
          <a:lstStyle/>
          <a:p>
            <a:r>
              <a:rPr lang="en-IN" dirty="0"/>
              <a:t>R-peak is detected and marked with a pink circle.</a:t>
            </a:r>
          </a:p>
        </p:txBody>
      </p:sp>
    </p:spTree>
    <p:extLst>
      <p:ext uri="{BB962C8B-B14F-4D97-AF65-F5344CB8AC3E}">
        <p14:creationId xmlns:p14="http://schemas.microsoft.com/office/powerpoint/2010/main" val="675960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TotalTime>
  <Words>1328</Words>
  <Application>Microsoft Office PowerPoint</Application>
  <PresentationFormat>On-screen Show (16:9)</PresentationFormat>
  <Paragraphs>143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MT</vt:lpstr>
      <vt:lpstr>Calibri</vt:lpstr>
      <vt:lpstr>Times New Roman</vt:lpstr>
      <vt:lpstr>Wingdings</vt:lpstr>
      <vt:lpstr>Office Theme</vt:lpstr>
      <vt:lpstr> ECG SIGNAL CLASSIFICATION</vt:lpstr>
      <vt:lpstr>PROBLEM STATEMENT</vt:lpstr>
      <vt:lpstr>OBJECTIVES</vt:lpstr>
      <vt:lpstr>PROPOSED SOLUTION</vt:lpstr>
      <vt:lpstr>PowerPoint Presentation</vt:lpstr>
      <vt:lpstr>PowerPoint Presentation</vt:lpstr>
      <vt:lpstr>R-Peak Detection Using Pan-Tompkins Algorithm</vt:lpstr>
      <vt:lpstr>PowerPoint Presentation</vt:lpstr>
      <vt:lpstr>PowerPoint Presentation</vt:lpstr>
      <vt:lpstr>Symlet Wavelet (Sym4)</vt:lpstr>
      <vt:lpstr>Discrete Wavelet Transform (DWT)</vt:lpstr>
      <vt:lpstr>ECG Signal Classification using Deep Neural Networks(CNN)</vt:lpstr>
      <vt:lpstr>Parameters for CWT</vt:lpstr>
      <vt:lpstr>Different Signals to Scalogram images</vt:lpstr>
      <vt:lpstr>PowerPoint Presentation</vt:lpstr>
      <vt:lpstr>PowerPoint Presentation</vt:lpstr>
      <vt:lpstr>PowerPoint Presentation</vt:lpstr>
      <vt:lpstr>Output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EEG - Review</dc:title>
  <cp:lastModifiedBy>Harsh Bansal</cp:lastModifiedBy>
  <cp:revision>5</cp:revision>
  <dcterms:created xsi:type="dcterms:W3CDTF">2024-05-12T17:46:33Z</dcterms:created>
  <dcterms:modified xsi:type="dcterms:W3CDTF">2024-05-19T13:59:34Z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