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0" r:id="rId3"/>
    <p:sldId id="257" r:id="rId4"/>
    <p:sldId id="271" r:id="rId5"/>
    <p:sldId id="272" r:id="rId6"/>
    <p:sldId id="275" r:id="rId7"/>
    <p:sldId id="276" r:id="rId8"/>
    <p:sldId id="274" r:id="rId9"/>
    <p:sldId id="273" r:id="rId10"/>
    <p:sldId id="277" r:id="rId11"/>
    <p:sldId id="281" r:id="rId12"/>
    <p:sldId id="278" r:id="rId13"/>
    <p:sldId id="279" r:id="rId14"/>
    <p:sldId id="280"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6" d="100"/>
          <a:sy n="86" d="100"/>
        </p:scale>
        <p:origin x="56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11/22/2018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11/22/2018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11/22/2018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11/22/2018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11/22/2018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PREDICTING FLIGHT DELAY DURING TAKE-OFF</a:t>
            </a:r>
            <a:endParaRPr lang="en-US" dirty="0"/>
          </a:p>
        </p:txBody>
      </p:sp>
      <p:sp>
        <p:nvSpPr>
          <p:cNvPr id="3" name="Subtitle 2"/>
          <p:cNvSpPr>
            <a:spLocks noGrp="1"/>
          </p:cNvSpPr>
          <p:nvPr>
            <p:ph type="subTitle" idx="1"/>
          </p:nvPr>
        </p:nvSpPr>
        <p:spPr>
          <a:xfrm>
            <a:off x="1522413" y="5105400"/>
            <a:ext cx="9143999" cy="1563960"/>
          </a:xfrm>
        </p:spPr>
        <p:txBody>
          <a:bodyPr>
            <a:normAutofit/>
          </a:bodyPr>
          <a:lstStyle/>
          <a:p>
            <a:pPr marL="342900" indent="-342900" algn="r">
              <a:buFont typeface="Arial" panose="020B0604020202020204" pitchFamily="34" charset="0"/>
              <a:buChar char="•"/>
            </a:pPr>
            <a:r>
              <a:rPr lang="en-IN" dirty="0">
                <a:latin typeface="Bahnschrift Condensed" panose="020B0502040204020203" pitchFamily="34" charset="0"/>
              </a:rPr>
              <a:t>Harshvardhan Surolia 01FB16ECS408</a:t>
            </a:r>
          </a:p>
          <a:p>
            <a:pPr marL="342900" indent="-342900" algn="r">
              <a:buFont typeface="Arial" panose="020B0604020202020204" pitchFamily="34" charset="0"/>
              <a:buChar char="•"/>
            </a:pPr>
            <a:r>
              <a:rPr lang="en-IN" dirty="0" err="1">
                <a:latin typeface="Bahnschrift Condensed" panose="020B0502040204020203" pitchFamily="34" charset="0"/>
              </a:rPr>
              <a:t>Manmath</a:t>
            </a:r>
            <a:r>
              <a:rPr lang="en-IN" dirty="0">
                <a:latin typeface="Bahnschrift Condensed" panose="020B0502040204020203" pitchFamily="34" charset="0"/>
              </a:rPr>
              <a:t> Sahoo 01FB16ECS488</a:t>
            </a:r>
          </a:p>
          <a:p>
            <a:pPr marL="342900" indent="-342900" algn="r">
              <a:buFont typeface="Arial" panose="020B0604020202020204" pitchFamily="34" charset="0"/>
              <a:buChar char="•"/>
            </a:pPr>
            <a:r>
              <a:rPr lang="en-IN" dirty="0">
                <a:latin typeface="Bahnschrift Condensed" panose="020B0502040204020203" pitchFamily="34" charset="0"/>
              </a:rPr>
              <a:t>Team: DATA DUO</a:t>
            </a:r>
          </a:p>
          <a:p>
            <a:pPr algn="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327A-0991-4AAF-8BF2-8FD4AE2DED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1B281C-7520-41A1-967C-FED4C3F9D060}"/>
              </a:ext>
            </a:extLst>
          </p:cNvPr>
          <p:cNvSpPr>
            <a:spLocks noGrp="1"/>
          </p:cNvSpPr>
          <p:nvPr>
            <p:ph idx="1"/>
          </p:nvPr>
        </p:nvSpPr>
        <p:spPr/>
        <p:txBody>
          <a:bodyPr/>
          <a:lstStyle/>
          <a:p>
            <a:r>
              <a:rPr lang="en-IN" dirty="0"/>
              <a:t>Model 2 (One airline and all origin-destination pair)</a:t>
            </a:r>
          </a:p>
          <a:p>
            <a:r>
              <a:rPr lang="en-IN" dirty="0"/>
              <a:t>We followed a very similar approach as in the previous model but this time we accounted for the destination as well.</a:t>
            </a:r>
          </a:p>
          <a:p>
            <a:r>
              <a:rPr lang="en-IN" dirty="0"/>
              <a:t>Simple linear regression gives a </a:t>
            </a:r>
            <a:r>
              <a:rPr lang="en-IN" dirty="0" err="1"/>
              <a:t>rmse</a:t>
            </a:r>
            <a:r>
              <a:rPr lang="en-IN" dirty="0"/>
              <a:t> value of 8.77 and polynomial regression we got the following value : alpha = 0.4 , n=1 and </a:t>
            </a:r>
            <a:r>
              <a:rPr lang="en-IN" dirty="0" err="1"/>
              <a:t>rmse</a:t>
            </a:r>
            <a:r>
              <a:rPr lang="en-IN" dirty="0"/>
              <a:t> value is 9.46 min .</a:t>
            </a:r>
          </a:p>
        </p:txBody>
      </p:sp>
    </p:spTree>
    <p:extLst>
      <p:ext uri="{BB962C8B-B14F-4D97-AF65-F5344CB8AC3E}">
        <p14:creationId xmlns:p14="http://schemas.microsoft.com/office/powerpoint/2010/main" val="13102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AED5-2443-4039-A1D9-3687CC8D1B4A}"/>
              </a:ext>
            </a:extLst>
          </p:cNvPr>
          <p:cNvSpPr>
            <a:spLocks noGrp="1"/>
          </p:cNvSpPr>
          <p:nvPr>
            <p:ph type="title"/>
          </p:nvPr>
        </p:nvSpPr>
        <p:spPr/>
        <p:txBody>
          <a:bodyPr/>
          <a:lstStyle/>
          <a:p>
            <a:r>
              <a:rPr lang="en-IN" dirty="0"/>
              <a:t>L2 Regularization</a:t>
            </a:r>
          </a:p>
        </p:txBody>
      </p:sp>
      <p:sp>
        <p:nvSpPr>
          <p:cNvPr id="3" name="Content Placeholder 2">
            <a:extLst>
              <a:ext uri="{FF2B5EF4-FFF2-40B4-BE49-F238E27FC236}">
                <a16:creationId xmlns:a16="http://schemas.microsoft.com/office/drawing/2014/main" id="{A1085DAE-38A2-4BC2-B03B-21000CC4A720}"/>
              </a:ext>
            </a:extLst>
          </p:cNvPr>
          <p:cNvSpPr>
            <a:spLocks noGrp="1"/>
          </p:cNvSpPr>
          <p:nvPr>
            <p:ph idx="1"/>
          </p:nvPr>
        </p:nvSpPr>
        <p:spPr/>
        <p:txBody>
          <a:bodyPr/>
          <a:lstStyle/>
          <a:p>
            <a:r>
              <a:rPr lang="en-IN" dirty="0"/>
              <a:t>Use to prevent overfitting </a:t>
            </a:r>
          </a:p>
          <a:p>
            <a:r>
              <a:rPr lang="en-US" dirty="0"/>
              <a:t> its adds "squared magnitude” of coefficient as penalty term to the loss function.</a:t>
            </a:r>
          </a:p>
          <a:p>
            <a:r>
              <a:rPr lang="en-US" dirty="0"/>
              <a:t>Equation is </a:t>
            </a:r>
          </a:p>
          <a:p>
            <a:endParaRPr lang="en-IN" dirty="0"/>
          </a:p>
        </p:txBody>
      </p:sp>
      <p:pic>
        <p:nvPicPr>
          <p:cNvPr id="5" name="Picture 4">
            <a:extLst>
              <a:ext uri="{FF2B5EF4-FFF2-40B4-BE49-F238E27FC236}">
                <a16:creationId xmlns:a16="http://schemas.microsoft.com/office/drawing/2014/main" id="{56C07AF6-E0ED-4B59-B6DA-0053FAAD3B02}"/>
              </a:ext>
            </a:extLst>
          </p:cNvPr>
          <p:cNvPicPr>
            <a:picLocks noChangeAspect="1"/>
          </p:cNvPicPr>
          <p:nvPr/>
        </p:nvPicPr>
        <p:blipFill rotWithShape="1">
          <a:blip r:embed="rId2">
            <a:extLst>
              <a:ext uri="{28A0092B-C50C-407E-A947-70E740481C1C}">
                <a14:useLocalDpi xmlns:a14="http://schemas.microsoft.com/office/drawing/2010/main" val="0"/>
              </a:ext>
            </a:extLst>
          </a:blip>
          <a:srcRect t="14398" b="6415"/>
          <a:stretch/>
        </p:blipFill>
        <p:spPr>
          <a:xfrm>
            <a:off x="2710036" y="4149080"/>
            <a:ext cx="5715798" cy="792088"/>
          </a:xfrm>
          <a:prstGeom prst="rect">
            <a:avLst/>
          </a:prstGeom>
        </p:spPr>
      </p:pic>
    </p:spTree>
    <p:extLst>
      <p:ext uri="{BB962C8B-B14F-4D97-AF65-F5344CB8AC3E}">
        <p14:creationId xmlns:p14="http://schemas.microsoft.com/office/powerpoint/2010/main" val="315992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8EAA-318A-4880-B6DA-95692F03ADB2}"/>
              </a:ext>
            </a:extLst>
          </p:cNvPr>
          <p:cNvSpPr>
            <a:spLocks noGrp="1"/>
          </p:cNvSpPr>
          <p:nvPr>
            <p:ph type="title"/>
          </p:nvPr>
        </p:nvSpPr>
        <p:spPr/>
        <p:txBody>
          <a:bodyPr/>
          <a:lstStyle/>
          <a:p>
            <a:br>
              <a:rPr lang="en-IN" dirty="0"/>
            </a:br>
            <a:r>
              <a:rPr lang="en-IN" dirty="0"/>
              <a:t>Predictions (Results)</a:t>
            </a:r>
          </a:p>
        </p:txBody>
      </p:sp>
      <p:sp>
        <p:nvSpPr>
          <p:cNvPr id="3" name="Content Placeholder 2">
            <a:extLst>
              <a:ext uri="{FF2B5EF4-FFF2-40B4-BE49-F238E27FC236}">
                <a16:creationId xmlns:a16="http://schemas.microsoft.com/office/drawing/2014/main" id="{E3B337FA-ED88-47A6-AC66-6DE50BAD5A84}"/>
              </a:ext>
            </a:extLst>
          </p:cNvPr>
          <p:cNvSpPr>
            <a:spLocks noGrp="1"/>
          </p:cNvSpPr>
          <p:nvPr>
            <p:ph idx="1"/>
          </p:nvPr>
        </p:nvSpPr>
        <p:spPr/>
        <p:txBody>
          <a:bodyPr/>
          <a:lstStyle/>
          <a:p>
            <a:r>
              <a:rPr lang="en-IN" dirty="0"/>
              <a:t>When predicting the value for last week of January using model one we got the following results:</a:t>
            </a:r>
          </a:p>
          <a:p>
            <a:pPr lvl="1"/>
            <a:r>
              <a:rPr lang="en-IN" dirty="0"/>
              <a:t>Simple linear regression : </a:t>
            </a:r>
            <a:r>
              <a:rPr lang="en-IN" dirty="0" err="1"/>
              <a:t>Rmse</a:t>
            </a:r>
            <a:r>
              <a:rPr lang="en-IN" dirty="0"/>
              <a:t> value is 7.81 </a:t>
            </a:r>
          </a:p>
          <a:p>
            <a:pPr lvl="1"/>
            <a:endParaRPr lang="en-IN" dirty="0"/>
          </a:p>
          <a:p>
            <a:pPr lvl="1"/>
            <a:endParaRPr lang="en-IN" dirty="0"/>
          </a:p>
          <a:p>
            <a:pPr lvl="1"/>
            <a:endParaRPr lang="en-IN" dirty="0"/>
          </a:p>
          <a:p>
            <a:pPr lvl="1"/>
            <a:endParaRPr lang="en-IN" dirty="0"/>
          </a:p>
          <a:p>
            <a:pPr lvl="1"/>
            <a:r>
              <a:rPr lang="en-IN" dirty="0"/>
              <a:t>Polynomial regression : </a:t>
            </a:r>
            <a:r>
              <a:rPr lang="en-IN" dirty="0" err="1"/>
              <a:t>Rmse</a:t>
            </a:r>
            <a:r>
              <a:rPr lang="en-IN" dirty="0"/>
              <a:t> values is 7.61</a:t>
            </a:r>
          </a:p>
        </p:txBody>
      </p:sp>
      <p:pic>
        <p:nvPicPr>
          <p:cNvPr id="5" name="Picture 4">
            <a:extLst>
              <a:ext uri="{FF2B5EF4-FFF2-40B4-BE49-F238E27FC236}">
                <a16:creationId xmlns:a16="http://schemas.microsoft.com/office/drawing/2014/main" id="{6AB6B083-741C-4BED-9F4E-39A5F48EA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2354609"/>
            <a:ext cx="3296691" cy="2232248"/>
          </a:xfrm>
          <a:prstGeom prst="rect">
            <a:avLst/>
          </a:prstGeom>
        </p:spPr>
      </p:pic>
      <p:pic>
        <p:nvPicPr>
          <p:cNvPr id="7" name="Picture 6">
            <a:extLst>
              <a:ext uri="{FF2B5EF4-FFF2-40B4-BE49-F238E27FC236}">
                <a16:creationId xmlns:a16="http://schemas.microsoft.com/office/drawing/2014/main" id="{B8C6433A-F9CF-4AF6-96F1-2033FF5BD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540" y="4677064"/>
            <a:ext cx="3296691" cy="2090729"/>
          </a:xfrm>
          <a:prstGeom prst="rect">
            <a:avLst/>
          </a:prstGeom>
        </p:spPr>
      </p:pic>
    </p:spTree>
    <p:extLst>
      <p:ext uri="{BB962C8B-B14F-4D97-AF65-F5344CB8AC3E}">
        <p14:creationId xmlns:p14="http://schemas.microsoft.com/office/powerpoint/2010/main" val="216503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21306-F81C-4343-8FE1-FED7B48DF088}"/>
              </a:ext>
            </a:extLst>
          </p:cNvPr>
          <p:cNvSpPr>
            <a:spLocks noGrp="1"/>
          </p:cNvSpPr>
          <p:nvPr>
            <p:ph idx="1"/>
          </p:nvPr>
        </p:nvSpPr>
        <p:spPr/>
        <p:txBody>
          <a:bodyPr/>
          <a:lstStyle/>
          <a:p>
            <a:r>
              <a:rPr lang="en-IN" dirty="0"/>
              <a:t>When predicting the value for last week of January using model one we got the following results:</a:t>
            </a:r>
          </a:p>
          <a:p>
            <a:pPr lvl="1"/>
            <a:r>
              <a:rPr lang="en-IN" dirty="0"/>
              <a:t>Simple linear regression: </a:t>
            </a:r>
            <a:r>
              <a:rPr lang="en-IN" dirty="0" err="1"/>
              <a:t>Rmse</a:t>
            </a:r>
            <a:r>
              <a:rPr lang="en-IN" dirty="0"/>
              <a:t> value is 7.95</a:t>
            </a:r>
          </a:p>
          <a:p>
            <a:pPr lvl="1"/>
            <a:endParaRPr lang="en-IN" dirty="0"/>
          </a:p>
          <a:p>
            <a:pPr lvl="1"/>
            <a:endParaRPr lang="en-IN" dirty="0"/>
          </a:p>
          <a:p>
            <a:pPr lvl="1"/>
            <a:endParaRPr lang="en-IN" dirty="0"/>
          </a:p>
          <a:p>
            <a:pPr lvl="1"/>
            <a:endParaRPr lang="en-IN" dirty="0"/>
          </a:p>
          <a:p>
            <a:pPr lvl="1"/>
            <a:endParaRPr lang="en-IN" dirty="0"/>
          </a:p>
          <a:p>
            <a:pPr lvl="1"/>
            <a:r>
              <a:rPr lang="en-IN" dirty="0"/>
              <a:t>Polynomial regression : </a:t>
            </a:r>
            <a:r>
              <a:rPr lang="en-IN" dirty="0" err="1"/>
              <a:t>Rmse</a:t>
            </a:r>
            <a:r>
              <a:rPr lang="en-IN" dirty="0"/>
              <a:t> value is 8.63</a:t>
            </a:r>
          </a:p>
        </p:txBody>
      </p:sp>
      <p:pic>
        <p:nvPicPr>
          <p:cNvPr id="5" name="Picture 4">
            <a:extLst>
              <a:ext uri="{FF2B5EF4-FFF2-40B4-BE49-F238E27FC236}">
                <a16:creationId xmlns:a16="http://schemas.microsoft.com/office/drawing/2014/main" id="{794930B1-DB59-4D7F-B91F-410CD1319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525" y="2420889"/>
            <a:ext cx="3563888" cy="1944216"/>
          </a:xfrm>
          <a:prstGeom prst="rect">
            <a:avLst/>
          </a:prstGeom>
        </p:spPr>
      </p:pic>
      <p:pic>
        <p:nvPicPr>
          <p:cNvPr id="7" name="Picture 6">
            <a:extLst>
              <a:ext uri="{FF2B5EF4-FFF2-40B4-BE49-F238E27FC236}">
                <a16:creationId xmlns:a16="http://schemas.microsoft.com/office/drawing/2014/main" id="{B1E682B8-4A44-40D0-8CEA-4957581FA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524" y="4437112"/>
            <a:ext cx="3563887" cy="1959126"/>
          </a:xfrm>
          <a:prstGeom prst="rect">
            <a:avLst/>
          </a:prstGeom>
        </p:spPr>
      </p:pic>
    </p:spTree>
    <p:extLst>
      <p:ext uri="{BB962C8B-B14F-4D97-AF65-F5344CB8AC3E}">
        <p14:creationId xmlns:p14="http://schemas.microsoft.com/office/powerpoint/2010/main" val="418898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438C-884D-4DED-B15E-DE25E50FB1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7105CA0-65D4-4744-829D-CF03EB7DE095}"/>
              </a:ext>
            </a:extLst>
          </p:cNvPr>
          <p:cNvSpPr>
            <a:spLocks noGrp="1"/>
          </p:cNvSpPr>
          <p:nvPr>
            <p:ph idx="1"/>
          </p:nvPr>
        </p:nvSpPr>
        <p:spPr/>
        <p:txBody>
          <a:bodyPr/>
          <a:lstStyle/>
          <a:p>
            <a:r>
              <a:rPr lang="en-IN" dirty="0"/>
              <a:t>We got a very similar prediction using both the model and for both the techniques this is because the dataset has a large number of small delays and small number of large delays, so both of our model does a very similar .</a:t>
            </a:r>
          </a:p>
          <a:p>
            <a:r>
              <a:rPr lang="en-IN" dirty="0"/>
              <a:t>Our model performs well in predicting delays within the range 0-15 min</a:t>
            </a:r>
          </a:p>
          <a:p>
            <a:r>
              <a:rPr lang="en-IN" dirty="0"/>
              <a:t>To improve the accuracy of our model we can do clustering and for each of the cluster we can have a appropriate model, this is something we will like to work on in future.</a:t>
            </a:r>
          </a:p>
        </p:txBody>
      </p:sp>
    </p:spTree>
    <p:extLst>
      <p:ext uri="{BB962C8B-B14F-4D97-AF65-F5344CB8AC3E}">
        <p14:creationId xmlns:p14="http://schemas.microsoft.com/office/powerpoint/2010/main" val="37302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F98C-D747-4D25-975D-7CAD9ECD1C67}"/>
              </a:ext>
            </a:extLst>
          </p:cNvPr>
          <p:cNvSpPr>
            <a:spLocks noGrp="1"/>
          </p:cNvSpPr>
          <p:nvPr>
            <p:ph type="title"/>
          </p:nvPr>
        </p:nvSpPr>
        <p:spPr/>
        <p:txBody>
          <a:bodyPr/>
          <a:lstStyle/>
          <a:p>
            <a:r>
              <a:rPr lang="en-IN" dirty="0"/>
              <a:t>CONTRIBUTION </a:t>
            </a:r>
          </a:p>
        </p:txBody>
      </p:sp>
      <p:sp>
        <p:nvSpPr>
          <p:cNvPr id="3" name="Content Placeholder 2">
            <a:extLst>
              <a:ext uri="{FF2B5EF4-FFF2-40B4-BE49-F238E27FC236}">
                <a16:creationId xmlns:a16="http://schemas.microsoft.com/office/drawing/2014/main" id="{55100919-B09F-45EA-AEB6-F6611DBCEABF}"/>
              </a:ext>
            </a:extLst>
          </p:cNvPr>
          <p:cNvSpPr>
            <a:spLocks noGrp="1"/>
          </p:cNvSpPr>
          <p:nvPr>
            <p:ph sz="half" idx="1"/>
          </p:nvPr>
        </p:nvSpPr>
        <p:spPr/>
        <p:txBody>
          <a:bodyPr/>
          <a:lstStyle/>
          <a:p>
            <a:r>
              <a:rPr lang="en-IN" dirty="0"/>
              <a:t>HARSHVARDHAN  SUROLIA</a:t>
            </a:r>
          </a:p>
          <a:p>
            <a:pPr marL="914400" lvl="1" indent="-457200">
              <a:buFont typeface="+mj-lt"/>
              <a:buAutoNum type="arabicPeriod"/>
            </a:pPr>
            <a:r>
              <a:rPr lang="en-IN" dirty="0"/>
              <a:t>Data Cleaning.</a:t>
            </a:r>
          </a:p>
          <a:p>
            <a:pPr marL="914400" lvl="1" indent="-457200">
              <a:buFont typeface="+mj-lt"/>
              <a:buAutoNum type="arabicPeriod"/>
            </a:pPr>
            <a:r>
              <a:rPr lang="en-US" dirty="0"/>
              <a:t>Understanding working of Polynomial Regression.</a:t>
            </a:r>
          </a:p>
          <a:p>
            <a:pPr marL="914400" lvl="1" indent="-457200">
              <a:buFont typeface="+mj-lt"/>
              <a:buAutoNum type="arabicPeriod"/>
            </a:pPr>
            <a:r>
              <a:rPr lang="en-IN" dirty="0"/>
              <a:t>Statistics about airlines.</a:t>
            </a:r>
          </a:p>
          <a:p>
            <a:pPr marL="914400" lvl="1" indent="-457200">
              <a:buFont typeface="+mj-lt"/>
              <a:buAutoNum type="arabicPeriod"/>
            </a:pPr>
            <a:r>
              <a:rPr lang="en-US" dirty="0"/>
              <a:t> Making model 1 ( One airline, all origin airport).</a:t>
            </a:r>
            <a:endParaRPr lang="en-IN" dirty="0"/>
          </a:p>
          <a:p>
            <a:endParaRPr lang="en-IN" dirty="0">
              <a:latin typeface="Blackadder ITC" panose="04020505051007020D02" pitchFamily="82" charset="0"/>
            </a:endParaRPr>
          </a:p>
        </p:txBody>
      </p:sp>
      <p:sp>
        <p:nvSpPr>
          <p:cNvPr id="4" name="Content Placeholder 3">
            <a:extLst>
              <a:ext uri="{FF2B5EF4-FFF2-40B4-BE49-F238E27FC236}">
                <a16:creationId xmlns:a16="http://schemas.microsoft.com/office/drawing/2014/main" id="{D6B61A80-20EC-4F22-B03A-7C07A981011A}"/>
              </a:ext>
            </a:extLst>
          </p:cNvPr>
          <p:cNvSpPr>
            <a:spLocks noGrp="1"/>
          </p:cNvSpPr>
          <p:nvPr>
            <p:ph sz="half" idx="2"/>
          </p:nvPr>
        </p:nvSpPr>
        <p:spPr/>
        <p:txBody>
          <a:bodyPr/>
          <a:lstStyle/>
          <a:p>
            <a:r>
              <a:rPr lang="en-IN" dirty="0" err="1"/>
              <a:t>Manmath</a:t>
            </a:r>
            <a:r>
              <a:rPr lang="en-IN" dirty="0"/>
              <a:t>  Sahoo</a:t>
            </a:r>
          </a:p>
          <a:p>
            <a:pPr marL="800100" lvl="1" indent="-342900">
              <a:buFont typeface="+mj-lt"/>
              <a:buAutoNum type="arabicPeriod"/>
            </a:pPr>
            <a:r>
              <a:rPr lang="en-US" dirty="0"/>
              <a:t>Understanding of the dataset, meaning of attributes.</a:t>
            </a:r>
          </a:p>
          <a:p>
            <a:pPr marL="800100" lvl="1" indent="-342900">
              <a:buFont typeface="+mj-lt"/>
              <a:buAutoNum type="arabicPeriod"/>
            </a:pPr>
            <a:r>
              <a:rPr lang="en-US" dirty="0"/>
              <a:t>Use of regularization to prevent over-fitting.</a:t>
            </a:r>
          </a:p>
          <a:p>
            <a:pPr marL="800100" lvl="1" indent="-342900">
              <a:buFont typeface="+mj-lt"/>
              <a:buAutoNum type="arabicPeriod"/>
            </a:pPr>
            <a:r>
              <a:rPr lang="en-US" dirty="0"/>
              <a:t> Making model 2(One airline, all origin-destination pair).</a:t>
            </a:r>
            <a:endParaRPr lang="en-IN" dirty="0"/>
          </a:p>
          <a:p>
            <a:endParaRPr lang="en-IN" dirty="0"/>
          </a:p>
        </p:txBody>
      </p:sp>
    </p:spTree>
    <p:extLst>
      <p:ext uri="{BB962C8B-B14F-4D97-AF65-F5344CB8AC3E}">
        <p14:creationId xmlns:p14="http://schemas.microsoft.com/office/powerpoint/2010/main" val="305302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Explanation of dataset and importance of problem</a:t>
            </a:r>
          </a:p>
        </p:txBody>
      </p:sp>
      <p:sp>
        <p:nvSpPr>
          <p:cNvPr id="14" name="Content Placeholder 13"/>
          <p:cNvSpPr>
            <a:spLocks noGrp="1"/>
          </p:cNvSpPr>
          <p:nvPr>
            <p:ph idx="1"/>
          </p:nvPr>
        </p:nvSpPr>
        <p:spPr/>
        <p:txBody>
          <a:bodyPr/>
          <a:lstStyle/>
          <a:p>
            <a:r>
              <a:rPr lang="en-US" dirty="0"/>
              <a:t>The dataset was downloaded from Kaggle, it has 3 csv files namely airlines.csv, flights.csv, airports.csv .</a:t>
            </a:r>
          </a:p>
          <a:p>
            <a:r>
              <a:rPr lang="en-US" dirty="0"/>
              <a:t>flights.csv  has data about different flight carrier, origin and destination airports also the delay and the cause of the delay associated with the flight. It has 31 attributes and around 58 lakhs datapoints.</a:t>
            </a:r>
          </a:p>
          <a:p>
            <a:r>
              <a:rPr lang="en-US" dirty="0"/>
              <a:t>airlines.csv has the name of the airline carrier and the IATA code it has 14 datapoints.</a:t>
            </a:r>
          </a:p>
          <a:p>
            <a:r>
              <a:rPr lang="en-US" dirty="0"/>
              <a:t>airports.csv has the name of the airport, location of the airport. It has 322 datapoints and 7 attributes.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A5CF-BBFF-458D-9C2C-6CE4FE4A6733}"/>
              </a:ext>
            </a:extLst>
          </p:cNvPr>
          <p:cNvSpPr>
            <a:spLocks noGrp="1"/>
          </p:cNvSpPr>
          <p:nvPr>
            <p:ph type="title"/>
          </p:nvPr>
        </p:nvSpPr>
        <p:spPr/>
        <p:txBody>
          <a:bodyPr/>
          <a:lstStyle/>
          <a:p>
            <a:r>
              <a:rPr lang="en-IN" dirty="0"/>
              <a:t>Importance of problem</a:t>
            </a:r>
          </a:p>
        </p:txBody>
      </p:sp>
      <p:sp>
        <p:nvSpPr>
          <p:cNvPr id="3" name="Content Placeholder 2">
            <a:extLst>
              <a:ext uri="{FF2B5EF4-FFF2-40B4-BE49-F238E27FC236}">
                <a16:creationId xmlns:a16="http://schemas.microsoft.com/office/drawing/2014/main" id="{C8AED47F-9B76-45E4-97E0-992BD216759C}"/>
              </a:ext>
            </a:extLst>
          </p:cNvPr>
          <p:cNvSpPr>
            <a:spLocks noGrp="1"/>
          </p:cNvSpPr>
          <p:nvPr>
            <p:ph idx="1"/>
          </p:nvPr>
        </p:nvSpPr>
        <p:spPr/>
        <p:txBody>
          <a:bodyPr/>
          <a:lstStyle/>
          <a:p>
            <a:r>
              <a:rPr lang="en-IN" dirty="0"/>
              <a:t>In the past few years there has been an increase in the number of people travelling by flights due to cheaper rates and large number of flights available.</a:t>
            </a:r>
          </a:p>
          <a:p>
            <a:r>
              <a:rPr lang="en-IN" dirty="0"/>
              <a:t>Due to large number of flights and less number of airports there has been an increase in the air traffic which lead to large amount of delays.</a:t>
            </a:r>
          </a:p>
          <a:p>
            <a:r>
              <a:rPr lang="en-IN" dirty="0"/>
              <a:t>So it is necessary for the flight companies to predict delays accurately so that they can organise their flights efficiently and also provide a better experience to their customers.</a:t>
            </a:r>
          </a:p>
        </p:txBody>
      </p:sp>
    </p:spTree>
    <p:extLst>
      <p:ext uri="{BB962C8B-B14F-4D97-AF65-F5344CB8AC3E}">
        <p14:creationId xmlns:p14="http://schemas.microsoft.com/office/powerpoint/2010/main" val="29991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95BF-D20F-4E0C-BDBD-7BE8AA983811}"/>
              </a:ext>
            </a:extLst>
          </p:cNvPr>
          <p:cNvSpPr>
            <a:spLocks noGrp="1"/>
          </p:cNvSpPr>
          <p:nvPr>
            <p:ph type="title"/>
          </p:nvPr>
        </p:nvSpPr>
        <p:spPr/>
        <p:txBody>
          <a:bodyPr/>
          <a:lstStyle/>
          <a:p>
            <a:r>
              <a:rPr lang="en-IN" dirty="0"/>
              <a:t>Approach used</a:t>
            </a:r>
          </a:p>
        </p:txBody>
      </p:sp>
      <p:sp>
        <p:nvSpPr>
          <p:cNvPr id="3" name="Content Placeholder 2">
            <a:extLst>
              <a:ext uri="{FF2B5EF4-FFF2-40B4-BE49-F238E27FC236}">
                <a16:creationId xmlns:a16="http://schemas.microsoft.com/office/drawing/2014/main" id="{96ED28B7-9938-42BE-9C42-E381034A43F2}"/>
              </a:ext>
            </a:extLst>
          </p:cNvPr>
          <p:cNvSpPr>
            <a:spLocks noGrp="1"/>
          </p:cNvSpPr>
          <p:nvPr>
            <p:ph idx="1"/>
          </p:nvPr>
        </p:nvSpPr>
        <p:spPr/>
        <p:txBody>
          <a:bodyPr>
            <a:normAutofit lnSpcReduction="10000"/>
          </a:bodyPr>
          <a:lstStyle/>
          <a:p>
            <a:r>
              <a:rPr lang="en-IN" dirty="0"/>
              <a:t>So to solve this problem we decided to stick to regression as it is easy to understand and doesn’t require a lot of understanding unlike many other machine learning algorithm also it is easier to see the fixed and variable components with regression.</a:t>
            </a:r>
          </a:p>
          <a:p>
            <a:r>
              <a:rPr lang="en-IN" dirty="0"/>
              <a:t>We trained our model using simple linear regression and polynomial regression, to prevent overfitting we also did L2 regularization.</a:t>
            </a:r>
          </a:p>
          <a:p>
            <a:r>
              <a:rPr lang="en-IN" dirty="0"/>
              <a:t>To reduce computational time we took data for January only.</a:t>
            </a:r>
          </a:p>
          <a:p>
            <a:r>
              <a:rPr lang="en-IN" dirty="0"/>
              <a:t>We divided the dataset into training and testing , training has the data for the first 3 weeks and testing has the data for the last 3 weeks.</a:t>
            </a:r>
          </a:p>
          <a:p>
            <a:r>
              <a:rPr lang="en-IN" dirty="0"/>
              <a:t>To validate our model we are using </a:t>
            </a:r>
            <a:r>
              <a:rPr lang="en-IN" dirty="0" err="1"/>
              <a:t>rmse</a:t>
            </a:r>
            <a:r>
              <a:rPr lang="en-IN" dirty="0"/>
              <a:t> value.</a:t>
            </a:r>
          </a:p>
          <a:p>
            <a:pPr marL="0" indent="0">
              <a:buNone/>
            </a:pPr>
            <a:endParaRPr lang="en-IN" dirty="0"/>
          </a:p>
        </p:txBody>
      </p:sp>
    </p:spTree>
    <p:extLst>
      <p:ext uri="{BB962C8B-B14F-4D97-AF65-F5344CB8AC3E}">
        <p14:creationId xmlns:p14="http://schemas.microsoft.com/office/powerpoint/2010/main" val="398377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895-26E0-4F61-8907-C861595453CE}"/>
              </a:ext>
            </a:extLst>
          </p:cNvPr>
          <p:cNvSpPr>
            <a:spLocks noGrp="1"/>
          </p:cNvSpPr>
          <p:nvPr>
            <p:ph type="title"/>
          </p:nvPr>
        </p:nvSpPr>
        <p:spPr/>
        <p:txBody>
          <a:bodyPr/>
          <a:lstStyle/>
          <a:p>
            <a:r>
              <a:rPr lang="en-IN" dirty="0"/>
              <a:t>Cleaning of data </a:t>
            </a:r>
          </a:p>
        </p:txBody>
      </p:sp>
      <p:sp>
        <p:nvSpPr>
          <p:cNvPr id="3" name="Content Placeholder 2">
            <a:extLst>
              <a:ext uri="{FF2B5EF4-FFF2-40B4-BE49-F238E27FC236}">
                <a16:creationId xmlns:a16="http://schemas.microsoft.com/office/drawing/2014/main" id="{10FFEAAB-CFF4-4251-92E9-16B2DCC966B8}"/>
              </a:ext>
            </a:extLst>
          </p:cNvPr>
          <p:cNvSpPr>
            <a:spLocks noGrp="1"/>
          </p:cNvSpPr>
          <p:nvPr>
            <p:ph idx="1"/>
          </p:nvPr>
        </p:nvSpPr>
        <p:spPr>
          <a:xfrm>
            <a:off x="13419" y="1905000"/>
            <a:ext cx="12161987" cy="4953000"/>
          </a:xfrm>
        </p:spPr>
        <p:txBody>
          <a:bodyPr>
            <a:normAutofit lnSpcReduction="10000"/>
          </a:bodyPr>
          <a:lstStyle/>
          <a:p>
            <a:r>
              <a:rPr lang="en-IN" dirty="0"/>
              <a:t>Cleaning involved changing the type of attributes , dropping attributes that have misleading values, and dealing with null values.</a:t>
            </a:r>
          </a:p>
          <a:p>
            <a:r>
              <a:rPr lang="en-IN" dirty="0"/>
              <a:t>We can see that YEAR, MONTH,DAY are of type int </a:t>
            </a:r>
          </a:p>
          <a:p>
            <a:pPr marL="0" indent="0">
              <a:buNone/>
            </a:pPr>
            <a:r>
              <a:rPr lang="en-IN" dirty="0"/>
              <a:t>so we combine them into one attribute DATE which is of </a:t>
            </a:r>
          </a:p>
          <a:p>
            <a:pPr marL="0" indent="0">
              <a:buNone/>
            </a:pPr>
            <a:r>
              <a:rPr lang="en-IN" dirty="0"/>
              <a:t>type datetime.</a:t>
            </a:r>
          </a:p>
          <a:p>
            <a:r>
              <a:rPr lang="en-IN" dirty="0"/>
              <a:t>Attributes like ARRIVAL_TIME ,DEPARTURE_TIME had misleading values so  we removed those attributes</a:t>
            </a:r>
          </a:p>
          <a:p>
            <a:r>
              <a:rPr lang="en-IN" dirty="0"/>
              <a:t>After that we removed the attributes that </a:t>
            </a:r>
          </a:p>
          <a:p>
            <a:pPr marL="0" indent="0">
              <a:buNone/>
            </a:pPr>
            <a:r>
              <a:rPr lang="en-IN" dirty="0"/>
              <a:t>was of no use for our project.  The figure shows the</a:t>
            </a:r>
          </a:p>
          <a:p>
            <a:pPr marL="0" indent="0">
              <a:buNone/>
            </a:pPr>
            <a:r>
              <a:rPr lang="en-IN" dirty="0"/>
              <a:t>Variables that were removed.</a:t>
            </a:r>
          </a:p>
        </p:txBody>
      </p:sp>
      <p:pic>
        <p:nvPicPr>
          <p:cNvPr id="5" name="Picture 4">
            <a:extLst>
              <a:ext uri="{FF2B5EF4-FFF2-40B4-BE49-F238E27FC236}">
                <a16:creationId xmlns:a16="http://schemas.microsoft.com/office/drawing/2014/main" id="{BD376866-D4C3-4DE5-B254-6FF2F43CB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548" y="2524085"/>
            <a:ext cx="4754754" cy="1604168"/>
          </a:xfrm>
          <a:prstGeom prst="rect">
            <a:avLst/>
          </a:prstGeom>
        </p:spPr>
      </p:pic>
      <p:pic>
        <p:nvPicPr>
          <p:cNvPr id="7" name="Picture 6">
            <a:extLst>
              <a:ext uri="{FF2B5EF4-FFF2-40B4-BE49-F238E27FC236}">
                <a16:creationId xmlns:a16="http://schemas.microsoft.com/office/drawing/2014/main" id="{78D17B90-C1C9-4C9A-87CB-FC23C5093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460" y="4897202"/>
            <a:ext cx="5348755" cy="1686160"/>
          </a:xfrm>
          <a:prstGeom prst="rect">
            <a:avLst/>
          </a:prstGeom>
        </p:spPr>
      </p:pic>
    </p:spTree>
    <p:extLst>
      <p:ext uri="{BB962C8B-B14F-4D97-AF65-F5344CB8AC3E}">
        <p14:creationId xmlns:p14="http://schemas.microsoft.com/office/powerpoint/2010/main" val="189319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0124-042C-405A-9DB9-E4AC9C54C378}"/>
              </a:ext>
            </a:extLst>
          </p:cNvPr>
          <p:cNvSpPr>
            <a:spLocks noGrp="1"/>
          </p:cNvSpPr>
          <p:nvPr>
            <p:ph type="title"/>
          </p:nvPr>
        </p:nvSpPr>
        <p:spPr/>
        <p:txBody>
          <a:bodyPr/>
          <a:lstStyle/>
          <a:p>
            <a:r>
              <a:rPr lang="en-IN" dirty="0"/>
              <a:t>Null values</a:t>
            </a:r>
          </a:p>
        </p:txBody>
      </p:sp>
      <p:sp>
        <p:nvSpPr>
          <p:cNvPr id="3" name="Content Placeholder 2">
            <a:extLst>
              <a:ext uri="{FF2B5EF4-FFF2-40B4-BE49-F238E27FC236}">
                <a16:creationId xmlns:a16="http://schemas.microsoft.com/office/drawing/2014/main" id="{B3490873-5965-4952-B5A5-0769ECBD6E9C}"/>
              </a:ext>
            </a:extLst>
          </p:cNvPr>
          <p:cNvSpPr>
            <a:spLocks noGrp="1"/>
          </p:cNvSpPr>
          <p:nvPr>
            <p:ph idx="1"/>
          </p:nvPr>
        </p:nvSpPr>
        <p:spPr>
          <a:xfrm>
            <a:off x="117749" y="1905000"/>
            <a:ext cx="12071076" cy="4548336"/>
          </a:xfrm>
        </p:spPr>
        <p:txBody>
          <a:bodyPr/>
          <a:lstStyle/>
          <a:p>
            <a:r>
              <a:rPr lang="en-IN" dirty="0"/>
              <a:t>After having the required attribute the next step was to deal with null values. </a:t>
            </a:r>
          </a:p>
          <a:p>
            <a:r>
              <a:rPr lang="en-IN" dirty="0"/>
              <a:t>So before doing any kind of imputation we see how complete our dataset is, for this we obtained filling factor for each attribute.</a:t>
            </a:r>
          </a:p>
          <a:p>
            <a:r>
              <a:rPr lang="en-IN" dirty="0"/>
              <a:t>From the image shown we can saw that the dataset is</a:t>
            </a:r>
          </a:p>
          <a:p>
            <a:pPr marL="0" indent="0">
              <a:buNone/>
            </a:pPr>
            <a:r>
              <a:rPr lang="en-IN" dirty="0"/>
              <a:t>quite complete the filling factor is approximately 97%</a:t>
            </a:r>
          </a:p>
          <a:p>
            <a:pPr marL="0" indent="0">
              <a:buNone/>
            </a:pPr>
            <a:r>
              <a:rPr lang="en-IN" dirty="0"/>
              <a:t>so instead of doing imputation we just dropped null values </a:t>
            </a:r>
          </a:p>
          <a:p>
            <a:pPr marL="0" indent="0">
              <a:buNone/>
            </a:pPr>
            <a:r>
              <a:rPr lang="en-IN" dirty="0"/>
              <a:t>as there will be no significant loss. </a:t>
            </a:r>
          </a:p>
        </p:txBody>
      </p:sp>
      <p:pic>
        <p:nvPicPr>
          <p:cNvPr id="5" name="Picture 4">
            <a:extLst>
              <a:ext uri="{FF2B5EF4-FFF2-40B4-BE49-F238E27FC236}">
                <a16:creationId xmlns:a16="http://schemas.microsoft.com/office/drawing/2014/main" id="{ACF1D1C9-5173-4BCC-9339-92063C80085B}"/>
              </a:ext>
            </a:extLst>
          </p:cNvPr>
          <p:cNvPicPr>
            <a:picLocks noChangeAspect="1"/>
          </p:cNvPicPr>
          <p:nvPr/>
        </p:nvPicPr>
        <p:blipFill rotWithShape="1">
          <a:blip r:embed="rId2">
            <a:extLst>
              <a:ext uri="{28A0092B-C50C-407E-A947-70E740481C1C}">
                <a14:useLocalDpi xmlns:a14="http://schemas.microsoft.com/office/drawing/2010/main" val="0"/>
              </a:ext>
            </a:extLst>
          </a:blip>
          <a:srcRect l="9392"/>
          <a:stretch/>
        </p:blipFill>
        <p:spPr>
          <a:xfrm>
            <a:off x="7750595" y="2996952"/>
            <a:ext cx="4294241" cy="3141712"/>
          </a:xfrm>
          <a:prstGeom prst="rect">
            <a:avLst/>
          </a:prstGeom>
        </p:spPr>
      </p:pic>
    </p:spTree>
    <p:extLst>
      <p:ext uri="{BB962C8B-B14F-4D97-AF65-F5344CB8AC3E}">
        <p14:creationId xmlns:p14="http://schemas.microsoft.com/office/powerpoint/2010/main" val="161295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1B2651C-EA82-4F3B-A958-3C2354F8C41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25860" y="260648"/>
            <a:ext cx="6624736" cy="6431864"/>
          </a:xfrm>
          <a:prstGeom prst="rect">
            <a:avLst/>
          </a:prstGeom>
        </p:spPr>
      </p:pic>
      <p:sp>
        <p:nvSpPr>
          <p:cNvPr id="4" name="Text Placeholder 3">
            <a:extLst>
              <a:ext uri="{FF2B5EF4-FFF2-40B4-BE49-F238E27FC236}">
                <a16:creationId xmlns:a16="http://schemas.microsoft.com/office/drawing/2014/main" id="{20F37D81-EF2B-4B5C-9502-2676C5233FDF}"/>
              </a:ext>
            </a:extLst>
          </p:cNvPr>
          <p:cNvSpPr>
            <a:spLocks noGrp="1"/>
          </p:cNvSpPr>
          <p:nvPr>
            <p:ph type="body" sz="half" idx="2"/>
          </p:nvPr>
        </p:nvSpPr>
        <p:spPr>
          <a:xfrm>
            <a:off x="7905958" y="476672"/>
            <a:ext cx="4093109" cy="5678276"/>
          </a:xfrm>
        </p:spPr>
        <p:txBody>
          <a:bodyPr/>
          <a:lstStyle/>
          <a:p>
            <a:endParaRPr lang="en-IN" dirty="0"/>
          </a:p>
          <a:p>
            <a:pPr marL="285750" indent="-285750">
              <a:buFont typeface="Arial" panose="020B0604020202020204" pitchFamily="34" charset="0"/>
              <a:buChar char="•"/>
            </a:pPr>
            <a:r>
              <a:rPr lang="en-IN" dirty="0"/>
              <a:t>The heatmap shown tells us that there is a lot of variation  in delays both between origin airports and different airline carrier, so we can’t just say that one model that works  for one airline will work for all the other airlines so the model will be company specific.</a:t>
            </a:r>
          </a:p>
          <a:p>
            <a:pPr marL="285750" indent="-285750">
              <a:buFont typeface="Arial" panose="020B0604020202020204" pitchFamily="34" charset="0"/>
              <a:buChar char="•"/>
            </a:pPr>
            <a:r>
              <a:rPr lang="en-IN" dirty="0"/>
              <a:t>Here we are considering American Airlines as it is the largest carrier in the US and also it has recorded some </a:t>
            </a:r>
            <a:r>
              <a:rPr lang="en-IN"/>
              <a:t>larger delays.</a:t>
            </a:r>
          </a:p>
        </p:txBody>
      </p:sp>
    </p:spTree>
    <p:extLst>
      <p:ext uri="{BB962C8B-B14F-4D97-AF65-F5344CB8AC3E}">
        <p14:creationId xmlns:p14="http://schemas.microsoft.com/office/powerpoint/2010/main" val="51012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05B9-5608-455C-9CCF-49BDBE5E4AC0}"/>
              </a:ext>
            </a:extLst>
          </p:cNvPr>
          <p:cNvSpPr>
            <a:spLocks noGrp="1"/>
          </p:cNvSpPr>
          <p:nvPr>
            <p:ph type="title"/>
          </p:nvPr>
        </p:nvSpPr>
        <p:spPr/>
        <p:txBody>
          <a:bodyPr/>
          <a:lstStyle/>
          <a:p>
            <a:r>
              <a:rPr lang="en-IN" dirty="0"/>
              <a:t>Model </a:t>
            </a:r>
          </a:p>
        </p:txBody>
      </p:sp>
      <p:sp>
        <p:nvSpPr>
          <p:cNvPr id="3" name="Content Placeholder 2">
            <a:extLst>
              <a:ext uri="{FF2B5EF4-FFF2-40B4-BE49-F238E27FC236}">
                <a16:creationId xmlns:a16="http://schemas.microsoft.com/office/drawing/2014/main" id="{407D694A-4DEF-4B60-BB09-3B35F2047FD8}"/>
              </a:ext>
            </a:extLst>
          </p:cNvPr>
          <p:cNvSpPr>
            <a:spLocks noGrp="1"/>
          </p:cNvSpPr>
          <p:nvPr>
            <p:ph idx="1"/>
          </p:nvPr>
        </p:nvSpPr>
        <p:spPr/>
        <p:txBody>
          <a:bodyPr>
            <a:normAutofit fontScale="92500" lnSpcReduction="10000"/>
          </a:bodyPr>
          <a:lstStyle/>
          <a:p>
            <a:r>
              <a:rPr lang="en-IN" dirty="0"/>
              <a:t>We have trained two models :</a:t>
            </a:r>
          </a:p>
          <a:p>
            <a:r>
              <a:rPr lang="en-IN" dirty="0"/>
              <a:t> Model 1 (one airline and all origin airports) </a:t>
            </a:r>
          </a:p>
          <a:p>
            <a:r>
              <a:rPr lang="en-IN" dirty="0"/>
              <a:t>We divided the training dataset into training and validate so that we can get optimum value of parameters for polynomial regression.</a:t>
            </a:r>
          </a:p>
          <a:p>
            <a:r>
              <a:rPr lang="en-IN" dirty="0"/>
              <a:t>We trained our model using simple linear regression we got an </a:t>
            </a:r>
            <a:r>
              <a:rPr lang="en-IN" dirty="0" err="1"/>
              <a:t>rmse</a:t>
            </a:r>
            <a:r>
              <a:rPr lang="en-IN" dirty="0"/>
              <a:t> value of 8.25 min, to improve the model we  implemented polynomial regression, when we validate our model we got an </a:t>
            </a:r>
            <a:r>
              <a:rPr lang="en-IN" dirty="0" err="1"/>
              <a:t>rmse</a:t>
            </a:r>
            <a:r>
              <a:rPr lang="en-IN" dirty="0"/>
              <a:t> value of 21889.43, the </a:t>
            </a:r>
            <a:r>
              <a:rPr lang="en-IN" dirty="0" err="1"/>
              <a:t>rmse</a:t>
            </a:r>
            <a:r>
              <a:rPr lang="en-IN" dirty="0"/>
              <a:t> value is quite high this is because the model is overfitting so to prevent this we perform L2 regularization.</a:t>
            </a:r>
          </a:p>
          <a:p>
            <a:r>
              <a:rPr lang="en-IN" dirty="0"/>
              <a:t>After performing regularization we tried predicting the value of alpha and n(degree) for polynomial regression we got the following values alpha=0.8 and n=1 and the model gave a </a:t>
            </a:r>
            <a:r>
              <a:rPr lang="en-IN" dirty="0" err="1"/>
              <a:t>rmse</a:t>
            </a:r>
            <a:r>
              <a:rPr lang="en-IN" dirty="0"/>
              <a:t> value of 7.53 min.</a:t>
            </a:r>
          </a:p>
        </p:txBody>
      </p:sp>
    </p:spTree>
    <p:extLst>
      <p:ext uri="{BB962C8B-B14F-4D97-AF65-F5344CB8AC3E}">
        <p14:creationId xmlns:p14="http://schemas.microsoft.com/office/powerpoint/2010/main" val="36063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297</TotalTime>
  <Words>1029</Words>
  <Application>Microsoft Office PowerPoint</Application>
  <PresentationFormat>Custom</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Condensed</vt:lpstr>
      <vt:lpstr>Blackadder ITC</vt:lpstr>
      <vt:lpstr>Consolas</vt:lpstr>
      <vt:lpstr>Corbel</vt:lpstr>
      <vt:lpstr>Chalkboard 16x9</vt:lpstr>
      <vt:lpstr>PREDICTING FLIGHT DELAY DURING TAKE-OFF</vt:lpstr>
      <vt:lpstr>CONTRIBUTION </vt:lpstr>
      <vt:lpstr>Explanation of dataset and importance of problem</vt:lpstr>
      <vt:lpstr>Importance of problem</vt:lpstr>
      <vt:lpstr>Approach used</vt:lpstr>
      <vt:lpstr>Cleaning of data </vt:lpstr>
      <vt:lpstr>Null values</vt:lpstr>
      <vt:lpstr>PowerPoint Presentation</vt:lpstr>
      <vt:lpstr>Model </vt:lpstr>
      <vt:lpstr>PowerPoint Presentation</vt:lpstr>
      <vt:lpstr>L2 Regularization</vt:lpstr>
      <vt:lpstr> Predictions (Results)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FLIGHT DELAY DURING TAKE-OFF</dc:title>
  <dc:creator>Harsh Surolia</dc:creator>
  <cp:lastModifiedBy>Harsh Surolia</cp:lastModifiedBy>
  <cp:revision>24</cp:revision>
  <dcterms:created xsi:type="dcterms:W3CDTF">2018-11-21T22:15:46Z</dcterms:created>
  <dcterms:modified xsi:type="dcterms:W3CDTF">2018-11-22T14:48:28Z</dcterms:modified>
</cp:coreProperties>
</file>