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57" r:id="rId6"/>
    <p:sldId id="270" r:id="rId7"/>
    <p:sldId id="258" r:id="rId8"/>
    <p:sldId id="271" r:id="rId9"/>
    <p:sldId id="259" r:id="rId10"/>
    <p:sldId id="277" r:id="rId11"/>
    <p:sldId id="261" r:id="rId12"/>
    <p:sldId id="272" r:id="rId13"/>
    <p:sldId id="260" r:id="rId14"/>
    <p:sldId id="262" r:id="rId15"/>
    <p:sldId id="265" r:id="rId16"/>
    <p:sldId id="274" r:id="rId17"/>
    <p:sldId id="276" r:id="rId18"/>
    <p:sldId id="275" r:id="rId19"/>
    <p:sldId id="263" r:id="rId20"/>
    <p:sldId id="264" r:id="rId21"/>
    <p:sldId id="267" r:id="rId22"/>
    <p:sldId id="269"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87" autoAdjust="0"/>
    <p:restoredTop sz="94660"/>
  </p:normalViewPr>
  <p:slideViewPr>
    <p:cSldViewPr>
      <p:cViewPr>
        <p:scale>
          <a:sx n="86" d="100"/>
          <a:sy n="86" d="100"/>
        </p:scale>
        <p:origin x="216" y="6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12/7/2017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12/7/2017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12/7/2017</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12/7/2017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12/7/2017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12/7/2017</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12/7/2017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12/7/2017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12/7/2017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12/7/2017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12/7/2017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12/7/2017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12/7/2017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58000">
              <a:schemeClr val="bg2">
                <a:lumMod val="60000"/>
                <a:lumOff val="4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12/7/2017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12" y="228601"/>
            <a:ext cx="4343399" cy="1828800"/>
          </a:xfrm>
        </p:spPr>
        <p:txBody>
          <a:bodyPr>
            <a:normAutofit fontScale="90000"/>
          </a:bodyPr>
          <a:lstStyle/>
          <a:p>
            <a:r>
              <a:rPr lang="en-US" dirty="0">
                <a:latin typeface="Calibri" panose="020F0502020204030204" pitchFamily="34" charset="0"/>
                <a:cs typeface="Calibri" panose="020F0502020204030204" pitchFamily="34" charset="0"/>
              </a:rPr>
              <a:t>Data Analysis of Hyatt Hotel Dataset</a:t>
            </a:r>
          </a:p>
        </p:txBody>
      </p:sp>
      <p:sp>
        <p:nvSpPr>
          <p:cNvPr id="3" name="Subtitle 2"/>
          <p:cNvSpPr>
            <a:spLocks noGrp="1"/>
          </p:cNvSpPr>
          <p:nvPr>
            <p:ph type="subTitle" idx="1"/>
          </p:nvPr>
        </p:nvSpPr>
        <p:spPr>
          <a:xfrm>
            <a:off x="74612" y="2895600"/>
            <a:ext cx="4495801" cy="3276600"/>
          </a:xfrm>
        </p:spPr>
        <p:txBody>
          <a:bodyPr>
            <a:normAutofit/>
          </a:bodyPr>
          <a:lstStyle/>
          <a:p>
            <a:r>
              <a:rPr lang="en-US" dirty="0">
                <a:latin typeface="Calibri" panose="020F0502020204030204" pitchFamily="34" charset="0"/>
                <a:cs typeface="Calibri" panose="020F0502020204030204" pitchFamily="34" charset="0"/>
              </a:rPr>
              <a:t>Team 2</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Radhika Bhange</a:t>
            </a:r>
          </a:p>
          <a:p>
            <a:r>
              <a:rPr lang="en-US" dirty="0">
                <a:latin typeface="Calibri" panose="020F0502020204030204" pitchFamily="34" charset="0"/>
                <a:cs typeface="Calibri" panose="020F0502020204030204" pitchFamily="34" charset="0"/>
              </a:rPr>
              <a:t>Farheen Safoora Najeeb</a:t>
            </a:r>
          </a:p>
          <a:p>
            <a:r>
              <a:rPr lang="en-US" dirty="0">
                <a:latin typeface="Calibri" panose="020F0502020204030204" pitchFamily="34" charset="0"/>
                <a:cs typeface="Calibri" panose="020F0502020204030204" pitchFamily="34" charset="0"/>
              </a:rPr>
              <a:t>Harsh Takrani</a:t>
            </a:r>
          </a:p>
          <a:p>
            <a:r>
              <a:rPr lang="en-US" dirty="0">
                <a:latin typeface="Calibri" panose="020F0502020204030204" pitchFamily="34" charset="0"/>
                <a:cs typeface="Calibri" panose="020F0502020204030204" pitchFamily="34" charset="0"/>
              </a:rPr>
              <a:t>Ashik Liyakathali</a:t>
            </a:r>
          </a:p>
          <a:p>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936F-D10C-4E12-B855-7F2519E7FF8F}"/>
              </a:ext>
            </a:extLst>
          </p:cNvPr>
          <p:cNvSpPr>
            <a:spLocks noGrp="1"/>
          </p:cNvSpPr>
          <p:nvPr>
            <p:ph type="title"/>
          </p:nvPr>
        </p:nvSpPr>
        <p:spPr>
          <a:xfrm>
            <a:off x="760412" y="228600"/>
            <a:ext cx="11123772" cy="1066800"/>
          </a:xfrm>
        </p:spPr>
        <p:txBody>
          <a:bodyPr/>
          <a:lstStyle/>
          <a:p>
            <a:r>
              <a:rPr lang="en-US" dirty="0">
                <a:latin typeface="Calibri" panose="020F0502020204030204" pitchFamily="34" charset="0"/>
                <a:cs typeface="Calibri" panose="020F0502020204030204" pitchFamily="34" charset="0"/>
              </a:rPr>
              <a:t>Business Questions </a:t>
            </a:r>
          </a:p>
        </p:txBody>
      </p:sp>
      <p:sp>
        <p:nvSpPr>
          <p:cNvPr id="3" name="Content Placeholder 2">
            <a:extLst>
              <a:ext uri="{FF2B5EF4-FFF2-40B4-BE49-F238E27FC236}">
                <a16:creationId xmlns:a16="http://schemas.microsoft.com/office/drawing/2014/main" id="{791018A5-99DD-400F-88AC-89ED5F3B759E}"/>
              </a:ext>
            </a:extLst>
          </p:cNvPr>
          <p:cNvSpPr>
            <a:spLocks noGrp="1"/>
          </p:cNvSpPr>
          <p:nvPr>
            <p:ph idx="1"/>
          </p:nvPr>
        </p:nvSpPr>
        <p:spPr>
          <a:xfrm>
            <a:off x="760412" y="1447800"/>
            <a:ext cx="11201400" cy="5181600"/>
          </a:xfrm>
        </p:spPr>
        <p:txBody>
          <a:bodyPr>
            <a:normAutofit lnSpcReduction="10000"/>
          </a:bodyPr>
          <a:lstStyle/>
          <a:p>
            <a:pPr marL="0" indent="0" algn="just">
              <a:buNone/>
            </a:pPr>
            <a:r>
              <a:rPr lang="en-US" b="1" i="1" dirty="0">
                <a:latin typeface="Calibri" panose="020F0502020204030204" pitchFamily="34" charset="0"/>
                <a:cs typeface="Calibri" panose="020F0502020204030204" pitchFamily="34" charset="0"/>
              </a:rPr>
              <a:t>Determine the relationship and effect of purpose of visit </a:t>
            </a:r>
            <a:r>
              <a:rPr lang="en-US" b="1" i="1" dirty="0" err="1">
                <a:latin typeface="Calibri" panose="020F0502020204030204" pitchFamily="34" charset="0"/>
                <a:cs typeface="Calibri" panose="020F0502020204030204" pitchFamily="34" charset="0"/>
              </a:rPr>
              <a:t>ie</a:t>
            </a:r>
            <a:r>
              <a:rPr lang="en-US" b="1" i="1" dirty="0">
                <a:latin typeface="Calibri" panose="020F0502020204030204" pitchFamily="34" charset="0"/>
                <a:cs typeface="Calibri" panose="020F0502020204030204" pitchFamily="34" charset="0"/>
              </a:rPr>
              <a:t>.  Business and leisure on the likelihood to recommend (France)</a:t>
            </a:r>
          </a:p>
          <a:p>
            <a:r>
              <a:rPr lang="en-US" dirty="0">
                <a:latin typeface="Calibri" panose="020F0502020204030204" pitchFamily="34" charset="0"/>
                <a:cs typeface="Calibri" panose="020F0502020204030204" pitchFamily="34" charset="0"/>
              </a:rPr>
              <a:t>We found that 81% of the customers came for business visit.</a:t>
            </a:r>
          </a:p>
          <a:p>
            <a:r>
              <a:rPr lang="en-US" dirty="0">
                <a:latin typeface="Calibri" panose="020F0502020204030204" pitchFamily="34" charset="0"/>
                <a:cs typeface="Calibri" panose="020F0502020204030204" pitchFamily="34" charset="0"/>
              </a:rPr>
              <a:t>For the business customers : </a:t>
            </a:r>
          </a:p>
          <a:p>
            <a:r>
              <a:rPr lang="en-US" dirty="0">
                <a:latin typeface="Calibri" panose="020F0502020204030204" pitchFamily="34" charset="0"/>
                <a:cs typeface="Calibri" panose="020F0502020204030204" pitchFamily="34" charset="0"/>
              </a:rPr>
              <a:t>We found that the citizens of France have a high likelihood to recommend(Support =0.15, confidence=0.56, lift=0.9)</a:t>
            </a:r>
          </a:p>
          <a:p>
            <a:r>
              <a:rPr lang="en-US" dirty="0">
                <a:latin typeface="Calibri" panose="020F0502020204030204" pitchFamily="34" charset="0"/>
                <a:cs typeface="Calibri" panose="020F0502020204030204" pitchFamily="34" charset="0"/>
              </a:rPr>
              <a:t>US guests also have quite high likelihood to recommend(Support =0.16, confidence= 0.62, lift = 1.12)</a:t>
            </a:r>
          </a:p>
          <a:p>
            <a:r>
              <a:rPr lang="en-US" dirty="0">
                <a:latin typeface="Calibri" panose="020F0502020204030204" pitchFamily="34" charset="0"/>
                <a:cs typeface="Calibri" panose="020F0502020204030204" pitchFamily="34" charset="0"/>
              </a:rPr>
              <a:t>As the number of people who visit hotels for leisure, in France are comparatively less in number, no significant impact of the leisure customers is found on the likelihood to recommend.</a:t>
            </a:r>
          </a:p>
        </p:txBody>
      </p:sp>
    </p:spTree>
    <p:extLst>
      <p:ext uri="{BB962C8B-B14F-4D97-AF65-F5344CB8AC3E}">
        <p14:creationId xmlns:p14="http://schemas.microsoft.com/office/powerpoint/2010/main" val="171331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CF53D-55FD-4473-B550-2B016FBC4FBA}"/>
              </a:ext>
            </a:extLst>
          </p:cNvPr>
          <p:cNvSpPr>
            <a:spLocks noGrp="1"/>
          </p:cNvSpPr>
          <p:nvPr>
            <p:ph idx="1"/>
          </p:nvPr>
        </p:nvSpPr>
        <p:spPr>
          <a:xfrm>
            <a:off x="303212" y="1524000"/>
            <a:ext cx="11353800" cy="4876800"/>
          </a:xfrm>
        </p:spPr>
        <p:txBody>
          <a:bodyPr>
            <a:normAutofit/>
          </a:bodyPr>
          <a:lstStyle/>
          <a:p>
            <a:pPr marL="0" indent="0" algn="just">
              <a:buNone/>
            </a:pPr>
            <a:r>
              <a:rPr lang="en-US" b="1" i="1" dirty="0">
                <a:latin typeface="Calibri" panose="020F0502020204030204" pitchFamily="34" charset="0"/>
                <a:cs typeface="Calibri" panose="020F0502020204030204" pitchFamily="34" charset="0"/>
              </a:rPr>
              <a:t>What is the effect of the type of room on likelihood to recommend?</a:t>
            </a:r>
          </a:p>
          <a:p>
            <a:r>
              <a:rPr lang="en-US" dirty="0">
                <a:latin typeface="Calibri" panose="020F0502020204030204" pitchFamily="34" charset="0"/>
                <a:cs typeface="Calibri" panose="020F0502020204030204" pitchFamily="34" charset="0"/>
              </a:rPr>
              <a:t>We have used association rules mining to find the effect of the room type on the likelihood to recommend.</a:t>
            </a:r>
          </a:p>
          <a:p>
            <a:r>
              <a:rPr lang="en-US" dirty="0">
                <a:latin typeface="Calibri" panose="020F0502020204030204" pitchFamily="34" charset="0"/>
                <a:cs typeface="Calibri" panose="020F0502020204030204" pitchFamily="34" charset="0"/>
              </a:rPr>
              <a:t>We found that for the France data, there was no significant impact of the room type.</a:t>
            </a:r>
          </a:p>
          <a:p>
            <a:r>
              <a:rPr lang="en-US" dirty="0">
                <a:latin typeface="Calibri" panose="020F0502020204030204" pitchFamily="34" charset="0"/>
                <a:cs typeface="Calibri" panose="020F0502020204030204" pitchFamily="34" charset="0"/>
              </a:rPr>
              <a:t>For the US data, we found that king size room and DDBL rooms have a positive effect on the likelihood to recommend.(support=0.01, confidence=0.6)</a:t>
            </a:r>
          </a:p>
          <a:p>
            <a:r>
              <a:rPr lang="en-US" dirty="0">
                <a:latin typeface="Calibri" panose="020F0502020204030204" pitchFamily="34" charset="0"/>
                <a:cs typeface="Calibri" panose="020F0502020204030204" pitchFamily="34" charset="0"/>
              </a:rPr>
              <a:t>Hence they should maintain these rooms and try to improve the conditions of the other room types.</a:t>
            </a:r>
          </a:p>
          <a:p>
            <a:endParaRPr lang="en-US" dirty="0"/>
          </a:p>
          <a:p>
            <a:endParaRPr lang="en-US" dirty="0"/>
          </a:p>
        </p:txBody>
      </p:sp>
      <p:sp>
        <p:nvSpPr>
          <p:cNvPr id="2" name="TextBox 1"/>
          <p:cNvSpPr txBox="1"/>
          <p:nvPr/>
        </p:nvSpPr>
        <p:spPr>
          <a:xfrm>
            <a:off x="227012" y="685800"/>
            <a:ext cx="6313898" cy="646331"/>
          </a:xfrm>
          <a:prstGeom prst="rect">
            <a:avLst/>
          </a:prstGeom>
          <a:noFill/>
        </p:spPr>
        <p:txBody>
          <a:bodyPr wrap="square" rtlCol="0">
            <a:spAutoFit/>
          </a:bodyPr>
          <a:lstStyle/>
          <a:p>
            <a:r>
              <a:rPr lang="en-US" sz="3600" dirty="0">
                <a:solidFill>
                  <a:schemeClr val="accent1"/>
                </a:solidFill>
                <a:latin typeface="Calibri" panose="020F0502020204030204" pitchFamily="34" charset="0"/>
                <a:cs typeface="Calibri" panose="020F0502020204030204" pitchFamily="34" charset="0"/>
              </a:rPr>
              <a:t>Business Questions </a:t>
            </a:r>
          </a:p>
        </p:txBody>
      </p:sp>
    </p:spTree>
    <p:extLst>
      <p:ext uri="{BB962C8B-B14F-4D97-AF65-F5344CB8AC3E}">
        <p14:creationId xmlns:p14="http://schemas.microsoft.com/office/powerpoint/2010/main" val="285759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09BAD-19CD-47C9-A30E-384FB44124B6}"/>
              </a:ext>
            </a:extLst>
          </p:cNvPr>
          <p:cNvSpPr>
            <a:spLocks noGrp="1"/>
          </p:cNvSpPr>
          <p:nvPr>
            <p:ph idx="1"/>
          </p:nvPr>
        </p:nvSpPr>
        <p:spPr>
          <a:xfrm>
            <a:off x="836612" y="1676400"/>
            <a:ext cx="11049000" cy="4953000"/>
          </a:xfrm>
        </p:spPr>
        <p:txBody>
          <a:bodyPr>
            <a:normAutofit lnSpcReduction="10000"/>
          </a:bodyPr>
          <a:lstStyle/>
          <a:p>
            <a:pPr marL="0" indent="0" algn="just">
              <a:buNone/>
            </a:pPr>
            <a:r>
              <a:rPr lang="en-US" b="1" i="1" dirty="0">
                <a:latin typeface="Calibri" panose="020F0502020204030204" pitchFamily="34" charset="0"/>
                <a:cs typeface="Calibri" panose="020F0502020204030204" pitchFamily="34" charset="0"/>
              </a:rPr>
              <a:t>What factors influence likelihood to recommend?(France)</a:t>
            </a:r>
          </a:p>
          <a:p>
            <a:r>
              <a:rPr lang="en-US" dirty="0">
                <a:latin typeface="Calibri" panose="020F0502020204030204" pitchFamily="34" charset="0"/>
                <a:cs typeface="Calibri" panose="020F0502020204030204" pitchFamily="34" charset="0"/>
              </a:rPr>
              <a:t>We considered the 10 metric columns from the data for linear modelling.</a:t>
            </a:r>
          </a:p>
          <a:p>
            <a:r>
              <a:rPr lang="en-US" dirty="0">
                <a:latin typeface="Calibri" panose="020F0502020204030204" pitchFamily="34" charset="0"/>
                <a:cs typeface="Calibri" panose="020F0502020204030204" pitchFamily="34" charset="0"/>
              </a:rPr>
              <a:t>Initially we checked likelihood to recommend with each individual column but that did not give any satisfactory result. </a:t>
            </a:r>
          </a:p>
          <a:p>
            <a:r>
              <a:rPr lang="en-US" dirty="0">
                <a:latin typeface="Calibri" panose="020F0502020204030204" pitchFamily="34" charset="0"/>
                <a:cs typeface="Calibri" panose="020F0502020204030204" pitchFamily="34" charset="0"/>
              </a:rPr>
              <a:t>The best model that we got gave us a Multiple R-squared value of 0.7136 and the Adjusted R-squared value of 0.7132. </a:t>
            </a:r>
          </a:p>
          <a:p>
            <a:r>
              <a:rPr lang="en-US" dirty="0">
                <a:latin typeface="Calibri" panose="020F0502020204030204" pitchFamily="34" charset="0"/>
                <a:cs typeface="Calibri" panose="020F0502020204030204" pitchFamily="34" charset="0"/>
              </a:rPr>
              <a:t>We found that the factors that affect likelihood to recommend the most are:</a:t>
            </a:r>
          </a:p>
          <a:p>
            <a:pPr marL="0" indent="0">
              <a:buNone/>
            </a:pPr>
            <a:r>
              <a:rPr lang="en-US" dirty="0">
                <a:latin typeface="Calibri" panose="020F0502020204030204" pitchFamily="34" charset="0"/>
                <a:cs typeface="Calibri" panose="020F0502020204030204" pitchFamily="34" charset="0"/>
              </a:rPr>
              <a:t>Guest room satisfaction, Hotel condition, Quality of Customer service,    Staff cared and Overall food and beverages experience.</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6612" y="838200"/>
            <a:ext cx="3943324" cy="646331"/>
          </a:xfrm>
          <a:prstGeom prst="rect">
            <a:avLst/>
          </a:prstGeom>
          <a:noFill/>
        </p:spPr>
        <p:txBody>
          <a:bodyPr wrap="square" rtlCol="0">
            <a:spAutoFit/>
          </a:bodyPr>
          <a:lstStyle/>
          <a:p>
            <a:r>
              <a:rPr lang="en-US" sz="3600" dirty="0">
                <a:solidFill>
                  <a:schemeClr val="accent1"/>
                </a:solidFill>
                <a:latin typeface="Calibri" panose="020F0502020204030204" pitchFamily="34" charset="0"/>
                <a:cs typeface="Calibri" panose="020F0502020204030204" pitchFamily="34" charset="0"/>
              </a:rPr>
              <a:t>Business Questions </a:t>
            </a:r>
          </a:p>
        </p:txBody>
      </p:sp>
    </p:spTree>
    <p:extLst>
      <p:ext uri="{BB962C8B-B14F-4D97-AF65-F5344CB8AC3E}">
        <p14:creationId xmlns:p14="http://schemas.microsoft.com/office/powerpoint/2010/main" val="321209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09BAD-19CD-47C9-A30E-384FB44124B6}"/>
              </a:ext>
            </a:extLst>
          </p:cNvPr>
          <p:cNvSpPr>
            <a:spLocks noGrp="1"/>
          </p:cNvSpPr>
          <p:nvPr>
            <p:ph idx="1"/>
          </p:nvPr>
        </p:nvSpPr>
        <p:spPr>
          <a:xfrm>
            <a:off x="836612" y="1676400"/>
            <a:ext cx="11049000" cy="4953000"/>
          </a:xfrm>
        </p:spPr>
        <p:txBody>
          <a:bodyPr>
            <a:normAutofit/>
          </a:bodyPr>
          <a:lstStyle/>
          <a:p>
            <a:pPr marL="0" indent="0" algn="just">
              <a:buNone/>
            </a:pPr>
            <a:r>
              <a:rPr lang="en-US" b="1" i="1" dirty="0">
                <a:latin typeface="Calibri" panose="020F0502020204030204" pitchFamily="34" charset="0"/>
                <a:cs typeface="Calibri" panose="020F0502020204030204" pitchFamily="34" charset="0"/>
              </a:rPr>
              <a:t>What factors influence likelihood to recommend?(USA)</a:t>
            </a:r>
          </a:p>
          <a:p>
            <a:r>
              <a:rPr lang="en-US" dirty="0">
                <a:latin typeface="Calibri" panose="020F0502020204030204" pitchFamily="34" charset="0"/>
                <a:cs typeface="Calibri" panose="020F0502020204030204" pitchFamily="34" charset="0"/>
              </a:rPr>
              <a:t>Initially we checked likelihood to recommend with each individual column but that did not give any satisfactory result. </a:t>
            </a:r>
          </a:p>
          <a:p>
            <a:r>
              <a:rPr lang="en-US" dirty="0">
                <a:latin typeface="Calibri" panose="020F0502020204030204" pitchFamily="34" charset="0"/>
                <a:cs typeface="Calibri" panose="020F0502020204030204" pitchFamily="34" charset="0"/>
              </a:rPr>
              <a:t>The best model that we got gave us a Multiple R-squared value of 0.69</a:t>
            </a:r>
          </a:p>
          <a:p>
            <a:r>
              <a:rPr lang="en-US" dirty="0">
                <a:latin typeface="Calibri" panose="020F0502020204030204" pitchFamily="34" charset="0"/>
                <a:cs typeface="Calibri" panose="020F0502020204030204" pitchFamily="34" charset="0"/>
              </a:rPr>
              <a:t>We found that the factors that affect likelihood to recommend the most are:</a:t>
            </a:r>
          </a:p>
          <a:p>
            <a:pPr marL="0" indent="0">
              <a:buNone/>
            </a:pPr>
            <a:r>
              <a:rPr lang="en-US" dirty="0">
                <a:latin typeface="Calibri" panose="020F0502020204030204" pitchFamily="34" charset="0"/>
                <a:cs typeface="Calibri" panose="020F0502020204030204" pitchFamily="34" charset="0"/>
              </a:rPr>
              <a:t>Guest room satisfaction, Hotel condition and Customer service satisfaction</a:t>
            </a:r>
            <a:endParaRPr lang="en-US" dirty="0"/>
          </a:p>
          <a:p>
            <a:pPr marL="0" indent="0">
              <a:buNone/>
            </a:pPr>
            <a:endParaRPr lang="en-US" dirty="0"/>
          </a:p>
          <a:p>
            <a:pPr marL="0" indent="0">
              <a:buNone/>
            </a:pPr>
            <a:endParaRPr lang="en-US" dirty="0"/>
          </a:p>
        </p:txBody>
      </p:sp>
      <p:sp>
        <p:nvSpPr>
          <p:cNvPr id="4" name="TextBox 3"/>
          <p:cNvSpPr txBox="1"/>
          <p:nvPr/>
        </p:nvSpPr>
        <p:spPr>
          <a:xfrm>
            <a:off x="836612" y="838200"/>
            <a:ext cx="3943324" cy="646331"/>
          </a:xfrm>
          <a:prstGeom prst="rect">
            <a:avLst/>
          </a:prstGeom>
          <a:noFill/>
        </p:spPr>
        <p:txBody>
          <a:bodyPr wrap="square" rtlCol="0">
            <a:spAutoFit/>
          </a:bodyPr>
          <a:lstStyle/>
          <a:p>
            <a:r>
              <a:rPr lang="en-US" sz="3600" dirty="0">
                <a:solidFill>
                  <a:schemeClr val="accent1"/>
                </a:solidFill>
                <a:latin typeface="Calibri" panose="020F0502020204030204" pitchFamily="34" charset="0"/>
                <a:cs typeface="Calibri" panose="020F0502020204030204" pitchFamily="34" charset="0"/>
              </a:rPr>
              <a:t>Business Questions </a:t>
            </a:r>
          </a:p>
        </p:txBody>
      </p:sp>
    </p:spTree>
    <p:extLst>
      <p:ext uri="{BB962C8B-B14F-4D97-AF65-F5344CB8AC3E}">
        <p14:creationId xmlns:p14="http://schemas.microsoft.com/office/powerpoint/2010/main" val="30167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BE81-9E1D-4F4B-960D-27EC29DC97CC}"/>
              </a:ext>
            </a:extLst>
          </p:cNvPr>
          <p:cNvSpPr>
            <a:spLocks noGrp="1"/>
          </p:cNvSpPr>
          <p:nvPr>
            <p:ph type="title"/>
          </p:nvPr>
        </p:nvSpPr>
        <p:spPr>
          <a:xfrm>
            <a:off x="7008812" y="457200"/>
            <a:ext cx="4875372" cy="1066800"/>
          </a:xfrm>
        </p:spPr>
        <p:txBody>
          <a:bodyPr/>
          <a:lstStyle/>
          <a:p>
            <a:r>
              <a:rPr lang="en-US" sz="6000" dirty="0">
                <a:latin typeface="Calibri" panose="020F0502020204030204" pitchFamily="34" charset="0"/>
                <a:cs typeface="Calibri" panose="020F0502020204030204" pitchFamily="34" charset="0"/>
              </a:rPr>
              <a:t>Visualization</a:t>
            </a:r>
            <a:r>
              <a:rPr lang="en-US" dirty="0"/>
              <a:t> </a:t>
            </a:r>
          </a:p>
        </p:txBody>
      </p:sp>
      <p:pic>
        <p:nvPicPr>
          <p:cNvPr id="5" name="Content Placeholder 4">
            <a:extLst>
              <a:ext uri="{FF2B5EF4-FFF2-40B4-BE49-F238E27FC236}">
                <a16:creationId xmlns:a16="http://schemas.microsoft.com/office/drawing/2014/main" id="{89613070-23C4-44BA-96E8-AC50A7832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6812" y="2209800"/>
            <a:ext cx="5942013" cy="4641272"/>
          </a:xfrm>
        </p:spPr>
      </p:pic>
      <p:pic>
        <p:nvPicPr>
          <p:cNvPr id="7" name="Picture 6">
            <a:extLst>
              <a:ext uri="{FF2B5EF4-FFF2-40B4-BE49-F238E27FC236}">
                <a16:creationId xmlns:a16="http://schemas.microsoft.com/office/drawing/2014/main" id="{31FFFE27-C6BE-436F-B38D-099C93780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
            <a:ext cx="6107193" cy="4724398"/>
          </a:xfrm>
          <a:prstGeom prst="rect">
            <a:avLst/>
          </a:prstGeom>
        </p:spPr>
      </p:pic>
    </p:spTree>
    <p:extLst>
      <p:ext uri="{BB962C8B-B14F-4D97-AF65-F5344CB8AC3E}">
        <p14:creationId xmlns:p14="http://schemas.microsoft.com/office/powerpoint/2010/main" val="286957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BE81-9E1D-4F4B-960D-27EC29DC97CC}"/>
              </a:ext>
            </a:extLst>
          </p:cNvPr>
          <p:cNvSpPr>
            <a:spLocks noGrp="1"/>
          </p:cNvSpPr>
          <p:nvPr>
            <p:ph type="title"/>
          </p:nvPr>
        </p:nvSpPr>
        <p:spPr>
          <a:xfrm>
            <a:off x="7008812" y="457200"/>
            <a:ext cx="4875372" cy="1066800"/>
          </a:xfrm>
        </p:spPr>
        <p:txBody>
          <a:bodyPr/>
          <a:lstStyle/>
          <a:p>
            <a:r>
              <a:rPr lang="en-US" sz="6000" dirty="0">
                <a:latin typeface="Calibri" panose="020F0502020204030204" pitchFamily="34" charset="0"/>
                <a:cs typeface="Calibri" panose="020F0502020204030204" pitchFamily="34" charset="0"/>
              </a:rPr>
              <a:t>Visualization</a:t>
            </a:r>
            <a:r>
              <a:rPr lang="en-US" dirty="0"/>
              <a:t> </a:t>
            </a:r>
          </a:p>
        </p:txBody>
      </p:sp>
      <p:pic>
        <p:nvPicPr>
          <p:cNvPr id="5" name="Content Placeholder 4" descr="A picture containing text&#10;&#10;Description generated with very high confidence">
            <a:extLst>
              <a:ext uri="{FF2B5EF4-FFF2-40B4-BE49-F238E27FC236}">
                <a16:creationId xmlns:a16="http://schemas.microsoft.com/office/drawing/2014/main" id="{89613070-23C4-44BA-96E8-AC50A7832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9384" y="2819400"/>
            <a:ext cx="5889441" cy="4031672"/>
          </a:xfrm>
        </p:spPr>
      </p:pic>
      <p:pic>
        <p:nvPicPr>
          <p:cNvPr id="7" name="Picture 6">
            <a:extLst>
              <a:ext uri="{FF2B5EF4-FFF2-40B4-BE49-F238E27FC236}">
                <a16:creationId xmlns:a16="http://schemas.microsoft.com/office/drawing/2014/main" id="{31FFFE27-C6BE-436F-B38D-099C93780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5942012" cy="4596617"/>
          </a:xfrm>
          <a:prstGeom prst="rect">
            <a:avLst/>
          </a:prstGeom>
        </p:spPr>
      </p:pic>
      <p:sp>
        <p:nvSpPr>
          <p:cNvPr id="17" name="TextBox 16">
            <a:extLst>
              <a:ext uri="{FF2B5EF4-FFF2-40B4-BE49-F238E27FC236}">
                <a16:creationId xmlns:a16="http://schemas.microsoft.com/office/drawing/2014/main" id="{C255C46E-EBE9-46AB-A8AA-1C8E12C52A39}"/>
              </a:ext>
            </a:extLst>
          </p:cNvPr>
          <p:cNvSpPr txBox="1"/>
          <p:nvPr/>
        </p:nvSpPr>
        <p:spPr>
          <a:xfrm>
            <a:off x="379412" y="4724400"/>
            <a:ext cx="3352800"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Using SVM</a:t>
            </a:r>
          </a:p>
        </p:txBody>
      </p:sp>
      <p:sp>
        <p:nvSpPr>
          <p:cNvPr id="19" name="TextBox 18">
            <a:extLst>
              <a:ext uri="{FF2B5EF4-FFF2-40B4-BE49-F238E27FC236}">
                <a16:creationId xmlns:a16="http://schemas.microsoft.com/office/drawing/2014/main" id="{F92289ED-592F-4633-B891-3AE14B7E89A0}"/>
              </a:ext>
            </a:extLst>
          </p:cNvPr>
          <p:cNvSpPr txBox="1"/>
          <p:nvPr/>
        </p:nvSpPr>
        <p:spPr>
          <a:xfrm>
            <a:off x="8151812" y="2296180"/>
            <a:ext cx="3352800"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Using Linear model</a:t>
            </a:r>
          </a:p>
        </p:txBody>
      </p:sp>
    </p:spTree>
    <p:extLst>
      <p:ext uri="{BB962C8B-B14F-4D97-AF65-F5344CB8AC3E}">
        <p14:creationId xmlns:p14="http://schemas.microsoft.com/office/powerpoint/2010/main" val="257519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4F154-4F69-4F96-A6BC-073904AFE7AF}"/>
              </a:ext>
            </a:extLst>
          </p:cNvPr>
          <p:cNvSpPr>
            <a:spLocks noGrp="1"/>
          </p:cNvSpPr>
          <p:nvPr>
            <p:ph idx="1"/>
          </p:nvPr>
        </p:nvSpPr>
        <p:spPr>
          <a:xfrm>
            <a:off x="303212" y="1027332"/>
            <a:ext cx="11582400" cy="5678270"/>
          </a:xfrm>
        </p:spPr>
        <p:txBody>
          <a:bodyPr>
            <a:normAutofit fontScale="85000" lnSpcReduction="20000"/>
          </a:bodyPr>
          <a:lstStyle/>
          <a:p>
            <a:pPr marL="0" indent="0">
              <a:buNone/>
            </a:pPr>
            <a:r>
              <a:rPr lang="en-US" b="1" i="1" dirty="0">
                <a:latin typeface="Calibri" panose="020F0502020204030204" pitchFamily="34" charset="0"/>
                <a:cs typeface="Calibri" panose="020F0502020204030204" pitchFamily="34" charset="0"/>
              </a:rPr>
              <a:t>What  is the effect of different facilities that the hotel provides on the likelihood to recommend?</a:t>
            </a:r>
          </a:p>
          <a:p>
            <a:r>
              <a:rPr lang="en-US" dirty="0">
                <a:latin typeface="Calibri" panose="020F0502020204030204" pitchFamily="34" charset="0"/>
                <a:cs typeface="Calibri" panose="020F0502020204030204" pitchFamily="34" charset="0"/>
              </a:rPr>
              <a:t>For the France dataset,  there is no effect of these different facilities that the hotels are providing to their customers. Keeping in mind,  the majority of customers come for business purposes.</a:t>
            </a:r>
          </a:p>
          <a:p>
            <a:r>
              <a:rPr lang="en-US" dirty="0">
                <a:latin typeface="Calibri" panose="020F0502020204030204" pitchFamily="34" charset="0"/>
                <a:cs typeface="Calibri" panose="020F0502020204030204" pitchFamily="34" charset="0"/>
              </a:rPr>
              <a:t>For the US dataset,  Business customers: </a:t>
            </a:r>
          </a:p>
          <a:p>
            <a:r>
              <a:rPr lang="en-US" dirty="0">
                <a:latin typeface="Calibri" panose="020F0502020204030204" pitchFamily="34" charset="0"/>
                <a:cs typeface="Calibri" panose="020F0502020204030204" pitchFamily="34" charset="0"/>
              </a:rPr>
              <a:t>Leisure facilities like spa, golf, casinos are not present, hence there is no effect on the likelihood to recommend.</a:t>
            </a:r>
          </a:p>
          <a:p>
            <a:r>
              <a:rPr lang="en-US" dirty="0">
                <a:latin typeface="Calibri" panose="020F0502020204030204" pitchFamily="34" charset="0"/>
                <a:cs typeface="Calibri" panose="020F0502020204030204" pitchFamily="34" charset="0"/>
              </a:rPr>
              <a:t>Even the conference rooms are not present and still the likelihood to recommend is high.</a:t>
            </a:r>
          </a:p>
          <a:p>
            <a:r>
              <a:rPr lang="en-US" dirty="0">
                <a:latin typeface="Calibri" panose="020F0502020204030204" pitchFamily="34" charset="0"/>
                <a:cs typeface="Calibri" panose="020F0502020204030204" pitchFamily="34" charset="0"/>
              </a:rPr>
              <a:t>The </a:t>
            </a:r>
            <a:r>
              <a:rPr lang="en-US" u="sng" dirty="0">
                <a:latin typeface="Calibri" panose="020F0502020204030204" pitchFamily="34" charset="0"/>
                <a:cs typeface="Calibri" panose="020F0502020204030204" pitchFamily="34" charset="0"/>
              </a:rPr>
              <a:t>business centers </a:t>
            </a:r>
            <a:r>
              <a:rPr lang="en-US" dirty="0">
                <a:latin typeface="Calibri" panose="020F0502020204030204" pitchFamily="34" charset="0"/>
                <a:cs typeface="Calibri" panose="020F0502020204030204" pitchFamily="34" charset="0"/>
              </a:rPr>
              <a:t>are important as  they have an effect on likelihood to recommend.</a:t>
            </a:r>
          </a:p>
          <a:p>
            <a:r>
              <a:rPr lang="en-US" dirty="0">
                <a:latin typeface="Calibri" panose="020F0502020204030204" pitchFamily="34" charset="0"/>
                <a:cs typeface="Calibri" panose="020F0502020204030204" pitchFamily="34" charset="0"/>
              </a:rPr>
              <a:t>For leisure customers: The hotels not having utilities like spa, golf course, mini- bar, casinos also have a high likelihood to recommend .</a:t>
            </a:r>
          </a:p>
          <a:p>
            <a:r>
              <a:rPr lang="en-US" dirty="0">
                <a:latin typeface="Calibri" panose="020F0502020204030204" pitchFamily="34" charset="0"/>
                <a:cs typeface="Calibri" panose="020F0502020204030204" pitchFamily="34" charset="0"/>
              </a:rPr>
              <a:t>We observed that both the countries have a minority of leisure travelers and that might be due to the reason that a lot of Hyatt hotels do not have these leisure facilities. </a:t>
            </a:r>
          </a:p>
          <a:p>
            <a:endParaRPr lang="en-US" dirty="0"/>
          </a:p>
        </p:txBody>
      </p:sp>
      <p:sp>
        <p:nvSpPr>
          <p:cNvPr id="2" name="TextBox 1"/>
          <p:cNvSpPr txBox="1"/>
          <p:nvPr/>
        </p:nvSpPr>
        <p:spPr>
          <a:xfrm>
            <a:off x="379412" y="171448"/>
            <a:ext cx="10591800" cy="646331"/>
          </a:xfrm>
          <a:prstGeom prst="rect">
            <a:avLst/>
          </a:prstGeom>
          <a:noFill/>
        </p:spPr>
        <p:txBody>
          <a:bodyPr wrap="square" rtlCol="0">
            <a:spAutoFit/>
          </a:bodyPr>
          <a:lstStyle/>
          <a:p>
            <a:r>
              <a:rPr lang="en-US" sz="3600" dirty="0">
                <a:solidFill>
                  <a:schemeClr val="accent1"/>
                </a:solidFill>
                <a:latin typeface="Calibri" panose="020F0502020204030204" pitchFamily="34" charset="0"/>
                <a:cs typeface="Calibri" panose="020F0502020204030204" pitchFamily="34" charset="0"/>
              </a:rPr>
              <a:t>Business Questions </a:t>
            </a:r>
          </a:p>
        </p:txBody>
      </p:sp>
    </p:spTree>
    <p:extLst>
      <p:ext uri="{BB962C8B-B14F-4D97-AF65-F5344CB8AC3E}">
        <p14:creationId xmlns:p14="http://schemas.microsoft.com/office/powerpoint/2010/main" val="26488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90A-8C0E-44B0-813F-43D03E779293}"/>
              </a:ext>
            </a:extLst>
          </p:cNvPr>
          <p:cNvSpPr>
            <a:spLocks noGrp="1"/>
          </p:cNvSpPr>
          <p:nvPr>
            <p:ph type="title"/>
          </p:nvPr>
        </p:nvSpPr>
        <p:spPr>
          <a:xfrm>
            <a:off x="760412" y="152400"/>
            <a:ext cx="10971372" cy="1295400"/>
          </a:xfrm>
        </p:spPr>
        <p:txBody>
          <a:bodyPr/>
          <a:lstStyle/>
          <a:p>
            <a:r>
              <a:rPr lang="en-US"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DEBB4E0A-6062-45E4-90D4-239FD7BF26F1}"/>
              </a:ext>
            </a:extLst>
          </p:cNvPr>
          <p:cNvSpPr>
            <a:spLocks noGrp="1"/>
          </p:cNvSpPr>
          <p:nvPr>
            <p:ph idx="1"/>
          </p:nvPr>
        </p:nvSpPr>
        <p:spPr>
          <a:xfrm>
            <a:off x="746124" y="1828800"/>
            <a:ext cx="10287000" cy="4190999"/>
          </a:xfrm>
        </p:spPr>
        <p:txBody>
          <a:bodyPr/>
          <a:lstStyle/>
          <a:p>
            <a:pPr marL="0" indent="0" algn="just">
              <a:buNone/>
            </a:pPr>
            <a:r>
              <a:rPr lang="en-US" dirty="0">
                <a:latin typeface="Calibri" panose="020F0502020204030204" pitchFamily="34" charset="0"/>
                <a:cs typeface="Calibri" panose="020F0502020204030204" pitchFamily="34" charset="0"/>
              </a:rPr>
              <a:t>With the analysis carried out on the data, we can conclude that below are the factors which affects and influences the NPS: </a:t>
            </a:r>
          </a:p>
          <a:p>
            <a:pPr lvl="0" algn="just"/>
            <a:r>
              <a:rPr lang="en-US" dirty="0">
                <a:latin typeface="Calibri" panose="020F0502020204030204" pitchFamily="34" charset="0"/>
                <a:cs typeface="Calibri" panose="020F0502020204030204" pitchFamily="34" charset="0"/>
              </a:rPr>
              <a:t>Customer Service </a:t>
            </a:r>
          </a:p>
          <a:p>
            <a:pPr lvl="0" algn="just"/>
            <a:r>
              <a:rPr lang="en-US" dirty="0">
                <a:latin typeface="Calibri" panose="020F0502020204030204" pitchFamily="34" charset="0"/>
                <a:cs typeface="Calibri" panose="020F0502020204030204" pitchFamily="34" charset="0"/>
              </a:rPr>
              <a:t>Staff Care </a:t>
            </a:r>
          </a:p>
          <a:p>
            <a:pPr lvl="0" algn="just"/>
            <a:r>
              <a:rPr lang="en-US" dirty="0">
                <a:latin typeface="Calibri" panose="020F0502020204030204" pitchFamily="34" charset="0"/>
                <a:cs typeface="Calibri" panose="020F0502020204030204" pitchFamily="34" charset="0"/>
              </a:rPr>
              <a:t>Condition of the hotel </a:t>
            </a:r>
          </a:p>
          <a:p>
            <a:pPr lvl="0" algn="just"/>
            <a:r>
              <a:rPr lang="en-US" dirty="0">
                <a:latin typeface="Calibri" panose="020F0502020204030204" pitchFamily="34" charset="0"/>
                <a:cs typeface="Calibri" panose="020F0502020204030204" pitchFamily="34" charset="0"/>
              </a:rPr>
              <a:t>Guest Room </a:t>
            </a:r>
          </a:p>
          <a:p>
            <a:pPr lvl="0" algn="just"/>
            <a:r>
              <a:rPr lang="en-US" dirty="0">
                <a:latin typeface="Calibri" panose="020F0502020204030204" pitchFamily="34" charset="0"/>
                <a:cs typeface="Calibri" panose="020F0502020204030204" pitchFamily="34" charset="0"/>
              </a:rPr>
              <a:t>Food and beverages</a:t>
            </a:r>
          </a:p>
          <a:p>
            <a:endParaRPr lang="en-US" dirty="0"/>
          </a:p>
        </p:txBody>
      </p:sp>
    </p:spTree>
    <p:extLst>
      <p:ext uri="{BB962C8B-B14F-4D97-AF65-F5344CB8AC3E}">
        <p14:creationId xmlns:p14="http://schemas.microsoft.com/office/powerpoint/2010/main" val="162908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6F1B-0F48-47D6-AAB9-49E7CFF52521}"/>
              </a:ext>
            </a:extLst>
          </p:cNvPr>
          <p:cNvSpPr>
            <a:spLocks noGrp="1"/>
          </p:cNvSpPr>
          <p:nvPr>
            <p:ph type="title"/>
          </p:nvPr>
        </p:nvSpPr>
        <p:spPr>
          <a:xfrm>
            <a:off x="303212" y="228600"/>
            <a:ext cx="10971372" cy="838200"/>
          </a:xfrm>
        </p:spPr>
        <p:txBody>
          <a:bodyPr/>
          <a:lstStyle/>
          <a:p>
            <a:r>
              <a:rPr lang="en-US" dirty="0">
                <a:latin typeface="Calibri" panose="020F0502020204030204" pitchFamily="34" charset="0"/>
                <a:cs typeface="Calibri" panose="020F0502020204030204" pitchFamily="34" charset="0"/>
              </a:rPr>
              <a:t>Our Recommendations</a:t>
            </a:r>
          </a:p>
        </p:txBody>
      </p:sp>
      <p:sp>
        <p:nvSpPr>
          <p:cNvPr id="3" name="Content Placeholder 2">
            <a:extLst>
              <a:ext uri="{FF2B5EF4-FFF2-40B4-BE49-F238E27FC236}">
                <a16:creationId xmlns:a16="http://schemas.microsoft.com/office/drawing/2014/main" id="{FE15D478-19FF-4992-B86B-CD7E53A41456}"/>
              </a:ext>
            </a:extLst>
          </p:cNvPr>
          <p:cNvSpPr>
            <a:spLocks noGrp="1"/>
          </p:cNvSpPr>
          <p:nvPr>
            <p:ph idx="1"/>
          </p:nvPr>
        </p:nvSpPr>
        <p:spPr>
          <a:xfrm>
            <a:off x="301624" y="1371600"/>
            <a:ext cx="11811000" cy="5410200"/>
          </a:xfrm>
        </p:spPr>
        <p:txBody>
          <a:bodyPr>
            <a:normAutofit fontScale="62500" lnSpcReduction="20000"/>
          </a:bodyPr>
          <a:lstStyle/>
          <a:p>
            <a:pPr lvl="0"/>
            <a:r>
              <a:rPr lang="en-US" sz="4300" dirty="0">
                <a:latin typeface="Calibri" panose="020F0502020204030204" pitchFamily="34" charset="0"/>
                <a:cs typeface="Calibri" panose="020F0502020204030204" pitchFamily="34" charset="0"/>
              </a:rPr>
              <a:t>The hotel chain should invest more on the hotel condition, customer service, staff cared, guest room and overall Food &amp; Beverages, for France.</a:t>
            </a:r>
          </a:p>
          <a:p>
            <a:pPr lvl="0"/>
            <a:r>
              <a:rPr lang="en-US" sz="4300" dirty="0">
                <a:latin typeface="Calibri" panose="020F0502020204030204" pitchFamily="34" charset="0"/>
                <a:cs typeface="Calibri" panose="020F0502020204030204" pitchFamily="34" charset="0"/>
              </a:rPr>
              <a:t>The hotel chain should invest more on the hotel condition, customer service satisfaction and guest room satisfaction, for USA.</a:t>
            </a:r>
          </a:p>
          <a:p>
            <a:pPr lvl="0"/>
            <a:r>
              <a:rPr lang="en-US" sz="4300" dirty="0">
                <a:latin typeface="Calibri" panose="020F0502020204030204" pitchFamily="34" charset="0"/>
                <a:cs typeface="Calibri" panose="020F0502020204030204" pitchFamily="34" charset="0"/>
              </a:rPr>
              <a:t>As majority of their customers are for business, they can concentrate on business customers and devise strategy to attract them through promotions.</a:t>
            </a:r>
          </a:p>
          <a:p>
            <a:pPr lvl="0"/>
            <a:r>
              <a:rPr lang="en-US" sz="4300" dirty="0">
                <a:latin typeface="Calibri" panose="020F0502020204030204" pitchFamily="34" charset="0"/>
                <a:cs typeface="Calibri" panose="020F0502020204030204" pitchFamily="34" charset="0"/>
              </a:rPr>
              <a:t>As the leisure customers are in minority, the hotel chain should try to attract them by including leisure facilities in their hotels .</a:t>
            </a:r>
          </a:p>
          <a:p>
            <a:pPr lvl="0"/>
            <a:r>
              <a:rPr lang="en-US" sz="4300" dirty="0">
                <a:latin typeface="Calibri" panose="020F0502020204030204" pitchFamily="34" charset="0"/>
                <a:cs typeface="Calibri" panose="020F0502020204030204" pitchFamily="34" charset="0"/>
              </a:rPr>
              <a:t>For the business customers, business centers should be included in their hotels and kept in good conditions as they have a high impact for recommendation.</a:t>
            </a:r>
          </a:p>
          <a:p>
            <a:pPr lvl="0"/>
            <a:r>
              <a:rPr lang="en-US" sz="4300" dirty="0">
                <a:latin typeface="Calibri" panose="020F0502020204030204" pitchFamily="34" charset="0"/>
                <a:cs typeface="Calibri" panose="020F0502020204030204" pitchFamily="34" charset="0"/>
              </a:rPr>
              <a:t>As the king size room and double bed room have a greater impact on likelihood, they should maintain these rooms and try to improve the conditions of the other rooms.</a:t>
            </a:r>
          </a:p>
          <a:p>
            <a:pPr marL="0" indent="0">
              <a:buNone/>
            </a:pPr>
            <a:endParaRPr lang="en-US" dirty="0"/>
          </a:p>
        </p:txBody>
      </p:sp>
    </p:spTree>
    <p:extLst>
      <p:ext uri="{BB962C8B-B14F-4D97-AF65-F5344CB8AC3E}">
        <p14:creationId xmlns:p14="http://schemas.microsoft.com/office/powerpoint/2010/main" val="425437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B2DF-1783-4FF1-94A4-701C3CA991BE}"/>
              </a:ext>
            </a:extLst>
          </p:cNvPr>
          <p:cNvSpPr>
            <a:spLocks noGrp="1"/>
          </p:cNvSpPr>
          <p:nvPr>
            <p:ph type="title"/>
          </p:nvPr>
        </p:nvSpPr>
        <p:spPr>
          <a:xfrm>
            <a:off x="455612" y="457200"/>
            <a:ext cx="11277600" cy="3200400"/>
          </a:xfrm>
        </p:spPr>
        <p:txBody>
          <a:bodyPr>
            <a:normAutofit/>
          </a:bodyPr>
          <a:lstStyle/>
          <a:p>
            <a:pPr algn="ctr"/>
            <a:r>
              <a:rPr lang="en-US" sz="9600" dirty="0"/>
              <a:t>Thank You!</a:t>
            </a:r>
          </a:p>
        </p:txBody>
      </p:sp>
    </p:spTree>
    <p:extLst>
      <p:ext uri="{BB962C8B-B14F-4D97-AF65-F5344CB8AC3E}">
        <p14:creationId xmlns:p14="http://schemas.microsoft.com/office/powerpoint/2010/main" val="173687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FFDA-B912-4EFD-AF04-3E66B43E5EE1}"/>
              </a:ext>
            </a:extLst>
          </p:cNvPr>
          <p:cNvSpPr>
            <a:spLocks noGrp="1"/>
          </p:cNvSpPr>
          <p:nvPr>
            <p:ph type="title"/>
          </p:nvPr>
        </p:nvSpPr>
        <p:spPr>
          <a:xfrm>
            <a:off x="949324" y="457200"/>
            <a:ext cx="10971372" cy="1066800"/>
          </a:xfrm>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D63123BA-21CF-405C-8E0E-10CFAD739CA4}"/>
              </a:ext>
            </a:extLst>
          </p:cNvPr>
          <p:cNvSpPr>
            <a:spLocks noGrp="1"/>
          </p:cNvSpPr>
          <p:nvPr>
            <p:ph idx="1"/>
          </p:nvPr>
        </p:nvSpPr>
        <p:spPr>
          <a:xfrm>
            <a:off x="949324" y="1752600"/>
            <a:ext cx="10288588" cy="4571999"/>
          </a:xfrm>
        </p:spPr>
        <p:txBody>
          <a:bodyPr>
            <a:normAutofit/>
          </a:bodyPr>
          <a:lstStyle/>
          <a:p>
            <a:pPr algn="just"/>
            <a:r>
              <a:rPr lang="en-US" dirty="0">
                <a:latin typeface="Calibri" panose="020F0502020204030204" pitchFamily="34" charset="0"/>
                <a:cs typeface="Calibri" panose="020F0502020204030204" pitchFamily="34" charset="0"/>
              </a:rPr>
              <a:t>The main aim of this project is to carry out data analysis on the Hyatt hotel data set to gain insights for improving the Net Promoter Score of the Hyatt Chain of Hotels.</a:t>
            </a:r>
          </a:p>
          <a:p>
            <a:pPr algn="just"/>
            <a:r>
              <a:rPr lang="en-US" dirty="0">
                <a:latin typeface="Calibri" panose="020F0502020204030204" pitchFamily="34" charset="0"/>
                <a:cs typeface="Calibri" panose="020F0502020204030204" pitchFamily="34" charset="0"/>
              </a:rPr>
              <a:t>The data is provided for 12 months and 53 countries in total.</a:t>
            </a:r>
          </a:p>
          <a:p>
            <a:pPr algn="just"/>
            <a:r>
              <a:rPr lang="en-US" dirty="0">
                <a:latin typeface="Calibri" panose="020F0502020204030204" pitchFamily="34" charset="0"/>
                <a:cs typeface="Calibri" panose="020F0502020204030204" pitchFamily="34" charset="0"/>
              </a:rPr>
              <a:t>Attributes: 237 columns, having details about the person who responded to the survey, few attributes about the hotel and a column that indicates whether the person is a promoter, passive or detractor.</a:t>
            </a:r>
          </a:p>
        </p:txBody>
      </p:sp>
    </p:spTree>
    <p:extLst>
      <p:ext uri="{BB962C8B-B14F-4D97-AF65-F5344CB8AC3E}">
        <p14:creationId xmlns:p14="http://schemas.microsoft.com/office/powerpoint/2010/main" val="234604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634D-0866-4A3A-A85A-608BEF75E223}"/>
              </a:ext>
            </a:extLst>
          </p:cNvPr>
          <p:cNvSpPr>
            <a:spLocks noGrp="1"/>
          </p:cNvSpPr>
          <p:nvPr>
            <p:ph type="title"/>
          </p:nvPr>
        </p:nvSpPr>
        <p:spPr>
          <a:xfrm>
            <a:off x="921464" y="581025"/>
            <a:ext cx="10971372" cy="1066800"/>
          </a:xfrm>
        </p:spPr>
        <p:txBody>
          <a:bodyPr/>
          <a:lstStyle/>
          <a:p>
            <a:r>
              <a:rPr lang="en-US" dirty="0">
                <a:latin typeface="Calibri" panose="020F0502020204030204" pitchFamily="34" charset="0"/>
                <a:cs typeface="Calibri" panose="020F0502020204030204" pitchFamily="34" charset="0"/>
              </a:rPr>
              <a:t>Steps followed to analyze the dataset:</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CFDBC9E-E5AE-4479-8981-47DA4554CAA7}"/>
              </a:ext>
            </a:extLst>
          </p:cNvPr>
          <p:cNvSpPr>
            <a:spLocks noGrp="1"/>
          </p:cNvSpPr>
          <p:nvPr>
            <p:ph idx="1"/>
          </p:nvPr>
        </p:nvSpPr>
        <p:spPr>
          <a:xfrm>
            <a:off x="951627" y="1676400"/>
            <a:ext cx="10287000" cy="4495799"/>
          </a:xfrm>
        </p:spPr>
        <p:txBody>
          <a:bodyPr>
            <a:normAutofit/>
          </a:bodyPr>
          <a:lstStyle/>
          <a:p>
            <a:r>
              <a:rPr lang="en-US" sz="3000" dirty="0">
                <a:latin typeface="Calibri" panose="020F0502020204030204" pitchFamily="34" charset="0"/>
                <a:cs typeface="Calibri" panose="020F0502020204030204" pitchFamily="34" charset="0"/>
              </a:rPr>
              <a:t>Data cleaning</a:t>
            </a:r>
          </a:p>
          <a:p>
            <a:r>
              <a:rPr lang="en-US" sz="3000" dirty="0">
                <a:latin typeface="Calibri" panose="020F0502020204030204" pitchFamily="34" charset="0"/>
                <a:cs typeface="Calibri" panose="020F0502020204030204" pitchFamily="34" charset="0"/>
              </a:rPr>
              <a:t>NPS Calculation</a:t>
            </a:r>
          </a:p>
          <a:p>
            <a:pPr lvl="0"/>
            <a:r>
              <a:rPr lang="en-US" sz="3000" dirty="0">
                <a:latin typeface="Calibri" panose="020F0502020204030204" pitchFamily="34" charset="0"/>
                <a:cs typeface="Calibri" panose="020F0502020204030204" pitchFamily="34" charset="0"/>
              </a:rPr>
              <a:t>Region Selection for the data analysis</a:t>
            </a:r>
          </a:p>
          <a:p>
            <a:pPr lvl="0"/>
            <a:r>
              <a:rPr lang="en-US" sz="3000" dirty="0">
                <a:latin typeface="Calibri" panose="020F0502020204030204" pitchFamily="34" charset="0"/>
                <a:cs typeface="Calibri" panose="020F0502020204030204" pitchFamily="34" charset="0"/>
              </a:rPr>
              <a:t>Visualization of the Data based on the analysis</a:t>
            </a:r>
          </a:p>
          <a:p>
            <a:pPr lvl="0"/>
            <a:r>
              <a:rPr lang="en-US" sz="3000" dirty="0">
                <a:latin typeface="Calibri" panose="020F0502020204030204" pitchFamily="34" charset="0"/>
                <a:cs typeface="Calibri" panose="020F0502020204030204" pitchFamily="34" charset="0"/>
              </a:rPr>
              <a:t>Business cases</a:t>
            </a:r>
          </a:p>
          <a:p>
            <a:pPr lvl="0"/>
            <a:r>
              <a:rPr lang="en-US" sz="3000" dirty="0">
                <a:latin typeface="Calibri" panose="020F0502020204030204" pitchFamily="34" charset="0"/>
                <a:cs typeface="Calibri" panose="020F0502020204030204" pitchFamily="34" charset="0"/>
              </a:rPr>
              <a:t>Use modelling techniques</a:t>
            </a:r>
          </a:p>
          <a:p>
            <a:pPr lvl="0"/>
            <a:r>
              <a:rPr lang="en-US" sz="3000" dirty="0">
                <a:latin typeface="Calibri" panose="020F0502020204030204" pitchFamily="34" charset="0"/>
                <a:cs typeface="Calibri" panose="020F0502020204030204" pitchFamily="34" charset="0"/>
              </a:rPr>
              <a:t>Give recommendations based on the analysis </a:t>
            </a:r>
          </a:p>
          <a:p>
            <a:endParaRPr lang="en-US" dirty="0"/>
          </a:p>
        </p:txBody>
      </p:sp>
    </p:spTree>
    <p:extLst>
      <p:ext uri="{BB962C8B-B14F-4D97-AF65-F5344CB8AC3E}">
        <p14:creationId xmlns:p14="http://schemas.microsoft.com/office/powerpoint/2010/main" val="373724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0956-2006-40E2-9ACA-DF8A704BC5F6}"/>
              </a:ext>
            </a:extLst>
          </p:cNvPr>
          <p:cNvSpPr>
            <a:spLocks noGrp="1"/>
          </p:cNvSpPr>
          <p:nvPr>
            <p:ph type="title"/>
          </p:nvPr>
        </p:nvSpPr>
        <p:spPr>
          <a:xfrm>
            <a:off x="951627" y="381000"/>
            <a:ext cx="10971372" cy="1066800"/>
          </a:xfrm>
        </p:spPr>
        <p:txBody>
          <a:bodyPr/>
          <a:lstStyle/>
          <a:p>
            <a:r>
              <a:rPr lang="en-US" dirty="0">
                <a:latin typeface="Calibri" panose="020F0502020204030204" pitchFamily="34" charset="0"/>
                <a:cs typeface="Calibri" panose="020F0502020204030204" pitchFamily="34" charset="0"/>
              </a:rPr>
              <a:t>Net Promoter Score</a:t>
            </a:r>
          </a:p>
        </p:txBody>
      </p:sp>
      <p:sp>
        <p:nvSpPr>
          <p:cNvPr id="3" name="Content Placeholder 2">
            <a:extLst>
              <a:ext uri="{FF2B5EF4-FFF2-40B4-BE49-F238E27FC236}">
                <a16:creationId xmlns:a16="http://schemas.microsoft.com/office/drawing/2014/main" id="{A0D88AB5-6BC4-44A8-A7C5-A1DB30CB9F35}"/>
              </a:ext>
            </a:extLst>
          </p:cNvPr>
          <p:cNvSpPr>
            <a:spLocks noGrp="1"/>
          </p:cNvSpPr>
          <p:nvPr>
            <p:ph idx="1"/>
          </p:nvPr>
        </p:nvSpPr>
        <p:spPr>
          <a:xfrm>
            <a:off x="950039" y="1981200"/>
            <a:ext cx="10287000" cy="4190999"/>
          </a:xfrm>
        </p:spPr>
        <p:txBody>
          <a:bodyPr>
            <a:normAutofit/>
          </a:bodyPr>
          <a:lstStyle/>
          <a:p>
            <a:pPr algn="just"/>
            <a:r>
              <a:rPr lang="en-US" dirty="0">
                <a:latin typeface="Calibri" panose="020F0502020204030204" pitchFamily="34" charset="0"/>
                <a:cs typeface="Calibri" panose="020F0502020204030204" pitchFamily="34" charset="0"/>
              </a:rPr>
              <a:t>The Net Promoter Score (NPS) is an index ranging from -100 to 100 that measures the willingness of customers to recommend the hotel to others. </a:t>
            </a:r>
          </a:p>
          <a:p>
            <a:pPr algn="just"/>
            <a:r>
              <a:rPr lang="en-US" dirty="0">
                <a:latin typeface="Calibri" panose="020F0502020204030204" pitchFamily="34" charset="0"/>
                <a:cs typeface="Calibri" panose="020F0502020204030204" pitchFamily="34" charset="0"/>
              </a:rPr>
              <a:t>Customers are surveyed on one single question. They are asked to rate on an 11-point scale the likelihood of recommending the company or brand to a friend or colleague.</a:t>
            </a:r>
          </a:p>
          <a:p>
            <a:pPr algn="just"/>
            <a:r>
              <a:rPr lang="en-US" dirty="0">
                <a:latin typeface="Calibri" panose="020F0502020204030204" pitchFamily="34" charset="0"/>
                <a:cs typeface="Calibri" panose="020F0502020204030204" pitchFamily="34" charset="0"/>
              </a:rPr>
              <a:t>Based on their rating, customers are then classified in 3 categories: detractors, passives and promoters. </a:t>
            </a:r>
          </a:p>
        </p:txBody>
      </p:sp>
    </p:spTree>
    <p:extLst>
      <p:ext uri="{BB962C8B-B14F-4D97-AF65-F5344CB8AC3E}">
        <p14:creationId xmlns:p14="http://schemas.microsoft.com/office/powerpoint/2010/main" val="283462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81000"/>
            <a:ext cx="10971372" cy="990600"/>
          </a:xfrm>
        </p:spPr>
        <p:txBody>
          <a:bodyPr/>
          <a:lstStyle/>
          <a:p>
            <a:r>
              <a:rPr lang="en-US" dirty="0">
                <a:latin typeface="Calibri" panose="020F0502020204030204" pitchFamily="34" charset="0"/>
                <a:cs typeface="Calibri" panose="020F0502020204030204" pitchFamily="34" charset="0"/>
              </a:rPr>
              <a:t>NPS Calculation</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12" y="1524000"/>
            <a:ext cx="6934199" cy="4781549"/>
          </a:xfrm>
        </p:spPr>
      </p:pic>
      <p:sp>
        <p:nvSpPr>
          <p:cNvPr id="3" name="TextBox 2">
            <a:extLst>
              <a:ext uri="{FF2B5EF4-FFF2-40B4-BE49-F238E27FC236}">
                <a16:creationId xmlns:a16="http://schemas.microsoft.com/office/drawing/2014/main" id="{6461330E-DF62-4B90-BC9F-4E633E614DEB}"/>
              </a:ext>
            </a:extLst>
          </p:cNvPr>
          <p:cNvSpPr txBox="1"/>
          <p:nvPr/>
        </p:nvSpPr>
        <p:spPr>
          <a:xfrm>
            <a:off x="7466012" y="1609546"/>
            <a:ext cx="4495800"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For NPS calculation, we used the formula:</a:t>
            </a:r>
          </a:p>
          <a:p>
            <a:r>
              <a:rPr lang="en-US" b="1" dirty="0">
                <a:latin typeface="Calibri" panose="020F0502020204030204" pitchFamily="34" charset="0"/>
                <a:cs typeface="Calibri" panose="020F0502020204030204" pitchFamily="34" charset="0"/>
              </a:rPr>
              <a:t>Actual NPS = ((No. of Promoters – No. of Detractors) / (No. of respondents)) * 100</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55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867C-9712-4900-8EAE-25930920CE91}"/>
              </a:ext>
            </a:extLst>
          </p:cNvPr>
          <p:cNvSpPr>
            <a:spLocks noGrp="1"/>
          </p:cNvSpPr>
          <p:nvPr>
            <p:ph type="title"/>
          </p:nvPr>
        </p:nvSpPr>
        <p:spPr>
          <a:xfrm>
            <a:off x="608012" y="27039"/>
            <a:ext cx="10971372" cy="1066800"/>
          </a:xfrm>
        </p:spPr>
        <p:txBody>
          <a:bodyPr/>
          <a:lstStyle/>
          <a:p>
            <a:r>
              <a:rPr lang="en-US" dirty="0">
                <a:latin typeface="Calibri" panose="020F0502020204030204" pitchFamily="34" charset="0"/>
                <a:cs typeface="Calibri" panose="020F0502020204030204" pitchFamily="34" charset="0"/>
              </a:rPr>
              <a:t>Steps taken to obtain the Final Dataset</a:t>
            </a:r>
          </a:p>
        </p:txBody>
      </p:sp>
      <p:sp>
        <p:nvSpPr>
          <p:cNvPr id="3" name="Content Placeholder 2">
            <a:extLst>
              <a:ext uri="{FF2B5EF4-FFF2-40B4-BE49-F238E27FC236}">
                <a16:creationId xmlns:a16="http://schemas.microsoft.com/office/drawing/2014/main" id="{C0C54E25-886D-4459-91CA-E61D3F712391}"/>
              </a:ext>
            </a:extLst>
          </p:cNvPr>
          <p:cNvSpPr>
            <a:spLocks noGrp="1"/>
          </p:cNvSpPr>
          <p:nvPr>
            <p:ph idx="1"/>
          </p:nvPr>
        </p:nvSpPr>
        <p:spPr>
          <a:xfrm>
            <a:off x="777874" y="1447800"/>
            <a:ext cx="10287000" cy="4648199"/>
          </a:xfrm>
        </p:spPr>
        <p:txBody>
          <a:bodyPr>
            <a:normAutofit fontScale="92500" lnSpcReduction="10000"/>
          </a:bodyPr>
          <a:lstStyle/>
          <a:p>
            <a:pPr algn="just"/>
            <a:r>
              <a:rPr lang="en-US" sz="3000" dirty="0">
                <a:latin typeface="Calibri" panose="020F0502020204030204" pitchFamily="34" charset="0"/>
                <a:cs typeface="Calibri" panose="020F0502020204030204" pitchFamily="34" charset="0"/>
              </a:rPr>
              <a:t>Analyzed the initial data consisting of 237 columns</a:t>
            </a:r>
          </a:p>
          <a:p>
            <a:pPr algn="just"/>
            <a:r>
              <a:rPr lang="en-US" sz="3000" dirty="0">
                <a:latin typeface="Calibri" panose="020F0502020204030204" pitchFamily="34" charset="0"/>
                <a:cs typeface="Calibri" panose="020F0502020204030204" pitchFamily="34" charset="0"/>
              </a:rPr>
              <a:t>Separated data based on the countries</a:t>
            </a:r>
          </a:p>
          <a:p>
            <a:pPr algn="just"/>
            <a:r>
              <a:rPr lang="en-US" sz="3000" dirty="0">
                <a:latin typeface="Calibri" panose="020F0502020204030204" pitchFamily="34" charset="0"/>
                <a:cs typeface="Calibri" panose="020F0502020204030204" pitchFamily="34" charset="0"/>
              </a:rPr>
              <a:t>Calculated the total number of detractors and NPS score per country in order to devise business solutions according to the country.</a:t>
            </a:r>
          </a:p>
          <a:p>
            <a:pPr algn="just"/>
            <a:r>
              <a:rPr lang="en-US" sz="3000" dirty="0">
                <a:latin typeface="Calibri" panose="020F0502020204030204" pitchFamily="34" charset="0"/>
                <a:cs typeface="Calibri" panose="020F0502020204030204" pitchFamily="34" charset="0"/>
              </a:rPr>
              <a:t>Calculated a fraction of the number of detractors upon the total number of people in the given dataset per country to determine the country.</a:t>
            </a:r>
          </a:p>
          <a:p>
            <a:pPr algn="just"/>
            <a:r>
              <a:rPr lang="en-US" sz="3000" dirty="0">
                <a:latin typeface="Calibri" panose="020F0502020204030204" pitchFamily="34" charset="0"/>
                <a:cs typeface="Calibri" panose="020F0502020204030204" pitchFamily="34" charset="0"/>
              </a:rPr>
              <a:t>Removed NA’s  from NPS Type and the </a:t>
            </a:r>
            <a:r>
              <a:rPr lang="en-US" sz="3000" dirty="0" err="1">
                <a:latin typeface="Calibri" panose="020F0502020204030204" pitchFamily="34" charset="0"/>
                <a:cs typeface="Calibri" panose="020F0502020204030204" pitchFamily="34" charset="0"/>
              </a:rPr>
              <a:t>Likelihood_Recommend_H</a:t>
            </a:r>
            <a:r>
              <a:rPr lang="en-US" sz="3000" dirty="0">
                <a:latin typeface="Calibri" panose="020F0502020204030204" pitchFamily="34" charset="0"/>
                <a:cs typeface="Calibri" panose="020F0502020204030204" pitchFamily="34" charset="0"/>
              </a:rPr>
              <a:t>  column</a:t>
            </a:r>
          </a:p>
          <a:p>
            <a:pPr marL="0" indent="0">
              <a:buNone/>
            </a:pPr>
            <a:endParaRPr lang="en-US" dirty="0"/>
          </a:p>
        </p:txBody>
      </p:sp>
    </p:spTree>
    <p:extLst>
      <p:ext uri="{BB962C8B-B14F-4D97-AF65-F5344CB8AC3E}">
        <p14:creationId xmlns:p14="http://schemas.microsoft.com/office/powerpoint/2010/main" val="336921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B90A8D68-6D1A-4B1B-B03C-15813C82B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1066800"/>
            <a:ext cx="5181600" cy="5256644"/>
          </a:xfrm>
          <a:prstGeom prst="rect">
            <a:avLst/>
          </a:prstGeom>
        </p:spPr>
      </p:pic>
      <p:pic>
        <p:nvPicPr>
          <p:cNvPr id="5" name="Picture 4" descr="A close up of a map&#10;&#10;Description generated with high confidence">
            <a:extLst>
              <a:ext uri="{FF2B5EF4-FFF2-40B4-BE49-F238E27FC236}">
                <a16:creationId xmlns:a16="http://schemas.microsoft.com/office/drawing/2014/main" id="{EA54C588-9558-4DD1-830B-8EDCD58B1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401" y="1074198"/>
            <a:ext cx="5413268" cy="5256644"/>
          </a:xfrm>
          <a:prstGeom prst="rect">
            <a:avLst/>
          </a:prstGeom>
        </p:spPr>
      </p:pic>
      <p:sp>
        <p:nvSpPr>
          <p:cNvPr id="6" name="TextBox 5">
            <a:extLst>
              <a:ext uri="{FF2B5EF4-FFF2-40B4-BE49-F238E27FC236}">
                <a16:creationId xmlns:a16="http://schemas.microsoft.com/office/drawing/2014/main" id="{73376EA7-E3C0-4C9B-82DA-EDB1EBC7724E}"/>
              </a:ext>
            </a:extLst>
          </p:cNvPr>
          <p:cNvSpPr txBox="1"/>
          <p:nvPr/>
        </p:nvSpPr>
        <p:spPr>
          <a:xfrm>
            <a:off x="303212" y="203992"/>
            <a:ext cx="11700639" cy="584775"/>
          </a:xfrm>
          <a:prstGeom prst="rect">
            <a:avLst/>
          </a:prstGeom>
          <a:noFill/>
        </p:spPr>
        <p:txBody>
          <a:bodyPr wrap="none" rtlCol="0">
            <a:spAutoFit/>
          </a:bodyPr>
          <a:lstStyle/>
          <a:p>
            <a:r>
              <a:rPr lang="en-US" sz="3200" dirty="0">
                <a:solidFill>
                  <a:schemeClr val="accent1"/>
                </a:solidFill>
                <a:latin typeface="Calibri" panose="020F0502020204030204" pitchFamily="34" charset="0"/>
                <a:cs typeface="Calibri" panose="020F0502020204030204" pitchFamily="34" charset="0"/>
              </a:rPr>
              <a:t>Visualization: NPS and percentage of detractors across each country</a:t>
            </a:r>
          </a:p>
        </p:txBody>
      </p:sp>
    </p:spTree>
    <p:extLst>
      <p:ext uri="{BB962C8B-B14F-4D97-AF65-F5344CB8AC3E}">
        <p14:creationId xmlns:p14="http://schemas.microsoft.com/office/powerpoint/2010/main" val="253846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D521D-7497-4781-AA60-C3474136FA37}"/>
              </a:ext>
            </a:extLst>
          </p:cNvPr>
          <p:cNvSpPr>
            <a:spLocks noGrp="1"/>
          </p:cNvSpPr>
          <p:nvPr>
            <p:ph idx="1"/>
          </p:nvPr>
        </p:nvSpPr>
        <p:spPr>
          <a:xfrm>
            <a:off x="836612" y="1447800"/>
            <a:ext cx="10287000" cy="4953000"/>
          </a:xfrm>
        </p:spPr>
        <p:txBody>
          <a:bodyPr>
            <a:normAutofit lnSpcReduction="10000"/>
          </a:bodyPr>
          <a:lstStyle/>
          <a:p>
            <a:pPr lvl="0" algn="just"/>
            <a:r>
              <a:rPr lang="en-US" dirty="0">
                <a:latin typeface="Calibri" panose="020F0502020204030204" pitchFamily="34" charset="0"/>
                <a:cs typeface="Calibri" panose="020F0502020204030204" pitchFamily="34" charset="0"/>
              </a:rPr>
              <a:t>The countries that stood out with high detractor percentage and  low NPS scores were France, Jamaica and Guam. </a:t>
            </a:r>
          </a:p>
          <a:p>
            <a:pPr lvl="0" algn="just"/>
            <a:r>
              <a:rPr lang="en-US" dirty="0">
                <a:latin typeface="Calibri" panose="020F0502020204030204" pitchFamily="34" charset="0"/>
                <a:cs typeface="Calibri" panose="020F0502020204030204" pitchFamily="34" charset="0"/>
              </a:rPr>
              <a:t>Considered only the France data as Jamaica and Guam had a large number of outliers.</a:t>
            </a:r>
          </a:p>
          <a:p>
            <a:pPr lvl="0" algn="just"/>
            <a:r>
              <a:rPr lang="en-US" dirty="0">
                <a:latin typeface="Calibri" panose="020F0502020204030204" pitchFamily="34" charset="0"/>
                <a:cs typeface="Calibri" panose="020F0502020204030204" pitchFamily="34" charset="0"/>
              </a:rPr>
              <a:t>Since USA has the largest number of Hyatt Hotels in the world, it was taken into consideration as one of our viable countries because of the large target audience available.</a:t>
            </a:r>
          </a:p>
          <a:p>
            <a:pPr algn="just"/>
            <a:r>
              <a:rPr lang="en-US" dirty="0">
                <a:latin typeface="Calibri" panose="020F0502020204030204" pitchFamily="34" charset="0"/>
                <a:cs typeface="Calibri" panose="020F0502020204030204" pitchFamily="34" charset="0"/>
              </a:rPr>
              <a:t>The Final Dataset has 35 columns to be used for further analysis.</a:t>
            </a:r>
          </a:p>
          <a:p>
            <a:pPr lvl="0" algn="just"/>
            <a:r>
              <a:rPr lang="en-US" dirty="0">
                <a:latin typeface="Calibri" panose="020F0502020204030204" pitchFamily="34" charset="0"/>
                <a:cs typeface="Calibri" panose="020F0502020204030204" pitchFamily="34" charset="0"/>
              </a:rPr>
              <a:t>After obtaining 35 columns, the columns having more than 60% of NA values were removed and then categorized the likelihood to recommend column to low(0-6), high(9,10) and medium(7,8).</a:t>
            </a:r>
          </a:p>
        </p:txBody>
      </p:sp>
      <p:sp>
        <p:nvSpPr>
          <p:cNvPr id="2" name="TextBox 1"/>
          <p:cNvSpPr txBox="1"/>
          <p:nvPr/>
        </p:nvSpPr>
        <p:spPr>
          <a:xfrm>
            <a:off x="836612" y="533400"/>
            <a:ext cx="9753599" cy="646331"/>
          </a:xfrm>
          <a:prstGeom prst="rect">
            <a:avLst/>
          </a:prstGeom>
          <a:noFill/>
        </p:spPr>
        <p:txBody>
          <a:bodyPr wrap="square" rtlCol="0">
            <a:spAutoFit/>
          </a:bodyPr>
          <a:lstStyle/>
          <a:p>
            <a:r>
              <a:rPr lang="en-US" sz="3600" dirty="0">
                <a:solidFill>
                  <a:schemeClr val="accent1"/>
                </a:solidFill>
                <a:latin typeface="Calibri" panose="020F0502020204030204" pitchFamily="34" charset="0"/>
                <a:ea typeface="+mj-ea"/>
                <a:cs typeface="Calibri" panose="020F0502020204030204" pitchFamily="34" charset="0"/>
              </a:rPr>
              <a:t>Steps taken to obtain the Final Dataset</a:t>
            </a:r>
          </a:p>
        </p:txBody>
      </p:sp>
    </p:spTree>
    <p:extLst>
      <p:ext uri="{BB962C8B-B14F-4D97-AF65-F5344CB8AC3E}">
        <p14:creationId xmlns:p14="http://schemas.microsoft.com/office/powerpoint/2010/main" val="11161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57200"/>
            <a:ext cx="10971372" cy="1066800"/>
          </a:xfrm>
        </p:spPr>
        <p:txBody>
          <a:bodyPr/>
          <a:lstStyle/>
          <a:p>
            <a:r>
              <a:rPr lang="en-US" dirty="0">
                <a:latin typeface="Calibri" panose="020F0502020204030204" pitchFamily="34" charset="0"/>
                <a:cs typeface="Calibri" panose="020F0502020204030204" pitchFamily="34" charset="0"/>
              </a:rPr>
              <a:t>Data modeling techniques</a:t>
            </a:r>
          </a:p>
        </p:txBody>
      </p:sp>
      <p:sp>
        <p:nvSpPr>
          <p:cNvPr id="3" name="Content Placeholder 2"/>
          <p:cNvSpPr>
            <a:spLocks noGrp="1"/>
          </p:cNvSpPr>
          <p:nvPr>
            <p:ph idx="1"/>
          </p:nvPr>
        </p:nvSpPr>
        <p:spPr>
          <a:xfrm>
            <a:off x="1065212" y="1752600"/>
            <a:ext cx="10287000" cy="4190999"/>
          </a:xfrm>
        </p:spPr>
        <p:txBody>
          <a:bodyPr>
            <a:normAutofit lnSpcReduction="10000"/>
          </a:bodyPr>
          <a:lstStyle/>
          <a:p>
            <a:pPr marL="0" indent="0" algn="just">
              <a:buNone/>
            </a:pPr>
            <a:r>
              <a:rPr lang="en-US" dirty="0">
                <a:latin typeface="Calibri" panose="020F0502020204030204" pitchFamily="34" charset="0"/>
                <a:cs typeface="Calibri" panose="020F0502020204030204" pitchFamily="34" charset="0"/>
              </a:rPr>
              <a:t>The following data model techniques were used for our analysis - </a:t>
            </a:r>
          </a:p>
          <a:p>
            <a:pPr algn="just"/>
            <a:r>
              <a:rPr lang="en-US" dirty="0">
                <a:latin typeface="Calibri" panose="020F0502020204030204" pitchFamily="34" charset="0"/>
                <a:cs typeface="Calibri" panose="020F0502020204030204" pitchFamily="34" charset="0"/>
              </a:rPr>
              <a:t>Linear Model</a:t>
            </a:r>
          </a:p>
          <a:p>
            <a:pPr algn="just"/>
            <a:r>
              <a:rPr lang="en-US" dirty="0">
                <a:latin typeface="Calibri" panose="020F0502020204030204" pitchFamily="34" charset="0"/>
                <a:cs typeface="Calibri" panose="020F0502020204030204" pitchFamily="34" charset="0"/>
              </a:rPr>
              <a:t>SVM model </a:t>
            </a:r>
          </a:p>
          <a:p>
            <a:pPr algn="just"/>
            <a:r>
              <a:rPr lang="en-US" dirty="0">
                <a:latin typeface="Calibri" panose="020F0502020204030204" pitchFamily="34" charset="0"/>
                <a:cs typeface="Calibri" panose="020F0502020204030204" pitchFamily="34" charset="0"/>
              </a:rPr>
              <a:t>Association Rules </a:t>
            </a:r>
          </a:p>
          <a:p>
            <a:pPr algn="just"/>
            <a:r>
              <a:rPr lang="en-US" dirty="0">
                <a:latin typeface="Calibri" panose="020F0502020204030204" pitchFamily="34" charset="0"/>
                <a:cs typeface="Calibri" panose="020F0502020204030204" pitchFamily="34" charset="0"/>
              </a:rPr>
              <a:t>Random Forest Algorithm</a:t>
            </a:r>
          </a:p>
          <a:p>
            <a:pPr marL="0" indent="0" algn="just">
              <a:buNone/>
            </a:pPr>
            <a:r>
              <a:rPr lang="en-US" dirty="0">
                <a:latin typeface="Calibri" panose="020F0502020204030204" pitchFamily="34" charset="0"/>
                <a:cs typeface="Calibri" panose="020F0502020204030204" pitchFamily="34" charset="0"/>
              </a:rPr>
              <a:t>These models were useful in determining the results for our business questions to come up with recommendations for Hyatt to develop their business strategies.</a:t>
            </a:r>
          </a:p>
          <a:p>
            <a:endParaRPr lang="en-US" dirty="0"/>
          </a:p>
        </p:txBody>
      </p:sp>
    </p:spTree>
    <p:extLst>
      <p:ext uri="{BB962C8B-B14F-4D97-AF65-F5344CB8AC3E}">
        <p14:creationId xmlns:p14="http://schemas.microsoft.com/office/powerpoint/2010/main" val="211770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74DE7380-C30D-4469-ADD7-E6F9EE4B3B5B}" vid="{155E0FAD-96D2-43CD-8C5A-B2DD74F4492C}"/>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AACE6D-8EB6-447A-8DFD-C2C0C52916AC}">
  <ds:schemaRefs>
    <ds:schemaRef ds:uri="http://purl.org/dc/terms/"/>
    <ds:schemaRef ds:uri="http://schemas.microsoft.com/office/infopath/2007/PartnerControls"/>
    <ds:schemaRef ds:uri="http://schemas.microsoft.com/office/2006/documentManagement/types"/>
    <ds:schemaRef ds:uri="http://purl.org/dc/dcmitype/"/>
    <ds:schemaRef ds:uri="http://purl.org/dc/elements/1.1/"/>
    <ds:schemaRef ds:uri="40262f94-9f35-4ac3-9a90-690165a166b7"/>
    <ds:schemaRef ds:uri="http://schemas.openxmlformats.org/package/2006/metadata/core-properties"/>
    <ds:schemaRef ds:uri="a4f35948-e619-41b3-aa29-22878b09cfd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B8BCC-BF24-4800-92E1-9F891BBB27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420</TotalTime>
  <Words>1230</Words>
  <Application>Microsoft Office PowerPoint</Application>
  <PresentationFormat>Custom</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Marketing 16x9</vt:lpstr>
      <vt:lpstr>Data Analysis of Hyatt Hotel Dataset</vt:lpstr>
      <vt:lpstr>Introduction</vt:lpstr>
      <vt:lpstr>Steps followed to analyze the dataset: </vt:lpstr>
      <vt:lpstr>Net Promoter Score</vt:lpstr>
      <vt:lpstr>NPS Calculation</vt:lpstr>
      <vt:lpstr>Steps taken to obtain the Final Dataset</vt:lpstr>
      <vt:lpstr>PowerPoint Presentation</vt:lpstr>
      <vt:lpstr>PowerPoint Presentation</vt:lpstr>
      <vt:lpstr>Data modeling techniques</vt:lpstr>
      <vt:lpstr>Business Questions </vt:lpstr>
      <vt:lpstr>PowerPoint Presentation</vt:lpstr>
      <vt:lpstr>PowerPoint Presentation</vt:lpstr>
      <vt:lpstr>PowerPoint Presentation</vt:lpstr>
      <vt:lpstr>Visualization </vt:lpstr>
      <vt:lpstr>Visualization </vt:lpstr>
      <vt:lpstr>PowerPoint Presentation</vt:lpstr>
      <vt:lpstr>Conclusion</vt:lpstr>
      <vt:lpstr>Our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radhika bhange</dc:creator>
  <cp:lastModifiedBy>Harsh takrani</cp:lastModifiedBy>
  <cp:revision>34</cp:revision>
  <dcterms:created xsi:type="dcterms:W3CDTF">2017-12-07T00:39:44Z</dcterms:created>
  <dcterms:modified xsi:type="dcterms:W3CDTF">2017-12-07T22:57:57Z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