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13ecb110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13ecb110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graph shown, the interaction term actually give more insights to us. For none home appliance, as the price going up, people are actually more likely to buy geek squad warranty as we expected. For home appliance, as the price going up, people are less likely to buy geek squad warranty. So we did some research on that, we find that a lot of home appliance, especially for those relatively more expensive home appliance, the product itself will come with warranty up to 10 years, which explains why people are less likely to put extra warranty on their home appliance.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0ee68e89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ee68e89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look into each variable, we find that for married people, their risk taking ability will be lower compared to not married people, which explains why more married people are likely to buy geek squad warranty. For MyBestBuy credit card holders, they can get certain amount of cash back if they use MyBestBuy credit card to buy geek squad warranty, therefore, more MyBestBuy credit card holders are willing to buy the geek squad warranty. For new customers, we think if the customers make their first purchase in BestBuy, they would more likely to put extra ‘insurance’ on their products, which explains the result shown in the graph. For Hispanic people, we actually read a paper talking about most of the Hispanic people are more likely to be risk takers, therefore, it explains the result in the graph. Also for people with medium household income, their risk taking ability are relatively lower, so more people with medium household income are willing to buy the geek squad </a:t>
            </a:r>
            <a:r>
              <a:rPr lang="en"/>
              <a:t>plan</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13ecb110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13ecb110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all being said, we should target customers as shown in the page.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13285dd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13285dd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after we are done with our analysis, we realize there are some limitations and improvements for our analysis. First of all, the data size our dataset is really small, therefore, it limit our ability to do further analysis. For age variable, it is skewed to the left, it also limit us to get more insights when we analyze the data. The lack of gender information is definitely a pain to us. Furthermore, we would like to get more customer preference information in order to run the </a:t>
            </a:r>
            <a:r>
              <a:rPr lang="en"/>
              <a:t>clustering</a:t>
            </a:r>
            <a:r>
              <a:rPr lang="en"/>
              <a:t> analysis in order to improve our recommendations.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11778ee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1778ee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0e0f565a6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0e0f565a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 this case, we are trying to help Vice President of Marketing of Bestbuy to develop a targeted advertisement strategy on consumers who have a high propensity to buy the Geek Squad protection plan. However, the company does not have any information about those consumers. We need to do figure out the targeted consumers based on the limited dataset we have.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0e0f565a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0e0f565a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PriceCategory” divided price of product in 18 groups. 0 means price is lower than 10 while 17 means the price is higher than 10000.</a:t>
            </a:r>
            <a:endParaRPr/>
          </a:p>
          <a:p>
            <a:pPr indent="0" lvl="0" marL="0" rtl="0" algn="l">
              <a:spcBef>
                <a:spcPts val="0"/>
              </a:spcBef>
              <a:spcAft>
                <a:spcPts val="0"/>
              </a:spcAft>
              <a:buNone/>
            </a:pPr>
            <a:r>
              <a:rPr lang="en"/>
              <a:t>“MyBestBuy” is the name of the credit card of Best buy, it shows whether the consumer has the credit card.</a:t>
            </a:r>
            <a:endParaRPr/>
          </a:p>
          <a:p>
            <a:pPr indent="0" lvl="0" marL="0" rtl="0" algn="l">
              <a:spcBef>
                <a:spcPts val="0"/>
              </a:spcBef>
              <a:spcAft>
                <a:spcPts val="0"/>
              </a:spcAft>
              <a:buNone/>
            </a:pPr>
            <a:r>
              <a:rPr lang="en"/>
              <a:t>“Hhincome” means household income, and the unit of it is $1000. Because the differences between maximum and minimum values is really big, we logged those values in our models.</a:t>
            </a:r>
            <a:endParaRPr/>
          </a:p>
          <a:p>
            <a:pPr indent="0" lvl="0" marL="0" rtl="0" algn="l">
              <a:spcBef>
                <a:spcPts val="0"/>
              </a:spcBef>
              <a:spcAft>
                <a:spcPts val="0"/>
              </a:spcAft>
              <a:buNone/>
            </a:pPr>
            <a:r>
              <a:rPr lang="en"/>
              <a:t>“Appliance” is a dummy variable for product is home appliance or not.</a:t>
            </a:r>
            <a:endParaRPr/>
          </a:p>
          <a:p>
            <a:pPr indent="0" lvl="0" marL="0" rtl="0" algn="l">
              <a:spcBef>
                <a:spcPts val="0"/>
              </a:spcBef>
              <a:spcAft>
                <a:spcPts val="0"/>
              </a:spcAft>
              <a:buNone/>
            </a:pPr>
            <a:r>
              <a:rPr lang="en"/>
              <a:t>“Warranty” (</a:t>
            </a:r>
            <a:r>
              <a:rPr lang="en"/>
              <a:t>Geek Squad protection</a:t>
            </a:r>
            <a:r>
              <a:rPr lang="en"/>
              <a:t>) represent people will buy the Geek squad plan or not, which is also the Y variable in our models.</a:t>
            </a:r>
            <a:endParaRPr/>
          </a:p>
          <a:p>
            <a:pPr indent="0" lvl="0" marL="0" rtl="0" algn="l">
              <a:spcBef>
                <a:spcPts val="0"/>
              </a:spcBef>
              <a:spcAft>
                <a:spcPts val="0"/>
              </a:spcAft>
              <a:buNone/>
            </a:pPr>
            <a:r>
              <a:rPr lang="en"/>
              <a:t>“Productgeneration” represents the version of the product, the higher number means the product is newer.</a:t>
            </a:r>
            <a:endParaRPr/>
          </a:p>
          <a:p>
            <a:pPr indent="0" lvl="0" marL="0" rtl="0" algn="l">
              <a:spcBef>
                <a:spcPts val="0"/>
              </a:spcBef>
              <a:spcAft>
                <a:spcPts val="0"/>
              </a:spcAft>
              <a:buNone/>
            </a:pPr>
            <a:r>
              <a:rPr lang="en"/>
              <a:t>“Weekend” shows people purchase product on weekends or weekdays. 40% are purchased on weekends.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0e0f565a6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0e0f565a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0ee68e89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0ee68e89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graph, we can see that price category and product generation are highly correlated. And also married and family size are. Bases on it, we will not use product generation and married variables in our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0ee68e89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0ee68e89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0ee68e89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0ee68e89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Binary Logit model gives a quick benchmark and allows you to see which variables are affecting our Y the most. We try different combination of X variables and compare the training results of each. We see that model 5 performs the best as its AIC score is the lowest.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random forest merges a collection of independent decision trees to get a more accurate and stable prediction. It is an ensemble method that combines several decision trees to lower both bias and variance. </a:t>
            </a:r>
            <a:endParaRPr/>
          </a:p>
          <a:p>
            <a:pPr indent="0" lvl="0" marL="0" rtl="0" algn="l">
              <a:spcBef>
                <a:spcPts val="0"/>
              </a:spcBef>
              <a:spcAft>
                <a:spcPts val="0"/>
              </a:spcAft>
              <a:buNone/>
            </a:pPr>
            <a:r>
              <a:rPr lang="en"/>
              <a:t>Here, we train our random forest model with our training data and 500 independent decision trees.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13285dd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3285dd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our test dataset to predict outcomes from our trained model. The test dataset is passed through each of these 500 decision trees and based on the majority voting, one output is predicted. The diagram below shows the decision tree which was voted by others. It shows the splits occur on p-values, but the p-values splits are only significant in 'married' and 'hispanic' (p &lt; 0.005).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0ee68e89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0ee68e89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build the model, we thought as price category going higher people would more likely to put extra insurance on their product. However, after we run the first model, we see the opposite result. Therefore, we make the interaction term of price category*Home Appliance.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A4AB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BESTBUY Case Study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 Bingbing Pan, Harsh Tandon, Tianqing Feng </a:t>
            </a:r>
            <a:endParaRPr/>
          </a:p>
        </p:txBody>
      </p:sp>
      <p:pic>
        <p:nvPicPr>
          <p:cNvPr id="87" name="Google Shape;87;p13"/>
          <p:cNvPicPr preferRelativeResize="0"/>
          <p:nvPr/>
        </p:nvPicPr>
        <p:blipFill>
          <a:blip r:embed="rId3">
            <a:alphaModFix/>
          </a:blip>
          <a:stretch>
            <a:fillRect/>
          </a:stretch>
        </p:blipFill>
        <p:spPr>
          <a:xfrm>
            <a:off x="6375550" y="3421205"/>
            <a:ext cx="2444650" cy="1339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831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Visualization</a:t>
            </a:r>
            <a:endParaRPr/>
          </a:p>
          <a:p>
            <a:pPr indent="0" lvl="0" marL="0" rtl="0" algn="l">
              <a:spcBef>
                <a:spcPts val="0"/>
              </a:spcBef>
              <a:spcAft>
                <a:spcPts val="0"/>
              </a:spcAft>
              <a:buNone/>
            </a:pPr>
            <a:r>
              <a:t/>
            </a:r>
            <a:endParaRPr/>
          </a:p>
        </p:txBody>
      </p:sp>
      <p:pic>
        <p:nvPicPr>
          <p:cNvPr id="154" name="Google Shape;154;p22"/>
          <p:cNvPicPr preferRelativeResize="0"/>
          <p:nvPr/>
        </p:nvPicPr>
        <p:blipFill>
          <a:blip r:embed="rId3">
            <a:alphaModFix/>
          </a:blip>
          <a:stretch>
            <a:fillRect/>
          </a:stretch>
        </p:blipFill>
        <p:spPr>
          <a:xfrm>
            <a:off x="1828800" y="865400"/>
            <a:ext cx="5022636" cy="3820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Visualization</a:t>
            </a:r>
            <a:endParaRPr/>
          </a:p>
          <a:p>
            <a:pPr indent="0" lvl="0" marL="0" rtl="0" algn="l">
              <a:spcBef>
                <a:spcPts val="0"/>
              </a:spcBef>
              <a:spcAft>
                <a:spcPts val="0"/>
              </a:spcAft>
              <a:buNone/>
            </a:pPr>
            <a:r>
              <a:t/>
            </a:r>
            <a:endParaRPr/>
          </a:p>
        </p:txBody>
      </p:sp>
      <p:pic>
        <p:nvPicPr>
          <p:cNvPr id="160" name="Google Shape;160;p23"/>
          <p:cNvPicPr preferRelativeResize="0"/>
          <p:nvPr/>
        </p:nvPicPr>
        <p:blipFill rotWithShape="1">
          <a:blip r:embed="rId3">
            <a:alphaModFix/>
          </a:blip>
          <a:srcRect b="0" l="0" r="1671" t="0"/>
          <a:stretch/>
        </p:blipFill>
        <p:spPr>
          <a:xfrm>
            <a:off x="1800525" y="789200"/>
            <a:ext cx="4419524" cy="4049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nvSpPr>
        <p:spPr>
          <a:xfrm>
            <a:off x="299025" y="179425"/>
            <a:ext cx="4760700" cy="7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Recommendation</a:t>
            </a:r>
            <a:endParaRPr sz="3000">
              <a:solidFill>
                <a:schemeClr val="dk1"/>
              </a:solidFill>
              <a:latin typeface="Roboto"/>
              <a:ea typeface="Roboto"/>
              <a:cs typeface="Roboto"/>
              <a:sym typeface="Roboto"/>
            </a:endParaRPr>
          </a:p>
        </p:txBody>
      </p:sp>
      <p:sp>
        <p:nvSpPr>
          <p:cNvPr id="166" name="Google Shape;166;p24"/>
          <p:cNvSpPr txBox="1"/>
          <p:nvPr/>
        </p:nvSpPr>
        <p:spPr>
          <a:xfrm>
            <a:off x="725225" y="900225"/>
            <a:ext cx="6674700" cy="3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Target Customers group:</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Married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MyBestbuy Credit Card Owners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New customers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Customers who have medium household income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None Hispanic</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Purchase home appliance with relatively low price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Purchase non-home appliance with relatively high price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 &amp; Improvement</a:t>
            </a:r>
            <a:endParaRPr/>
          </a:p>
        </p:txBody>
      </p:sp>
      <p:sp>
        <p:nvSpPr>
          <p:cNvPr id="172" name="Google Shape;17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Limited data size</a:t>
            </a:r>
            <a:endParaRPr/>
          </a:p>
          <a:p>
            <a:pPr indent="-342900" lvl="0" marL="457200" rtl="0" algn="l">
              <a:spcBef>
                <a:spcPts val="0"/>
              </a:spcBef>
              <a:spcAft>
                <a:spcPts val="0"/>
              </a:spcAft>
              <a:buSzPts val="1800"/>
              <a:buChar char="●"/>
            </a:pPr>
            <a:r>
              <a:rPr lang="en"/>
              <a:t>Age variable is skewed to the left (52 years to 86 years old) </a:t>
            </a:r>
            <a:endParaRPr/>
          </a:p>
          <a:p>
            <a:pPr indent="-342900" lvl="0" marL="457200" rtl="0" algn="l">
              <a:spcBef>
                <a:spcPts val="0"/>
              </a:spcBef>
              <a:spcAft>
                <a:spcPts val="0"/>
              </a:spcAft>
              <a:buSzPts val="1800"/>
              <a:buChar char="●"/>
            </a:pPr>
            <a:r>
              <a:rPr lang="en"/>
              <a:t>Information on Gender is not available</a:t>
            </a:r>
            <a:endParaRPr/>
          </a:p>
          <a:p>
            <a:pPr indent="-342900" lvl="0" marL="457200" rtl="0" algn="l">
              <a:spcBef>
                <a:spcPts val="0"/>
              </a:spcBef>
              <a:spcAft>
                <a:spcPts val="0"/>
              </a:spcAft>
              <a:buSzPts val="1800"/>
              <a:buChar char="●"/>
            </a:pPr>
            <a:r>
              <a:rPr lang="en"/>
              <a:t>Customer preference information is not available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610075" y="1885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Business question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customer attributes correlated with a high propensity to purchase the geek squad protection plan?</a:t>
            </a:r>
            <a:endParaRPr/>
          </a:p>
          <a:p>
            <a:pPr indent="0" lvl="0" marL="0" rtl="0" algn="l">
              <a:spcBef>
                <a:spcPts val="1600"/>
              </a:spcBef>
              <a:spcAft>
                <a:spcPts val="0"/>
              </a:spcAft>
              <a:buNone/>
            </a:pPr>
            <a:r>
              <a:rPr b="1" lang="en"/>
              <a:t>What is geek squad protection plan?</a:t>
            </a:r>
            <a:endParaRPr b="1"/>
          </a:p>
          <a:p>
            <a:pPr indent="0" lvl="0" marL="0" rtl="0" algn="l">
              <a:spcBef>
                <a:spcPts val="1600"/>
              </a:spcBef>
              <a:spcAft>
                <a:spcPts val="0"/>
              </a:spcAft>
              <a:buNone/>
            </a:pPr>
            <a:r>
              <a:rPr lang="en">
                <a:solidFill>
                  <a:srgbClr val="222222"/>
                </a:solidFill>
                <a:highlight>
                  <a:srgbClr val="FFFFFF"/>
                </a:highlight>
              </a:rPr>
              <a:t>Geek Squad Protection Plans are an optional form of product coverage that provide additional value to BestBuy customers. It also </a:t>
            </a:r>
            <a:r>
              <a:rPr lang="en">
                <a:solidFill>
                  <a:srgbClr val="040C13"/>
                </a:solidFill>
                <a:highlight>
                  <a:srgbClr val="FFFFFF"/>
                </a:highlight>
              </a:rPr>
              <a:t>provides additional coverage when manufacturer warranties come up short.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Dataset</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dataset, named “BestBuy.csv” includes 3,206 transactions made in March 2017 and only from Santa Clara Best Buy stores.</a:t>
            </a:r>
            <a:endParaRPr b="1"/>
          </a:p>
        </p:txBody>
      </p:sp>
      <p:pic>
        <p:nvPicPr>
          <p:cNvPr id="100" name="Google Shape;100;p15"/>
          <p:cNvPicPr preferRelativeResize="0"/>
          <p:nvPr/>
        </p:nvPicPr>
        <p:blipFill>
          <a:blip r:embed="rId3">
            <a:alphaModFix/>
          </a:blip>
          <a:stretch>
            <a:fillRect/>
          </a:stretch>
        </p:blipFill>
        <p:spPr>
          <a:xfrm>
            <a:off x="383375" y="1962975"/>
            <a:ext cx="8573976" cy="288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solve it?</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Summary of dataset (correlation)</a:t>
            </a:r>
            <a:endParaRPr/>
          </a:p>
          <a:p>
            <a:pPr indent="-342900" lvl="0" marL="457200" rtl="0" algn="l">
              <a:spcBef>
                <a:spcPts val="0"/>
              </a:spcBef>
              <a:spcAft>
                <a:spcPts val="0"/>
              </a:spcAft>
              <a:buSzPts val="1800"/>
              <a:buAutoNum type="arabicPeriod"/>
            </a:pPr>
            <a:r>
              <a:rPr lang="en"/>
              <a:t>Methods we used: Binary Logit and Random Forest</a:t>
            </a:r>
            <a:endParaRPr/>
          </a:p>
          <a:p>
            <a:pPr indent="-342900" lvl="0" marL="457200" rtl="0" algn="l">
              <a:spcBef>
                <a:spcPts val="0"/>
              </a:spcBef>
              <a:spcAft>
                <a:spcPts val="0"/>
              </a:spcAft>
              <a:buSzPts val="1800"/>
              <a:buAutoNum type="arabicPeriod"/>
            </a:pPr>
            <a:r>
              <a:rPr lang="en"/>
              <a:t>Model Comparison</a:t>
            </a:r>
            <a:endParaRPr/>
          </a:p>
          <a:p>
            <a:pPr indent="-342900" lvl="0" marL="457200" rtl="0" algn="l">
              <a:spcBef>
                <a:spcPts val="0"/>
              </a:spcBef>
              <a:spcAft>
                <a:spcPts val="0"/>
              </a:spcAft>
              <a:buSzPts val="1800"/>
              <a:buAutoNum type="arabicPeriod"/>
            </a:pPr>
            <a:r>
              <a:rPr lang="en"/>
              <a:t>R</a:t>
            </a:r>
            <a:r>
              <a:rPr lang="en"/>
              <a:t>esult of Binary logit</a:t>
            </a:r>
            <a:endParaRPr/>
          </a:p>
          <a:p>
            <a:pPr indent="-342900" lvl="0" marL="457200" rtl="0" algn="l">
              <a:spcBef>
                <a:spcPts val="0"/>
              </a:spcBef>
              <a:spcAft>
                <a:spcPts val="0"/>
              </a:spcAft>
              <a:buSzPts val="1800"/>
              <a:buAutoNum type="arabicPeriod"/>
            </a:pPr>
            <a:r>
              <a:rPr lang="en"/>
              <a:t>Model Visualization</a:t>
            </a:r>
            <a:endParaRPr/>
          </a:p>
          <a:p>
            <a:pPr indent="-342900" lvl="0" marL="457200" rtl="0" algn="l">
              <a:spcBef>
                <a:spcPts val="0"/>
              </a:spcBef>
              <a:spcAft>
                <a:spcPts val="0"/>
              </a:spcAft>
              <a:buSzPts val="1800"/>
              <a:buAutoNum type="arabicPeriod"/>
            </a:pPr>
            <a:r>
              <a:rPr lang="en"/>
              <a:t>Recommendation</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144250" y="1348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Choices</a:t>
            </a:r>
            <a:endParaRPr/>
          </a:p>
        </p:txBody>
      </p:sp>
      <p:pic>
        <p:nvPicPr>
          <p:cNvPr id="112" name="Google Shape;112;p17"/>
          <p:cNvPicPr preferRelativeResize="0"/>
          <p:nvPr/>
        </p:nvPicPr>
        <p:blipFill>
          <a:blip r:embed="rId3">
            <a:alphaModFix/>
          </a:blip>
          <a:stretch>
            <a:fillRect/>
          </a:stretch>
        </p:blipFill>
        <p:spPr>
          <a:xfrm>
            <a:off x="347575" y="742675"/>
            <a:ext cx="4449026" cy="4111575"/>
          </a:xfrm>
          <a:prstGeom prst="rect">
            <a:avLst/>
          </a:prstGeom>
          <a:noFill/>
          <a:ln>
            <a:noFill/>
          </a:ln>
        </p:spPr>
      </p:pic>
      <p:sp>
        <p:nvSpPr>
          <p:cNvPr id="113" name="Google Shape;113;p17"/>
          <p:cNvSpPr/>
          <p:nvPr/>
        </p:nvSpPr>
        <p:spPr>
          <a:xfrm>
            <a:off x="3229650" y="2105250"/>
            <a:ext cx="263100" cy="3111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7"/>
          <p:cNvCxnSpPr/>
          <p:nvPr/>
        </p:nvCxnSpPr>
        <p:spPr>
          <a:xfrm flipH="1" rot="10800000">
            <a:off x="3513600" y="2332650"/>
            <a:ext cx="1737600" cy="75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7"/>
          <p:cNvSpPr txBox="1"/>
          <p:nvPr/>
        </p:nvSpPr>
        <p:spPr>
          <a:xfrm>
            <a:off x="5223250" y="2117200"/>
            <a:ext cx="1997700" cy="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Married &amp; family size</a:t>
            </a:r>
            <a:endParaRPr>
              <a:latin typeface="Roboto"/>
              <a:ea typeface="Roboto"/>
              <a:cs typeface="Roboto"/>
              <a:sym typeface="Roboto"/>
            </a:endParaRPr>
          </a:p>
        </p:txBody>
      </p:sp>
      <p:sp>
        <p:nvSpPr>
          <p:cNvPr id="116" name="Google Shape;116;p17"/>
          <p:cNvSpPr/>
          <p:nvPr/>
        </p:nvSpPr>
        <p:spPr>
          <a:xfrm>
            <a:off x="4282275" y="1076550"/>
            <a:ext cx="263100" cy="251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7"/>
          <p:cNvCxnSpPr/>
          <p:nvPr/>
        </p:nvCxnSpPr>
        <p:spPr>
          <a:xfrm>
            <a:off x="4545375" y="1202100"/>
            <a:ext cx="717900" cy="60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7"/>
          <p:cNvSpPr txBox="1"/>
          <p:nvPr/>
        </p:nvSpPr>
        <p:spPr>
          <a:xfrm>
            <a:off x="5225025" y="852300"/>
            <a:ext cx="1997700" cy="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Price Category &amp; Product generation</a:t>
            </a:r>
            <a:endParaRPr>
              <a:latin typeface="Roboto"/>
              <a:ea typeface="Roboto"/>
              <a:cs typeface="Roboto"/>
              <a:sym typeface="Roboto"/>
            </a:endParaRPr>
          </a:p>
        </p:txBody>
      </p:sp>
      <p:sp>
        <p:nvSpPr>
          <p:cNvPr id="119" name="Google Shape;119;p17"/>
          <p:cNvSpPr/>
          <p:nvPr/>
        </p:nvSpPr>
        <p:spPr>
          <a:xfrm>
            <a:off x="6878375" y="852300"/>
            <a:ext cx="610200" cy="1722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7564775" y="1360650"/>
            <a:ext cx="1471200" cy="7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Highly Correlated</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84450" y="75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Logit and Random Forest</a:t>
            </a:r>
            <a:endParaRPr/>
          </a:p>
        </p:txBody>
      </p:sp>
      <p:sp>
        <p:nvSpPr>
          <p:cNvPr id="126" name="Google Shape;126;p18"/>
          <p:cNvSpPr txBox="1"/>
          <p:nvPr/>
        </p:nvSpPr>
        <p:spPr>
          <a:xfrm>
            <a:off x="681825" y="1196175"/>
            <a:ext cx="6435300" cy="3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Binary Logit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When you target variable is binary.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a:t>
            </a:r>
            <a:r>
              <a:rPr lang="en" sz="1800">
                <a:latin typeface="Roboto"/>
                <a:ea typeface="Roboto"/>
                <a:cs typeface="Roboto"/>
                <a:sym typeface="Roboto"/>
              </a:rPr>
              <a:t>rovide insights into importance of each variable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When you want a quick initial benchmark.</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Random Forest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An </a:t>
            </a:r>
            <a:r>
              <a:rPr lang="en" sz="1800">
                <a:latin typeface="Roboto"/>
                <a:ea typeface="Roboto"/>
                <a:cs typeface="Roboto"/>
                <a:sym typeface="Roboto"/>
              </a:rPr>
              <a:t>ensemble</a:t>
            </a:r>
            <a:r>
              <a:rPr lang="en" sz="1800">
                <a:latin typeface="Roboto"/>
                <a:ea typeface="Roboto"/>
                <a:cs typeface="Roboto"/>
                <a:sym typeface="Roboto"/>
              </a:rPr>
              <a:t> method that uses several independent decision trees to work together.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Performance is usually better.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69650" y="110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a:t>
            </a:r>
            <a:endParaRPr/>
          </a:p>
        </p:txBody>
      </p:sp>
      <p:sp>
        <p:nvSpPr>
          <p:cNvPr id="132" name="Google Shape;132;p19"/>
          <p:cNvSpPr txBox="1"/>
          <p:nvPr/>
        </p:nvSpPr>
        <p:spPr>
          <a:xfrm>
            <a:off x="1183350" y="1076450"/>
            <a:ext cx="7393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Binary Logit              vs.          Random Forest</a:t>
            </a:r>
            <a:endParaRPr sz="2400">
              <a:latin typeface="Roboto"/>
              <a:ea typeface="Roboto"/>
              <a:cs typeface="Roboto"/>
              <a:sym typeface="Roboto"/>
            </a:endParaRPr>
          </a:p>
        </p:txBody>
      </p:sp>
      <p:sp>
        <p:nvSpPr>
          <p:cNvPr id="133" name="Google Shape;133;p19"/>
          <p:cNvSpPr txBox="1"/>
          <p:nvPr/>
        </p:nvSpPr>
        <p:spPr>
          <a:xfrm>
            <a:off x="1114700" y="1662675"/>
            <a:ext cx="2141100" cy="24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Accuracy: 67.71%</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AUC Score: 63.75%</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a:t>
            </a:r>
            <a:endParaRPr sz="1800">
              <a:latin typeface="Roboto"/>
              <a:ea typeface="Roboto"/>
              <a:cs typeface="Roboto"/>
              <a:sym typeface="Roboto"/>
            </a:endParaRPr>
          </a:p>
        </p:txBody>
      </p:sp>
      <p:sp>
        <p:nvSpPr>
          <p:cNvPr id="134" name="Google Shape;134;p19"/>
          <p:cNvSpPr txBox="1"/>
          <p:nvPr/>
        </p:nvSpPr>
        <p:spPr>
          <a:xfrm>
            <a:off x="5112000" y="1586475"/>
            <a:ext cx="2141100" cy="24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Accuracy: 66.61%</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AUC Score: 61.18%</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of Random Forest Model</a:t>
            </a:r>
            <a:endParaRPr/>
          </a:p>
        </p:txBody>
      </p:sp>
      <p:pic>
        <p:nvPicPr>
          <p:cNvPr id="140" name="Google Shape;140;p20"/>
          <p:cNvPicPr preferRelativeResize="0"/>
          <p:nvPr/>
        </p:nvPicPr>
        <p:blipFill>
          <a:blip r:embed="rId3">
            <a:alphaModFix/>
          </a:blip>
          <a:stretch>
            <a:fillRect/>
          </a:stretch>
        </p:blipFill>
        <p:spPr>
          <a:xfrm>
            <a:off x="1244025" y="946025"/>
            <a:ext cx="6078131" cy="382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of Binary Logit Models</a:t>
            </a:r>
            <a:endParaRPr/>
          </a:p>
        </p:txBody>
      </p:sp>
      <p:pic>
        <p:nvPicPr>
          <p:cNvPr id="146" name="Google Shape;146;p21"/>
          <p:cNvPicPr preferRelativeResize="0"/>
          <p:nvPr/>
        </p:nvPicPr>
        <p:blipFill>
          <a:blip r:embed="rId3">
            <a:alphaModFix/>
          </a:blip>
          <a:stretch>
            <a:fillRect/>
          </a:stretch>
        </p:blipFill>
        <p:spPr>
          <a:xfrm>
            <a:off x="323175" y="636800"/>
            <a:ext cx="4077375" cy="4425301"/>
          </a:xfrm>
          <a:prstGeom prst="rect">
            <a:avLst/>
          </a:prstGeom>
          <a:noFill/>
          <a:ln>
            <a:noFill/>
          </a:ln>
        </p:spPr>
      </p:pic>
      <p:sp>
        <p:nvSpPr>
          <p:cNvPr id="147" name="Google Shape;147;p21"/>
          <p:cNvSpPr/>
          <p:nvPr/>
        </p:nvSpPr>
        <p:spPr>
          <a:xfrm>
            <a:off x="3421025" y="1028700"/>
            <a:ext cx="454800" cy="403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txBox="1"/>
          <p:nvPr/>
        </p:nvSpPr>
        <p:spPr>
          <a:xfrm>
            <a:off x="4772700" y="861225"/>
            <a:ext cx="4077300" cy="27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Significant features: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Hispanic</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Married</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Household income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Price Category X Home Appliance</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AIC: 2913.634</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