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6"/>
  </p:notesMasterIdLst>
  <p:sldIdLst>
    <p:sldId id="308" r:id="rId2"/>
    <p:sldId id="309" r:id="rId3"/>
    <p:sldId id="344" r:id="rId4"/>
    <p:sldId id="345" r:id="rId5"/>
    <p:sldId id="346" r:id="rId6"/>
    <p:sldId id="347" r:id="rId7"/>
    <p:sldId id="348" r:id="rId8"/>
    <p:sldId id="349" r:id="rId9"/>
    <p:sldId id="350" r:id="rId10"/>
    <p:sldId id="351" r:id="rId11"/>
    <p:sldId id="352" r:id="rId12"/>
    <p:sldId id="353" r:id="rId13"/>
    <p:sldId id="354"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36" r:id="rId27"/>
    <p:sldId id="323" r:id="rId28"/>
    <p:sldId id="324" r:id="rId29"/>
    <p:sldId id="325" r:id="rId30"/>
    <p:sldId id="331" r:id="rId31"/>
    <p:sldId id="332" r:id="rId32"/>
    <p:sldId id="338" r:id="rId33"/>
    <p:sldId id="326" r:id="rId34"/>
    <p:sldId id="327" r:id="rId35"/>
    <p:sldId id="328" r:id="rId36"/>
    <p:sldId id="339" r:id="rId37"/>
    <p:sldId id="340" r:id="rId38"/>
    <p:sldId id="329" r:id="rId39"/>
    <p:sldId id="330" r:id="rId40"/>
    <p:sldId id="341" r:id="rId41"/>
    <p:sldId id="333" r:id="rId42"/>
    <p:sldId id="334" r:id="rId43"/>
    <p:sldId id="335" r:id="rId44"/>
    <p:sldId id="343" r:id="rId45"/>
  </p:sldIdLst>
  <p:sldSz cx="12192000" cy="6858000"/>
  <p:notesSz cx="6858000" cy="9144000"/>
  <p:embeddedFontLst>
    <p:embeddedFont>
      <p:font typeface="Consolas" panose="020B0609020204030204" pitchFamily="49" charset="0"/>
      <p:regular r:id="rId47"/>
      <p:bold r:id="rId48"/>
      <p:italic r:id="rId49"/>
      <p:boldItalic r:id="rId50"/>
    </p:embeddedFont>
    <p:embeddedFont>
      <p:font typeface="Corbel" panose="020B0503020204020204" pitchFamily="34" charset="0"/>
      <p:regular r:id="rId51"/>
      <p:bold r:id="rId52"/>
      <p:italic r:id="rId53"/>
      <p:boldItalic r:id="rId54"/>
    </p:embeddedFont>
    <p:embeddedFont>
      <p:font typeface="Roboto Condensed" panose="02000000000000000000" pitchFamily="2" charset="0"/>
      <p:regular r:id="rId55"/>
      <p:bold r:id="rId56"/>
      <p:italic r:id="rId57"/>
      <p:boldItalic r:id="rId58"/>
    </p:embeddedFont>
    <p:embeddedFont>
      <p:font typeface="Roboto Condensed Light" panose="02000000000000000000" pitchFamily="2" charset="0"/>
      <p:regular r:id="rId59"/>
      <p:italic r:id="rId60"/>
    </p:embeddedFont>
    <p:embeddedFont>
      <p:font typeface="SimSun" panose="02010600030101010101" pitchFamily="2" charset="-122"/>
      <p:regular r:id="rId61"/>
    </p:embeddedFont>
    <p:embeddedFont>
      <p:font typeface="Trebuchet MS" panose="020B0603020202020204" pitchFamily="34" charset="0"/>
      <p:regular r:id="rId62"/>
      <p:bold r:id="rId63"/>
      <p:italic r:id="rId64"/>
      <p:boldItalic r:id="rId65"/>
    </p:embeddedFont>
    <p:embeddedFont>
      <p:font typeface="Wingdings 2" panose="05020102010507070707" pitchFamily="18" charset="2"/>
      <p:regular r:id="rId66"/>
    </p:embeddedFont>
    <p:embeddedFont>
      <p:font typeface="Wingdings 3" panose="05040102010807070707" pitchFamily="18" charset="2"/>
      <p:regular r:id="rId6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524F"/>
    <a:srgbClr val="301B92"/>
    <a:srgbClr val="673BB7"/>
    <a:srgbClr val="607D8B"/>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72" autoAdjust="0"/>
    <p:restoredTop sz="94660"/>
  </p:normalViewPr>
  <p:slideViewPr>
    <p:cSldViewPr snapToGrid="0">
      <p:cViewPr varScale="1">
        <p:scale>
          <a:sx n="68" d="100"/>
          <a:sy n="68" d="100"/>
        </p:scale>
        <p:origin x="900"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1.fntdata"/><Relationship Id="rId63" Type="http://schemas.openxmlformats.org/officeDocument/2006/relationships/font" Target="fonts/font17.fntdata"/><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font" Target="fonts/font20.fntdata"/><Relationship Id="rId5" Type="http://schemas.openxmlformats.org/officeDocument/2006/relationships/slide" Target="slides/slide4.xml"/><Relationship Id="rId61" Type="http://schemas.openxmlformats.org/officeDocument/2006/relationships/font" Target="fonts/font1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4.fntdata"/><Relationship Id="rId5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8/22/2024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
        <p:nvSpPr>
          <p:cNvPr id="20" name="Hexagon 19"/>
          <p:cNvSpPr/>
          <p:nvPr userDrawn="1"/>
        </p:nvSpPr>
        <p:spPr>
          <a:xfrm rot="5400000">
            <a:off x="4309292" y="1717040"/>
            <a:ext cx="3461658" cy="2984188"/>
          </a:xfrm>
          <a:prstGeom prst="hexagon">
            <a:avLst/>
          </a:prstGeom>
          <a:solidFill>
            <a:schemeClr val="bg1">
              <a:lumMod val="95000"/>
            </a:schemeClr>
          </a:solidFill>
          <a:ln w="57150">
            <a:solidFill>
              <a:srgbClr val="7D5008"/>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3" name="Rectangle 32"/>
          <p:cNvSpPr/>
          <p:nvPr userDrawn="1"/>
        </p:nvSpPr>
        <p:spPr>
          <a:xfrm>
            <a:off x="7678346" y="2221532"/>
            <a:ext cx="4513654" cy="1951692"/>
          </a:xfrm>
          <a:prstGeom prst="rect">
            <a:avLst/>
          </a:prstGeom>
          <a:solidFill>
            <a:srgbClr val="7D500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Rectangle 33"/>
          <p:cNvSpPr/>
          <p:nvPr userDrawn="1"/>
        </p:nvSpPr>
        <p:spPr>
          <a:xfrm>
            <a:off x="0" y="2221532"/>
            <a:ext cx="4402106" cy="1951692"/>
          </a:xfrm>
          <a:prstGeom prst="rect">
            <a:avLst/>
          </a:prstGeom>
          <a:solidFill>
            <a:srgbClr val="7D500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TextBox 34"/>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Tree>
    <p:extLst>
      <p:ext uri="{BB962C8B-B14F-4D97-AF65-F5344CB8AC3E}">
        <p14:creationId xmlns:p14="http://schemas.microsoft.com/office/powerpoint/2010/main" val="36615974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Dharmik</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P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Vasiyani</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2305CS103</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(WT-I)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03 – HTML</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721798" y="86119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Dharmik</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P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Vasiyani</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2305CS103</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(WT-I)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HTML</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6869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60475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2104CS204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HTML</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07092" y="863445"/>
            <a:ext cx="11953729" cy="5586782"/>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4318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E75253BA-841C-4898-BAAF-3A16D7F9433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925557" y="5664170"/>
            <a:ext cx="2976891" cy="904935"/>
          </a:xfrm>
          <a:prstGeom prst="rect">
            <a:avLst/>
          </a:prstGeom>
        </p:spPr>
      </p:pic>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2104CS204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HTML</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1939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2104CS204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HTML</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599230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2104CS204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02 – HTML</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51030"/>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8/22/2024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92" r:id="rId15"/>
    <p:sldLayoutId id="2147483679" r:id="rId16"/>
    <p:sldLayoutId id="2147483681" r:id="rId17"/>
    <p:sldLayoutId id="2147483683" r:id="rId18"/>
    <p:sldLayoutId id="2147483682" r:id="rId19"/>
    <p:sldLayoutId id="2147483684" r:id="rId20"/>
    <p:sldLayoutId id="2147483685" r:id="rId21"/>
    <p:sldLayoutId id="2147483686"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8" Type="http://schemas.openxmlformats.org/officeDocument/2006/relationships/hyperlink" Target="https://www.w3.org/Protocols/rfc2616/rfc2616-sec6.html" TargetMode="External"/><Relationship Id="rId3" Type="http://schemas.openxmlformats.org/officeDocument/2006/relationships/image" Target="../media/image21.jpeg"/><Relationship Id="rId7" Type="http://schemas.openxmlformats.org/officeDocument/2006/relationships/image" Target="../media/image25.jpeg"/><Relationship Id="rId2" Type="http://schemas.openxmlformats.org/officeDocument/2006/relationships/image" Target="../media/image20.jpeg"/><Relationship Id="rId1" Type="http://schemas.openxmlformats.org/officeDocument/2006/relationships/slideLayout" Target="../slideLayouts/slideLayout3.xml"/><Relationship Id="rId6" Type="http://schemas.openxmlformats.org/officeDocument/2006/relationships/image" Target="../media/image24.jpeg"/><Relationship Id="rId5" Type="http://schemas.openxmlformats.org/officeDocument/2006/relationships/image" Target="../media/image23.jpeg"/><Relationship Id="rId4" Type="http://schemas.openxmlformats.org/officeDocument/2006/relationships/image" Target="../media/image22.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hyperlink" Target="http://info.cern.ch/"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C137D2E-F7D0-465C-8541-F4CFBBD6738F}"/>
              </a:ext>
            </a:extLst>
          </p:cNvPr>
          <p:cNvSpPr>
            <a:spLocks noGrp="1"/>
          </p:cNvSpPr>
          <p:nvPr>
            <p:ph type="body" sz="quarter" idx="11"/>
          </p:nvPr>
        </p:nvSpPr>
        <p:spPr/>
        <p:txBody>
          <a:bodyPr/>
          <a:lstStyle/>
          <a:p>
            <a:r>
              <a:rPr lang="en-IN" dirty="0"/>
              <a:t>dharmik.vasiyani@darshan.ac.in</a:t>
            </a:r>
            <a:endParaRPr lang="en-US" dirty="0"/>
          </a:p>
        </p:txBody>
      </p:sp>
      <p:sp>
        <p:nvSpPr>
          <p:cNvPr id="11" name="Text Placeholder 10">
            <a:extLst>
              <a:ext uri="{FF2B5EF4-FFF2-40B4-BE49-F238E27FC236}">
                <a16:creationId xmlns:a16="http://schemas.microsoft.com/office/drawing/2014/main" id="{527C5C63-5136-498D-B5D5-B1F6385ED37C}"/>
              </a:ext>
            </a:extLst>
          </p:cNvPr>
          <p:cNvSpPr>
            <a:spLocks noGrp="1"/>
          </p:cNvSpPr>
          <p:nvPr>
            <p:ph type="body" sz="quarter" idx="12"/>
          </p:nvPr>
        </p:nvSpPr>
        <p:spPr/>
        <p:txBody>
          <a:bodyPr/>
          <a:lstStyle/>
          <a:p>
            <a:r>
              <a:rPr lang="en-IN" dirty="0"/>
              <a:t>9924664064</a:t>
            </a:r>
            <a:endParaRPr lang="en-US" dirty="0"/>
          </a:p>
        </p:txBody>
      </p:sp>
      <p:sp>
        <p:nvSpPr>
          <p:cNvPr id="12" name="Text Placeholder 11">
            <a:extLst>
              <a:ext uri="{FF2B5EF4-FFF2-40B4-BE49-F238E27FC236}">
                <a16:creationId xmlns:a16="http://schemas.microsoft.com/office/drawing/2014/main" id="{C4FACC96-BA70-4FDA-AB13-3B133AD498A5}"/>
              </a:ext>
            </a:extLst>
          </p:cNvPr>
          <p:cNvSpPr>
            <a:spLocks noGrp="1"/>
          </p:cNvSpPr>
          <p:nvPr>
            <p:ph type="body" sz="quarter" idx="13"/>
          </p:nvPr>
        </p:nvSpPr>
        <p:spPr/>
        <p:txBody>
          <a:bodyPr/>
          <a:lstStyle/>
          <a:p>
            <a:r>
              <a:rPr lang="en-IN" dirty="0"/>
              <a:t>Computer Engineering Department</a:t>
            </a:r>
            <a:endParaRPr lang="en-US" dirty="0"/>
          </a:p>
        </p:txBody>
      </p:sp>
      <p:sp>
        <p:nvSpPr>
          <p:cNvPr id="13" name="Text Placeholder 12">
            <a:extLst>
              <a:ext uri="{FF2B5EF4-FFF2-40B4-BE49-F238E27FC236}">
                <a16:creationId xmlns:a16="http://schemas.microsoft.com/office/drawing/2014/main" id="{03A79D48-3C85-46E3-9CAE-59240F299A25}"/>
              </a:ext>
            </a:extLst>
          </p:cNvPr>
          <p:cNvSpPr>
            <a:spLocks noGrp="1"/>
          </p:cNvSpPr>
          <p:nvPr>
            <p:ph type="body" sz="quarter" idx="14"/>
          </p:nvPr>
        </p:nvSpPr>
        <p:spPr/>
        <p:txBody>
          <a:bodyPr/>
          <a:lstStyle/>
          <a:p>
            <a:r>
              <a:rPr lang="en-IN" dirty="0" err="1"/>
              <a:t>Prof.</a:t>
            </a:r>
            <a:r>
              <a:rPr lang="en-IN" dirty="0"/>
              <a:t> </a:t>
            </a:r>
            <a:r>
              <a:rPr lang="en-IN" dirty="0" err="1"/>
              <a:t>Dharmik</a:t>
            </a:r>
            <a:r>
              <a:rPr lang="en-IN" dirty="0"/>
              <a:t> P </a:t>
            </a:r>
            <a:r>
              <a:rPr lang="en-IN" dirty="0" err="1"/>
              <a:t>Vasiyani</a:t>
            </a:r>
            <a:endParaRPr lang="en-US" dirty="0"/>
          </a:p>
        </p:txBody>
      </p:sp>
      <p:sp>
        <p:nvSpPr>
          <p:cNvPr id="14" name="Text Placeholder 13">
            <a:extLst>
              <a:ext uri="{FF2B5EF4-FFF2-40B4-BE49-F238E27FC236}">
                <a16:creationId xmlns:a16="http://schemas.microsoft.com/office/drawing/2014/main" id="{062CA4D6-180D-44EB-978C-EAE6FB447DCE}"/>
              </a:ext>
            </a:extLst>
          </p:cNvPr>
          <p:cNvSpPr>
            <a:spLocks noGrp="1"/>
          </p:cNvSpPr>
          <p:nvPr>
            <p:ph type="body" sz="quarter" idx="16"/>
          </p:nvPr>
        </p:nvSpPr>
        <p:spPr/>
        <p:txBody>
          <a:bodyPr/>
          <a:lstStyle/>
          <a:p>
            <a:r>
              <a:rPr lang="en-IN" dirty="0"/>
              <a:t>Web Technology-I </a:t>
            </a:r>
          </a:p>
          <a:p>
            <a:r>
              <a:rPr lang="en-IN" dirty="0"/>
              <a:t>DU#</a:t>
            </a:r>
            <a:r>
              <a:rPr lang="en-US" dirty="0"/>
              <a:t>2305CS103</a:t>
            </a:r>
          </a:p>
        </p:txBody>
      </p:sp>
      <p:pic>
        <p:nvPicPr>
          <p:cNvPr id="16" name="Picture Placeholder 15"/>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353569" y="5202102"/>
            <a:ext cx="1353599" cy="1353599"/>
          </a:xfrm>
        </p:spPr>
      </p:pic>
      <p:sp>
        <p:nvSpPr>
          <p:cNvPr id="15"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4"/>
            <a:ext cx="7035300" cy="2578780"/>
          </a:xfrm>
        </p:spPr>
        <p:txBody>
          <a:bodyPr/>
          <a:lstStyle/>
          <a:p>
            <a:r>
              <a:rPr lang="en-US" sz="4800" b="0" dirty="0">
                <a:latin typeface="Roboto Condensed Light" panose="02000000000000000000" pitchFamily="2" charset="0"/>
                <a:ea typeface="Roboto Condensed Light" panose="02000000000000000000" pitchFamily="2" charset="0"/>
              </a:rPr>
              <a:t>Unit-01</a:t>
            </a:r>
            <a:r>
              <a:rPr lang="en-US" dirty="0"/>
              <a:t> </a:t>
            </a:r>
            <a:br>
              <a:rPr lang="en-US" dirty="0"/>
            </a:br>
            <a:r>
              <a:rPr lang="en-US" dirty="0"/>
              <a:t>HTML</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5532" y="2464028"/>
            <a:ext cx="2247155" cy="1931339"/>
          </a:xfrm>
          <a:prstGeom prst="rect">
            <a:avLst/>
          </a:prstGeom>
        </p:spPr>
      </p:pic>
    </p:spTree>
    <p:extLst>
      <p:ext uri="{BB962C8B-B14F-4D97-AF65-F5344CB8AC3E}">
        <p14:creationId xmlns:p14="http://schemas.microsoft.com/office/powerpoint/2010/main" val="24365200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Status Codes with reason phrase</a:t>
            </a:r>
          </a:p>
        </p:txBody>
      </p:sp>
      <p:sp>
        <p:nvSpPr>
          <p:cNvPr id="3" name="Content Placeholder 2"/>
          <p:cNvSpPr>
            <a:spLocks noGrp="1"/>
          </p:cNvSpPr>
          <p:nvPr>
            <p:ph idx="1"/>
          </p:nvPr>
        </p:nvSpPr>
        <p:spPr>
          <a:xfrm>
            <a:off x="131180" y="863444"/>
            <a:ext cx="2503955" cy="5844927"/>
          </a:xfrm>
        </p:spPr>
        <p:txBody>
          <a:bodyPr/>
          <a:lstStyle/>
          <a:p>
            <a:pPr marL="0" indent="0">
              <a:buNone/>
            </a:pPr>
            <a:r>
              <a:rPr lang="en-US" sz="1200" dirty="0"/>
              <a:t>"100": Continue</a:t>
            </a:r>
          </a:p>
          <a:p>
            <a:pPr marL="0" indent="0">
              <a:buNone/>
            </a:pPr>
            <a:r>
              <a:rPr lang="en-US" sz="1200" dirty="0"/>
              <a:t>"101": Switching Protocols</a:t>
            </a:r>
          </a:p>
          <a:p>
            <a:pPr marL="0" indent="0">
              <a:buNone/>
            </a:pPr>
            <a:r>
              <a:rPr lang="en-US" sz="1200" dirty="0"/>
              <a:t>"200": OK</a:t>
            </a:r>
          </a:p>
          <a:p>
            <a:pPr marL="0" indent="0">
              <a:buNone/>
            </a:pPr>
            <a:r>
              <a:rPr lang="en-US" sz="1200" dirty="0"/>
              <a:t>"201": Created</a:t>
            </a:r>
          </a:p>
          <a:p>
            <a:pPr marL="0" indent="0">
              <a:buNone/>
            </a:pPr>
            <a:r>
              <a:rPr lang="en-US" sz="1200" dirty="0"/>
              <a:t>"202": Accepted</a:t>
            </a:r>
          </a:p>
          <a:p>
            <a:pPr marL="0" indent="0">
              <a:buNone/>
            </a:pPr>
            <a:r>
              <a:rPr lang="en-US" sz="1200" dirty="0"/>
              <a:t>"203": Non-Authoritative Information</a:t>
            </a:r>
          </a:p>
          <a:p>
            <a:pPr marL="0" indent="0">
              <a:buNone/>
            </a:pPr>
            <a:r>
              <a:rPr lang="en-US" sz="1200" dirty="0"/>
              <a:t>"204": No Content</a:t>
            </a:r>
          </a:p>
          <a:p>
            <a:pPr marL="0" indent="0">
              <a:buNone/>
            </a:pPr>
            <a:r>
              <a:rPr lang="en-US" sz="1200" dirty="0"/>
              <a:t>"205": Reset Content</a:t>
            </a:r>
          </a:p>
          <a:p>
            <a:pPr marL="0" indent="0">
              <a:buNone/>
            </a:pPr>
            <a:r>
              <a:rPr lang="en-US" sz="1200" dirty="0"/>
              <a:t>"206": Partial Content</a:t>
            </a:r>
          </a:p>
          <a:p>
            <a:pPr marL="0" indent="0">
              <a:buNone/>
            </a:pPr>
            <a:r>
              <a:rPr lang="en-US" sz="1200" dirty="0"/>
              <a:t>"300": Multiple Choices</a:t>
            </a:r>
          </a:p>
          <a:p>
            <a:pPr marL="0" indent="0">
              <a:buNone/>
            </a:pPr>
            <a:r>
              <a:rPr lang="en-US" sz="1200" dirty="0"/>
              <a:t>"301": Moved Permanently</a:t>
            </a:r>
          </a:p>
          <a:p>
            <a:pPr marL="0" indent="0">
              <a:buNone/>
            </a:pPr>
            <a:r>
              <a:rPr lang="en-US" sz="1200" dirty="0"/>
              <a:t>"302": Found</a:t>
            </a:r>
          </a:p>
          <a:p>
            <a:pPr marL="0" indent="0">
              <a:buNone/>
            </a:pPr>
            <a:r>
              <a:rPr lang="en-US" sz="1200" dirty="0"/>
              <a:t>"303": See Other</a:t>
            </a:r>
          </a:p>
          <a:p>
            <a:pPr marL="0" indent="0">
              <a:buNone/>
            </a:pPr>
            <a:r>
              <a:rPr lang="en-US" sz="1200" dirty="0"/>
              <a:t>"304": Not Modified</a:t>
            </a:r>
          </a:p>
          <a:p>
            <a:pPr marL="0" indent="0">
              <a:buNone/>
            </a:pPr>
            <a:r>
              <a:rPr lang="en-US" sz="1200" dirty="0"/>
              <a:t>"305": Use Proxy</a:t>
            </a:r>
          </a:p>
          <a:p>
            <a:pPr marL="0" indent="0">
              <a:buNone/>
            </a:pPr>
            <a:r>
              <a:rPr lang="en-US" sz="1200" dirty="0"/>
              <a:t>"307": Temporary Redirect</a:t>
            </a:r>
          </a:p>
          <a:p>
            <a:pPr marL="0" indent="0">
              <a:buNone/>
            </a:pPr>
            <a:r>
              <a:rPr lang="en-US" sz="1200" dirty="0"/>
              <a:t>"400": Bad Request</a:t>
            </a:r>
          </a:p>
          <a:p>
            <a:pPr marL="0" indent="0">
              <a:buNone/>
            </a:pPr>
            <a:r>
              <a:rPr lang="en-US" sz="1200" dirty="0"/>
              <a:t>"401": Unauthorized</a:t>
            </a:r>
          </a:p>
          <a:p>
            <a:pPr marL="0" indent="0">
              <a:buNone/>
            </a:pPr>
            <a:r>
              <a:rPr lang="en-US" sz="1200" dirty="0"/>
              <a:t>"402": Payment Required</a:t>
            </a:r>
          </a:p>
          <a:p>
            <a:pPr marL="0" indent="0">
              <a:buNone/>
            </a:pPr>
            <a:r>
              <a:rPr lang="en-US" sz="1200" dirty="0"/>
              <a:t>"403": Forbidden</a:t>
            </a:r>
          </a:p>
        </p:txBody>
      </p:sp>
      <p:pic>
        <p:nvPicPr>
          <p:cNvPr id="4" name="Picture 8" descr="Image result for html 404 status code funny"/>
          <p:cNvPicPr>
            <a:picLocks noChangeAspect="1" noChangeArrowheads="1"/>
          </p:cNvPicPr>
          <p:nvPr/>
        </p:nvPicPr>
        <p:blipFill>
          <a:blip r:embed="rId2" cstate="print"/>
          <a:srcRect/>
          <a:stretch>
            <a:fillRect/>
          </a:stretch>
        </p:blipFill>
        <p:spPr bwMode="auto">
          <a:xfrm>
            <a:off x="5736221" y="787244"/>
            <a:ext cx="6324600" cy="5059680"/>
          </a:xfrm>
          <a:prstGeom prst="rect">
            <a:avLst/>
          </a:prstGeom>
          <a:noFill/>
        </p:spPr>
      </p:pic>
      <p:pic>
        <p:nvPicPr>
          <p:cNvPr id="5" name="Picture 2" descr="406 - Not Acceptable"/>
          <p:cNvPicPr>
            <a:picLocks noChangeAspect="1" noChangeArrowheads="1"/>
          </p:cNvPicPr>
          <p:nvPr/>
        </p:nvPicPr>
        <p:blipFill>
          <a:blip r:embed="rId3" cstate="print"/>
          <a:srcRect/>
          <a:stretch>
            <a:fillRect/>
          </a:stretch>
        </p:blipFill>
        <p:spPr bwMode="auto">
          <a:xfrm>
            <a:off x="5812421" y="863444"/>
            <a:ext cx="6096000" cy="4876801"/>
          </a:xfrm>
          <a:prstGeom prst="rect">
            <a:avLst/>
          </a:prstGeom>
          <a:noFill/>
        </p:spPr>
      </p:pic>
      <p:pic>
        <p:nvPicPr>
          <p:cNvPr id="6" name="Picture 4" descr="429 - Too Many Requests"/>
          <p:cNvPicPr>
            <a:picLocks noChangeAspect="1" noChangeArrowheads="1"/>
          </p:cNvPicPr>
          <p:nvPr/>
        </p:nvPicPr>
        <p:blipFill>
          <a:blip r:embed="rId4" cstate="print"/>
          <a:srcRect/>
          <a:stretch>
            <a:fillRect/>
          </a:stretch>
        </p:blipFill>
        <p:spPr bwMode="auto">
          <a:xfrm>
            <a:off x="5736221" y="787244"/>
            <a:ext cx="6096000" cy="4876801"/>
          </a:xfrm>
          <a:prstGeom prst="rect">
            <a:avLst/>
          </a:prstGeom>
          <a:noFill/>
        </p:spPr>
      </p:pic>
      <p:pic>
        <p:nvPicPr>
          <p:cNvPr id="7" name="Picture 6" descr="502 - Bad Gateway"/>
          <p:cNvPicPr>
            <a:picLocks noChangeAspect="1" noChangeArrowheads="1"/>
          </p:cNvPicPr>
          <p:nvPr/>
        </p:nvPicPr>
        <p:blipFill>
          <a:blip r:embed="rId5" cstate="print"/>
          <a:srcRect/>
          <a:stretch>
            <a:fillRect/>
          </a:stretch>
        </p:blipFill>
        <p:spPr bwMode="auto">
          <a:xfrm>
            <a:off x="5964821" y="863444"/>
            <a:ext cx="6096000" cy="4876801"/>
          </a:xfrm>
          <a:prstGeom prst="rect">
            <a:avLst/>
          </a:prstGeom>
          <a:noFill/>
        </p:spPr>
      </p:pic>
      <p:pic>
        <p:nvPicPr>
          <p:cNvPr id="8" name="Picture 8" descr="Image result for html status codes"/>
          <p:cNvPicPr>
            <a:picLocks noChangeAspect="1" noChangeArrowheads="1"/>
          </p:cNvPicPr>
          <p:nvPr/>
        </p:nvPicPr>
        <p:blipFill>
          <a:blip r:embed="rId6" cstate="print"/>
          <a:srcRect/>
          <a:stretch>
            <a:fillRect/>
          </a:stretch>
        </p:blipFill>
        <p:spPr bwMode="auto">
          <a:xfrm>
            <a:off x="5812421" y="1015844"/>
            <a:ext cx="6191250" cy="4762500"/>
          </a:xfrm>
          <a:prstGeom prst="rect">
            <a:avLst/>
          </a:prstGeom>
          <a:noFill/>
        </p:spPr>
      </p:pic>
      <p:pic>
        <p:nvPicPr>
          <p:cNvPr id="9" name="Picture 10" descr="Image result for html status codes"/>
          <p:cNvPicPr>
            <a:picLocks noChangeAspect="1" noChangeArrowheads="1"/>
          </p:cNvPicPr>
          <p:nvPr/>
        </p:nvPicPr>
        <p:blipFill>
          <a:blip r:embed="rId7" cstate="print"/>
          <a:srcRect/>
          <a:stretch>
            <a:fillRect/>
          </a:stretch>
        </p:blipFill>
        <p:spPr bwMode="auto">
          <a:xfrm>
            <a:off x="5812421" y="1092044"/>
            <a:ext cx="6191250" cy="4762500"/>
          </a:xfrm>
          <a:prstGeom prst="rect">
            <a:avLst/>
          </a:prstGeom>
          <a:noFill/>
        </p:spPr>
      </p:pic>
      <p:sp>
        <p:nvSpPr>
          <p:cNvPr id="12" name="Content Placeholder 2"/>
          <p:cNvSpPr txBox="1">
            <a:spLocks/>
          </p:cNvSpPr>
          <p:nvPr/>
        </p:nvSpPr>
        <p:spPr>
          <a:xfrm>
            <a:off x="2933700" y="863444"/>
            <a:ext cx="2503955" cy="584492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200" dirty="0"/>
              <a:t>"404": Not Found</a:t>
            </a:r>
          </a:p>
          <a:p>
            <a:pPr marL="0" indent="0">
              <a:buNone/>
            </a:pPr>
            <a:r>
              <a:rPr lang="en-US" sz="1200" dirty="0"/>
              <a:t>"405": Method Not Allowed</a:t>
            </a:r>
          </a:p>
          <a:p>
            <a:pPr marL="0" indent="0">
              <a:buNone/>
            </a:pPr>
            <a:r>
              <a:rPr lang="en-US" sz="1200" dirty="0"/>
              <a:t>"406": Not Acceptable</a:t>
            </a:r>
          </a:p>
          <a:p>
            <a:pPr marL="0" indent="0">
              <a:buNone/>
            </a:pPr>
            <a:r>
              <a:rPr lang="en-US" sz="1200" dirty="0"/>
              <a:t>"407": Proxy Authentication Required</a:t>
            </a:r>
          </a:p>
          <a:p>
            <a:pPr marL="0" indent="0">
              <a:buNone/>
            </a:pPr>
            <a:r>
              <a:rPr lang="en-US" sz="1200" dirty="0"/>
              <a:t>"408": Request Time-out</a:t>
            </a:r>
          </a:p>
          <a:p>
            <a:pPr marL="0" indent="0">
              <a:buNone/>
            </a:pPr>
            <a:r>
              <a:rPr lang="en-US" sz="1200" dirty="0"/>
              <a:t>"409": Conflict</a:t>
            </a:r>
          </a:p>
          <a:p>
            <a:pPr marL="0" indent="0">
              <a:buNone/>
            </a:pPr>
            <a:r>
              <a:rPr lang="en-US" sz="1200" dirty="0"/>
              <a:t>"410": Gone</a:t>
            </a:r>
          </a:p>
          <a:p>
            <a:pPr marL="0" indent="0">
              <a:buNone/>
            </a:pPr>
            <a:r>
              <a:rPr lang="en-US" sz="1200" dirty="0"/>
              <a:t>"411": Length Required</a:t>
            </a:r>
          </a:p>
          <a:p>
            <a:pPr marL="0" indent="0">
              <a:buNone/>
            </a:pPr>
            <a:r>
              <a:rPr lang="en-US" sz="1200" dirty="0"/>
              <a:t>"412": Precondition Failed</a:t>
            </a:r>
          </a:p>
          <a:p>
            <a:pPr marL="0" indent="0">
              <a:buNone/>
            </a:pPr>
            <a:r>
              <a:rPr lang="en-US" sz="1200" dirty="0"/>
              <a:t>"413": Request Entity Too Large</a:t>
            </a:r>
          </a:p>
          <a:p>
            <a:pPr marL="0" indent="0">
              <a:buNone/>
            </a:pPr>
            <a:r>
              <a:rPr lang="en-US" sz="1200" dirty="0"/>
              <a:t>"414": Request-URI Too Large</a:t>
            </a:r>
          </a:p>
          <a:p>
            <a:pPr marL="0" indent="0">
              <a:buNone/>
            </a:pPr>
            <a:r>
              <a:rPr lang="en-US" sz="1200" dirty="0"/>
              <a:t>"415": Unsupported Media Type</a:t>
            </a:r>
          </a:p>
          <a:p>
            <a:pPr marL="0" indent="0">
              <a:buNone/>
            </a:pPr>
            <a:r>
              <a:rPr lang="en-US" sz="1200" dirty="0"/>
              <a:t>"416": Requested range not </a:t>
            </a:r>
            <a:r>
              <a:rPr lang="en-US" sz="1200" dirty="0" err="1"/>
              <a:t>satisfiable</a:t>
            </a:r>
            <a:endParaRPr lang="en-US" sz="1200" dirty="0"/>
          </a:p>
          <a:p>
            <a:pPr marL="0" indent="0">
              <a:buNone/>
            </a:pPr>
            <a:r>
              <a:rPr lang="en-US" sz="1200" dirty="0"/>
              <a:t>"417": Expectation Failed</a:t>
            </a:r>
          </a:p>
          <a:p>
            <a:pPr marL="0" indent="0">
              <a:buNone/>
            </a:pPr>
            <a:r>
              <a:rPr lang="en-US" sz="1200" dirty="0"/>
              <a:t>"500": Internal Server Error</a:t>
            </a:r>
          </a:p>
          <a:p>
            <a:pPr marL="0" indent="0">
              <a:buNone/>
            </a:pPr>
            <a:r>
              <a:rPr lang="en-US" sz="1200" dirty="0"/>
              <a:t>"501": Not Implemented</a:t>
            </a:r>
          </a:p>
          <a:p>
            <a:pPr marL="0" indent="0">
              <a:buNone/>
            </a:pPr>
            <a:r>
              <a:rPr lang="en-US" sz="1200" dirty="0"/>
              <a:t>"502": Bad Gateway</a:t>
            </a:r>
          </a:p>
          <a:p>
            <a:pPr marL="0" indent="0">
              <a:buNone/>
            </a:pPr>
            <a:r>
              <a:rPr lang="en-US" sz="1200" dirty="0"/>
              <a:t>"503": Service Unavailable</a:t>
            </a:r>
          </a:p>
          <a:p>
            <a:pPr marL="0" indent="0">
              <a:buNone/>
            </a:pPr>
            <a:r>
              <a:rPr lang="en-US" sz="1200" dirty="0"/>
              <a:t>"504": Gateway Time-out</a:t>
            </a:r>
          </a:p>
          <a:p>
            <a:pPr marL="0" indent="0">
              <a:buNone/>
            </a:pPr>
            <a:r>
              <a:rPr lang="en-US" sz="1200" dirty="0"/>
              <a:t>"505": HTTP Version not supported</a:t>
            </a:r>
          </a:p>
        </p:txBody>
      </p:sp>
      <p:sp>
        <p:nvSpPr>
          <p:cNvPr id="13" name="TextBox 12"/>
          <p:cNvSpPr txBox="1"/>
          <p:nvPr/>
        </p:nvSpPr>
        <p:spPr>
          <a:xfrm>
            <a:off x="5964821" y="5930744"/>
            <a:ext cx="3353746" cy="646331"/>
          </a:xfrm>
          <a:prstGeom prst="rect">
            <a:avLst/>
          </a:prstGeom>
          <a:noFill/>
        </p:spPr>
        <p:txBody>
          <a:bodyPr wrap="square" rtlCol="0">
            <a:spAutoFit/>
          </a:bodyPr>
          <a:lstStyle/>
          <a:p>
            <a:r>
              <a:rPr lang="en-US" sz="1200" dirty="0"/>
              <a:t>Refer: </a:t>
            </a:r>
            <a:r>
              <a:rPr lang="en-US" sz="1200" dirty="0">
                <a:hlinkClick r:id="rId8"/>
              </a:rPr>
              <a:t>https://www.w3.org/Protocols/rfc2616/rfc2616-sec6.html</a:t>
            </a:r>
            <a:r>
              <a:rPr lang="en-US" sz="1200" dirty="0"/>
              <a:t> for more details on HTTP Status Code</a:t>
            </a:r>
          </a:p>
        </p:txBody>
      </p:sp>
    </p:spTree>
    <p:extLst>
      <p:ext uri="{BB962C8B-B14F-4D97-AF65-F5344CB8AC3E}">
        <p14:creationId xmlns:p14="http://schemas.microsoft.com/office/powerpoint/2010/main" val="1105017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HTTP Response (Example)</a:t>
            </a:r>
            <a:endParaRPr lang="en-US" dirty="0"/>
          </a:p>
        </p:txBody>
      </p:sp>
      <p:graphicFrame>
        <p:nvGraphicFramePr>
          <p:cNvPr id="22" name="Content Placeholder 21"/>
          <p:cNvGraphicFramePr>
            <a:graphicFrameLocks noGrp="1"/>
          </p:cNvGraphicFramePr>
          <p:nvPr>
            <p:ph idx="1"/>
          </p:nvPr>
        </p:nvGraphicFramePr>
        <p:xfrm>
          <a:off x="747835" y="1337425"/>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HTTP/1.1 200 OK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Response is 200 status code with OK message using HTTP1.1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4" name="Content Placeholder 21"/>
          <p:cNvGraphicFramePr>
            <a:graphicFrameLocks/>
          </p:cNvGraphicFramePr>
          <p:nvPr/>
        </p:nvGraphicFramePr>
        <p:xfrm>
          <a:off x="747835" y="2102191"/>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a:buNone/>
                      </a:pPr>
                      <a:r>
                        <a:rPr lang="en-US" dirty="0"/>
                        <a:t>Date: Mon, 27 Jul 2009 </a:t>
                      </a:r>
                    </a:p>
                    <a:p>
                      <a:pPr>
                        <a:buNone/>
                      </a:pPr>
                      <a:r>
                        <a:rPr lang="en-US" dirty="0"/>
                        <a:t>12:28:53 GMT</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Response</a:t>
                      </a:r>
                      <a:r>
                        <a:rPr kumimoji="0" lang="en-US" sz="1800" b="0" i="0" u="none" strike="noStrike" kern="1200" cap="none" spc="0" normalizeH="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 Date &amp; Time</a:t>
                      </a:r>
                      <a:endPar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5" name="Content Placeholder 21"/>
          <p:cNvGraphicFramePr>
            <a:graphicFrameLocks/>
          </p:cNvGraphicFramePr>
          <p:nvPr/>
        </p:nvGraphicFramePr>
        <p:xfrm>
          <a:off x="747835" y="2933312"/>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Server: Apache/2.2.14 (Win32)</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Webserver</a:t>
                      </a:r>
                      <a:r>
                        <a:rPr kumimoji="0" lang="en-US" sz="1800" b="0" i="0" u="none" strike="noStrike" kern="1200" cap="none" spc="0" normalizeH="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 used by server is Apache and</a:t>
                      </a:r>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 version is 2.2.14 built for 32bit OS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6" name="Content Placeholder 21"/>
          <p:cNvGraphicFramePr>
            <a:graphicFrameLocks/>
          </p:cNvGraphicFramePr>
          <p:nvPr/>
        </p:nvGraphicFramePr>
        <p:xfrm>
          <a:off x="747835" y="3714558"/>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a:buNone/>
                      </a:pPr>
                      <a:r>
                        <a:rPr lang="en-US" dirty="0"/>
                        <a:t>Last-Modified: Wed, </a:t>
                      </a:r>
                    </a:p>
                    <a:p>
                      <a:pPr>
                        <a:buNone/>
                      </a:pPr>
                      <a:r>
                        <a:rPr lang="en-US" dirty="0"/>
                        <a:t>22 Jul 2009 19:15:56 GMT</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Last modified at Date &amp; Time</a:t>
                      </a:r>
                      <a:r>
                        <a:rPr lang="en-US" baseline="0" dirty="0"/>
                        <a:t>.</a:t>
                      </a:r>
                    </a:p>
                    <a:p>
                      <a:endParaRPr lang="en-US"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7" name="Content Placeholder 21"/>
          <p:cNvGraphicFramePr>
            <a:graphicFrameLocks/>
          </p:cNvGraphicFramePr>
          <p:nvPr/>
        </p:nvGraphicFramePr>
        <p:xfrm>
          <a:off x="747835" y="4529047"/>
          <a:ext cx="10696329" cy="37084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Content-Length: 88</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0" lang="en-US" sz="1800" b="0" i="0" u="none" strike="noStrike" kern="1200" cap="none" spc="0" normalizeH="0" baseline="0" noProof="0" dirty="0">
                          <a:ln>
                            <a:noFill/>
                          </a:ln>
                          <a:solidFill>
                            <a:schemeClr val="tx1"/>
                          </a:solidFill>
                          <a:effectLst/>
                          <a:uLnTx/>
                          <a:uFillTx/>
                          <a:latin typeface="+mn-lt"/>
                          <a:cs typeface="Times New Roman" panose="02020603050405020304" pitchFamily="18" charset="0"/>
                        </a:rPr>
                        <a:t>Content size of the response is 88 bytes</a:t>
                      </a:r>
                      <a:endParaRPr lang="en-US"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sp>
        <p:nvSpPr>
          <p:cNvPr id="3" name="Right Arrow 2"/>
          <p:cNvSpPr/>
          <p:nvPr/>
        </p:nvSpPr>
        <p:spPr>
          <a:xfrm>
            <a:off x="4478867" y="1519768"/>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4478867" y="2284534"/>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478867" y="3030987"/>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4478867" y="3816697"/>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478867" y="4623028"/>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Content Placeholder 21"/>
          <p:cNvGraphicFramePr>
            <a:graphicFrameLocks/>
          </p:cNvGraphicFramePr>
          <p:nvPr/>
        </p:nvGraphicFramePr>
        <p:xfrm>
          <a:off x="747835" y="5077687"/>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Content-Type: text/html</a:t>
                      </a: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Content type of the response is text file containing HTML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sp>
        <p:nvSpPr>
          <p:cNvPr id="15" name="Right Arrow 14"/>
          <p:cNvSpPr/>
          <p:nvPr/>
        </p:nvSpPr>
        <p:spPr>
          <a:xfrm>
            <a:off x="4478867" y="5195534"/>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9082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2" grpId="0" animBg="1"/>
      <p:bldP spid="13"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Web Technologies</a:t>
            </a:r>
            <a:endParaRPr lang="en-IN" dirty="0"/>
          </a:p>
        </p:txBody>
      </p:sp>
      <p:sp>
        <p:nvSpPr>
          <p:cNvPr id="3" name="Content Placeholder 2"/>
          <p:cNvSpPr>
            <a:spLocks noGrp="1"/>
          </p:cNvSpPr>
          <p:nvPr>
            <p:ph idx="1"/>
          </p:nvPr>
        </p:nvSpPr>
        <p:spPr/>
        <p:txBody>
          <a:bodyPr/>
          <a:lstStyle/>
          <a:p>
            <a:pPr lvl="0"/>
            <a:r>
              <a:rPr lang="en-IN" dirty="0"/>
              <a:t>HTML</a:t>
            </a:r>
          </a:p>
          <a:p>
            <a:pPr lvl="1"/>
            <a:r>
              <a:rPr lang="en-IN" dirty="0"/>
              <a:t>HTML stands for Hypertext </a:t>
            </a:r>
            <a:r>
              <a:rPr lang="en-IN" dirty="0" err="1"/>
              <a:t>Markup</a:t>
            </a:r>
            <a:r>
              <a:rPr lang="en-IN" dirty="0"/>
              <a:t> Language. </a:t>
            </a:r>
          </a:p>
          <a:p>
            <a:pPr lvl="1"/>
            <a:r>
              <a:rPr lang="en-IN" dirty="0"/>
              <a:t>It is used to design the front-end portion of web pages using a </a:t>
            </a:r>
            <a:r>
              <a:rPr lang="en-IN" dirty="0" err="1"/>
              <a:t>markup</a:t>
            </a:r>
            <a:r>
              <a:rPr lang="en-IN" dirty="0"/>
              <a:t> language. </a:t>
            </a:r>
          </a:p>
          <a:p>
            <a:pPr lvl="1"/>
            <a:r>
              <a:rPr lang="en-IN" dirty="0"/>
              <a:t>HTML is the combination of Hypertext and </a:t>
            </a:r>
            <a:r>
              <a:rPr lang="en-IN" dirty="0" err="1"/>
              <a:t>Markup</a:t>
            </a:r>
            <a:r>
              <a:rPr lang="en-IN" dirty="0"/>
              <a:t> language. Hypertext defines the link between the web pages. The </a:t>
            </a:r>
            <a:r>
              <a:rPr lang="en-IN" dirty="0" err="1"/>
              <a:t>markup</a:t>
            </a:r>
            <a:r>
              <a:rPr lang="en-IN" dirty="0"/>
              <a:t> language is used to define the text documentation within the tag which defines the structure of web pages. </a:t>
            </a:r>
          </a:p>
          <a:p>
            <a:pPr lvl="0"/>
            <a:r>
              <a:rPr lang="en-IN" dirty="0"/>
              <a:t>CSS</a:t>
            </a:r>
          </a:p>
          <a:p>
            <a:pPr lvl="1"/>
            <a:r>
              <a:rPr lang="en-IN" dirty="0"/>
              <a:t>Cascading Style Sheets fondly referred to as CSS is a simply designed language intended to simplify the process of making web pages presentable. </a:t>
            </a:r>
          </a:p>
          <a:p>
            <a:pPr lvl="1"/>
            <a:r>
              <a:rPr lang="en-IN" dirty="0"/>
              <a:t>CSS allows you to apply styles to web pages. </a:t>
            </a:r>
          </a:p>
          <a:p>
            <a:pPr lvl="1"/>
            <a:r>
              <a:rPr lang="en-IN" dirty="0"/>
              <a:t>More importantly, CSS enables you to do this independent of the HTML that makes up each web page.</a:t>
            </a:r>
          </a:p>
          <a:p>
            <a:pPr lvl="0"/>
            <a:r>
              <a:rPr lang="en-IN" dirty="0"/>
              <a:t>JavaScript</a:t>
            </a:r>
          </a:p>
          <a:p>
            <a:pPr lvl="1"/>
            <a:r>
              <a:rPr lang="en-IN" dirty="0"/>
              <a:t>JavaScript is a famous scripting language used to create magic on the sites to make the site interactive for the user. </a:t>
            </a:r>
          </a:p>
          <a:p>
            <a:pPr lvl="1"/>
            <a:r>
              <a:rPr lang="en-IN" dirty="0"/>
              <a:t>It is used to enhancing the functionality of a website to running cool games and web-based software.</a:t>
            </a:r>
          </a:p>
        </p:txBody>
      </p:sp>
    </p:spTree>
    <p:extLst>
      <p:ext uri="{BB962C8B-B14F-4D97-AF65-F5344CB8AC3E}">
        <p14:creationId xmlns:p14="http://schemas.microsoft.com/office/powerpoint/2010/main" val="140247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Web Technologies (Cont.)</a:t>
            </a:r>
            <a:endParaRPr lang="en-IN" dirty="0"/>
          </a:p>
        </p:txBody>
      </p:sp>
      <p:sp>
        <p:nvSpPr>
          <p:cNvPr id="3" name="Content Placeholder 2"/>
          <p:cNvSpPr>
            <a:spLocks noGrp="1"/>
          </p:cNvSpPr>
          <p:nvPr>
            <p:ph idx="1"/>
          </p:nvPr>
        </p:nvSpPr>
        <p:spPr/>
        <p:txBody>
          <a:bodyPr/>
          <a:lstStyle/>
          <a:p>
            <a:pPr lvl="0"/>
            <a:r>
              <a:rPr lang="en-IN" dirty="0"/>
              <a:t>Bootstrap</a:t>
            </a:r>
          </a:p>
          <a:p>
            <a:pPr lvl="1"/>
            <a:r>
              <a:rPr lang="en-IN" dirty="0"/>
              <a:t>Bootstrap is the most popular HTML, CSS, and JavaScript framework for developing responsive, mobile-first websites. </a:t>
            </a:r>
          </a:p>
          <a:p>
            <a:pPr lvl="1"/>
            <a:r>
              <a:rPr lang="en-IN" dirty="0"/>
              <a:t>Bootstrap is completely free to download and use! The primary purpose of adding it to a web project is to apply Bootstrap's choices of color, size, font and layout to that project. </a:t>
            </a:r>
          </a:p>
          <a:p>
            <a:pPr lvl="1"/>
            <a:r>
              <a:rPr lang="en-IN" dirty="0"/>
              <a:t>As such, the primary factor is whether the developers in charge find those choices to their liking. </a:t>
            </a:r>
          </a:p>
          <a:p>
            <a:pPr lvl="1"/>
            <a:r>
              <a:rPr lang="en-IN" dirty="0"/>
              <a:t>Once added to a project, Bootstrap provides basic style definitions for all HTML elements. </a:t>
            </a:r>
          </a:p>
          <a:p>
            <a:r>
              <a:rPr lang="en-IN" dirty="0"/>
              <a:t>Material Design</a:t>
            </a:r>
          </a:p>
          <a:p>
            <a:pPr lvl="1"/>
            <a:r>
              <a:rPr lang="en-IN" dirty="0"/>
              <a:t>Material is a design system created by Google to help teams build high-quality digital experiences for Android, </a:t>
            </a:r>
            <a:r>
              <a:rPr lang="en-IN" dirty="0" err="1"/>
              <a:t>iOS</a:t>
            </a:r>
            <a:r>
              <a:rPr lang="en-IN" dirty="0"/>
              <a:t>, Flutter, and the web. </a:t>
            </a:r>
          </a:p>
          <a:p>
            <a:pPr lvl="1"/>
            <a:r>
              <a:rPr lang="en-IN" dirty="0"/>
              <a:t>Material Design is inspired by the physical world and its textures, including how they reflect light and cast shadows.</a:t>
            </a:r>
          </a:p>
        </p:txBody>
      </p:sp>
    </p:spTree>
    <p:extLst>
      <p:ext uri="{BB962C8B-B14F-4D97-AF65-F5344CB8AC3E}">
        <p14:creationId xmlns:p14="http://schemas.microsoft.com/office/powerpoint/2010/main" val="54670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HTML Pages</a:t>
            </a:r>
          </a:p>
        </p:txBody>
      </p:sp>
      <p:sp>
        <p:nvSpPr>
          <p:cNvPr id="3" name="Content Placeholder 2"/>
          <p:cNvSpPr>
            <a:spLocks noGrp="1"/>
          </p:cNvSpPr>
          <p:nvPr>
            <p:ph idx="1"/>
          </p:nvPr>
        </p:nvSpPr>
        <p:spPr/>
        <p:txBody>
          <a:bodyPr/>
          <a:lstStyle/>
          <a:p>
            <a:r>
              <a:rPr lang="en-US" dirty="0"/>
              <a:t>An HTML file must have an .</a:t>
            </a:r>
            <a:r>
              <a:rPr lang="en-US" dirty="0" err="1"/>
              <a:t>htm</a:t>
            </a:r>
            <a:r>
              <a:rPr lang="en-US" dirty="0"/>
              <a:t> or .html file extension</a:t>
            </a:r>
          </a:p>
          <a:p>
            <a:r>
              <a:rPr lang="en-US" dirty="0"/>
              <a:t>HTML files can be created with text editors:</a:t>
            </a:r>
          </a:p>
          <a:p>
            <a:pPr lvl="1"/>
            <a:r>
              <a:rPr lang="en-US" dirty="0" err="1"/>
              <a:t>NotePad</a:t>
            </a:r>
            <a:r>
              <a:rPr lang="en-US" dirty="0"/>
              <a:t>, </a:t>
            </a:r>
            <a:r>
              <a:rPr lang="en-US" dirty="0" err="1"/>
              <a:t>NotePad</a:t>
            </a:r>
            <a:r>
              <a:rPr lang="en-US" dirty="0"/>
              <a:t> ++, </a:t>
            </a:r>
            <a:r>
              <a:rPr lang="en-US" dirty="0" err="1"/>
              <a:t>PSPad</a:t>
            </a:r>
            <a:endParaRPr lang="en-US" dirty="0"/>
          </a:p>
          <a:p>
            <a:r>
              <a:rPr lang="en-US" dirty="0"/>
              <a:t>Or HTML editors (WYSIWYG Editors):</a:t>
            </a:r>
          </a:p>
          <a:p>
            <a:pPr lvl="1"/>
            <a:r>
              <a:rPr lang="en-US" dirty="0"/>
              <a:t>Microsoft FrontPage</a:t>
            </a:r>
          </a:p>
          <a:p>
            <a:pPr lvl="1"/>
            <a:r>
              <a:rPr lang="en-US" dirty="0"/>
              <a:t>Macromedia Dreamweaver</a:t>
            </a:r>
          </a:p>
          <a:p>
            <a:pPr lvl="1"/>
            <a:r>
              <a:rPr lang="en-US" dirty="0"/>
              <a:t>Netscape Composer</a:t>
            </a:r>
          </a:p>
          <a:p>
            <a:pPr lvl="1"/>
            <a:r>
              <a:rPr lang="en-US" dirty="0"/>
              <a:t>Visual Studio</a:t>
            </a:r>
          </a:p>
          <a:p>
            <a:r>
              <a:rPr lang="en-US" dirty="0"/>
              <a:t>Open any above mentioned editors and create a new file with .html extension and save the file.</a:t>
            </a:r>
          </a:p>
          <a:p>
            <a:r>
              <a:rPr lang="en-US" dirty="0"/>
              <a:t>After saving the file you can open the file with any Web Browser in order to view the output.</a:t>
            </a:r>
          </a:p>
          <a:p>
            <a:endParaRPr lang="en-US" dirty="0"/>
          </a:p>
        </p:txBody>
      </p:sp>
    </p:spTree>
    <p:extLst>
      <p:ext uri="{BB962C8B-B14F-4D97-AF65-F5344CB8AC3E}">
        <p14:creationId xmlns:p14="http://schemas.microsoft.com/office/powerpoint/2010/main" val="132937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HTML Page</a:t>
            </a:r>
          </a:p>
        </p:txBody>
      </p:sp>
      <p:sp>
        <p:nvSpPr>
          <p:cNvPr id="4" name="Rectangle 4"/>
          <p:cNvSpPr>
            <a:spLocks noChangeArrowheads="1"/>
          </p:cNvSpPr>
          <p:nvPr/>
        </p:nvSpPr>
        <p:spPr bwMode="auto">
          <a:xfrm>
            <a:off x="431074" y="1381232"/>
            <a:ext cx="7991475" cy="341632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r>
              <a:rPr lang="en-US" sz="2400" dirty="0">
                <a:solidFill>
                  <a:srgbClr val="800000"/>
                </a:solidFill>
                <a:latin typeface="Consolas" panose="020B0609020204030204" pitchFamily="49" charset="0"/>
              </a:rPr>
              <a:t>&lt;!DOCTYPE</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HTML</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800000"/>
                </a:solidFill>
                <a:latin typeface="Consolas" panose="020B0609020204030204" pitchFamily="49" charset="0"/>
              </a:rPr>
              <a:t>&lt;html&gt;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&lt;head&gt;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&lt;title&gt;</a:t>
            </a:r>
            <a:r>
              <a:rPr lang="en-US" sz="2400" dirty="0">
                <a:solidFill>
                  <a:srgbClr val="000000"/>
                </a:solidFill>
                <a:latin typeface="Consolas" panose="020B0609020204030204" pitchFamily="49" charset="0"/>
              </a:rPr>
              <a:t>My First HTML Page</a:t>
            </a:r>
            <a:r>
              <a:rPr lang="en-US" sz="2400" dirty="0">
                <a:solidFill>
                  <a:srgbClr val="800000"/>
                </a:solidFill>
                <a:latin typeface="Consolas" panose="020B0609020204030204" pitchFamily="49" charset="0"/>
              </a:rPr>
              <a:t>&lt;/title&gt;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&lt;/head&gt;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&lt;body&gt;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&lt;p&gt;</a:t>
            </a:r>
            <a:r>
              <a:rPr lang="en-US" sz="2400" dirty="0">
                <a:solidFill>
                  <a:srgbClr val="000000"/>
                </a:solidFill>
                <a:latin typeface="Consolas" panose="020B0609020204030204" pitchFamily="49" charset="0"/>
              </a:rPr>
              <a:t>This is some text...</a:t>
            </a:r>
            <a:r>
              <a:rPr lang="en-US" sz="2400" dirty="0">
                <a:solidFill>
                  <a:srgbClr val="800000"/>
                </a:solidFill>
                <a:latin typeface="Consolas" panose="020B0609020204030204" pitchFamily="49" charset="0"/>
              </a:rPr>
              <a:t>&lt;/p&gt;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&lt;/body&gt;</a:t>
            </a:r>
            <a:endParaRPr lang="en-US" sz="2400" dirty="0">
              <a:solidFill>
                <a:srgbClr val="000000"/>
              </a:solidFill>
              <a:latin typeface="Consolas" panose="020B0609020204030204" pitchFamily="49" charset="0"/>
            </a:endParaRPr>
          </a:p>
          <a:p>
            <a:r>
              <a:rPr lang="en-US" sz="2400" dirty="0">
                <a:solidFill>
                  <a:srgbClr val="800000"/>
                </a:solidFill>
                <a:latin typeface="Consolas" panose="020B0609020204030204" pitchFamily="49" charset="0"/>
              </a:rPr>
              <a:t>&lt;/html&gt;</a:t>
            </a:r>
            <a:endParaRPr lang="en-US" sz="2400" dirty="0">
              <a:solidFill>
                <a:srgbClr val="000000"/>
              </a:solidFill>
              <a:latin typeface="Consolas" panose="020B0609020204030204" pitchFamily="49" charset="0"/>
            </a:endParaRPr>
          </a:p>
        </p:txBody>
      </p:sp>
      <p:sp>
        <p:nvSpPr>
          <p:cNvPr id="5" name="Rectangle 4"/>
          <p:cNvSpPr/>
          <p:nvPr/>
        </p:nvSpPr>
        <p:spPr>
          <a:xfrm>
            <a:off x="431074" y="769923"/>
            <a:ext cx="3352800" cy="552587"/>
          </a:xfrm>
          <a:prstGeom prst="rect">
            <a:avLst/>
          </a:prstGeom>
        </p:spPr>
        <p:txBody>
          <a:bodyPr wrap="square">
            <a:spAutoFit/>
          </a:bodyPr>
          <a:lstStyle/>
          <a:p>
            <a:pPr marL="282575" lvl="0" indent="-282575" eaLnBrk="0" hangingPunct="0">
              <a:lnSpc>
                <a:spcPts val="3800"/>
              </a:lnSpc>
              <a:spcBef>
                <a:spcPts val="600"/>
              </a:spcBef>
              <a:spcAft>
                <a:spcPts val="600"/>
              </a:spcAft>
              <a:buClr>
                <a:srgbClr val="46A6BD">
                  <a:lumMod val="40000"/>
                  <a:lumOff val="60000"/>
                </a:srgbClr>
              </a:buClr>
              <a:buSzPct val="70000"/>
              <a:tabLst>
                <a:tab pos="282575" algn="l"/>
              </a:tabLst>
            </a:pPr>
            <a:r>
              <a:rPr lang="en-US" sz="2800" b="1" dirty="0">
                <a:effectLst>
                  <a:outerShdw blurRad="38100" dist="38100" dir="2700000" algn="tl">
                    <a:srgbClr val="000000">
                      <a:alpha val="43137"/>
                    </a:srgbClr>
                  </a:outerShdw>
                </a:effectLst>
                <a:latin typeface="Corbel"/>
              </a:rPr>
              <a:t>test.html</a:t>
            </a:r>
          </a:p>
        </p:txBody>
      </p:sp>
      <p:pic>
        <p:nvPicPr>
          <p:cNvPr id="3" name="Picture 2"/>
          <p:cNvPicPr>
            <a:picLocks noChangeAspect="1"/>
          </p:cNvPicPr>
          <p:nvPr/>
        </p:nvPicPr>
        <p:blipFill>
          <a:blip r:embed="rId2"/>
          <a:stretch>
            <a:fillRect/>
          </a:stretch>
        </p:blipFill>
        <p:spPr>
          <a:xfrm>
            <a:off x="2107474" y="4248958"/>
            <a:ext cx="7210425" cy="2276475"/>
          </a:xfrm>
          <a:prstGeom prst="rect">
            <a:avLst/>
          </a:prstGeom>
        </p:spPr>
      </p:pic>
    </p:spTree>
    <p:extLst>
      <p:ext uri="{BB962C8B-B14F-4D97-AF65-F5344CB8AC3E}">
        <p14:creationId xmlns:p14="http://schemas.microsoft.com/office/powerpoint/2010/main" val="3830971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Structure</a:t>
            </a:r>
          </a:p>
        </p:txBody>
      </p:sp>
      <p:sp>
        <p:nvSpPr>
          <p:cNvPr id="3" name="Content Placeholder 2"/>
          <p:cNvSpPr>
            <a:spLocks noGrp="1"/>
          </p:cNvSpPr>
          <p:nvPr>
            <p:ph idx="1"/>
          </p:nvPr>
        </p:nvSpPr>
        <p:spPr/>
        <p:txBody>
          <a:bodyPr/>
          <a:lstStyle/>
          <a:p>
            <a:pPr>
              <a:lnSpc>
                <a:spcPct val="100000"/>
              </a:lnSpc>
              <a:defRPr/>
            </a:pPr>
            <a:r>
              <a:rPr lang="en-US" dirty="0"/>
              <a:t>HTML is comprised of “elements” and “tags”</a:t>
            </a:r>
            <a:endParaRPr lang="en-US" dirty="0">
              <a:latin typeface="Courier New" pitchFamily="49" charset="0"/>
            </a:endParaRPr>
          </a:p>
          <a:p>
            <a:pPr lvl="1">
              <a:lnSpc>
                <a:spcPct val="100000"/>
              </a:lnSpc>
              <a:defRPr/>
            </a:pPr>
            <a:r>
              <a:rPr lang="en-US" sz="2400" dirty="0"/>
              <a:t>Begins with </a:t>
            </a:r>
            <a:r>
              <a:rPr lang="en-US" sz="2400" dirty="0">
                <a:solidFill>
                  <a:srgbClr val="0202BE"/>
                </a:solidFill>
                <a:latin typeface="Consolas" pitchFamily="49" charset="0"/>
                <a:cs typeface="Consolas" pitchFamily="49" charset="0"/>
              </a:rPr>
              <a:t>&lt;html&gt;</a:t>
            </a:r>
            <a:r>
              <a:rPr lang="en-US" sz="2400" dirty="0">
                <a:solidFill>
                  <a:schemeClr val="tx2">
                    <a:lumMod val="60000"/>
                    <a:lumOff val="40000"/>
                  </a:schemeClr>
                </a:solidFill>
              </a:rPr>
              <a:t> </a:t>
            </a:r>
            <a:r>
              <a:rPr lang="en-US" sz="2400" dirty="0"/>
              <a:t>and ends with </a:t>
            </a:r>
            <a:r>
              <a:rPr lang="en-US" sz="2400" dirty="0">
                <a:solidFill>
                  <a:srgbClr val="0202BE"/>
                </a:solidFill>
                <a:latin typeface="Consolas" pitchFamily="49" charset="0"/>
                <a:cs typeface="Consolas" pitchFamily="49" charset="0"/>
              </a:rPr>
              <a:t>&lt;/html&gt;</a:t>
            </a:r>
          </a:p>
          <a:p>
            <a:pPr>
              <a:lnSpc>
                <a:spcPct val="100000"/>
              </a:lnSpc>
              <a:defRPr/>
            </a:pPr>
            <a:r>
              <a:rPr lang="en-US" dirty="0"/>
              <a:t>Elements (tags) are nested one inside another:</a:t>
            </a:r>
          </a:p>
          <a:p>
            <a:pPr>
              <a:lnSpc>
                <a:spcPct val="100000"/>
              </a:lnSpc>
              <a:defRPr/>
            </a:pPr>
            <a:endParaRPr lang="en-US" dirty="0"/>
          </a:p>
          <a:p>
            <a:pPr>
              <a:lnSpc>
                <a:spcPct val="100000"/>
              </a:lnSpc>
              <a:defRPr/>
            </a:pPr>
            <a:r>
              <a:rPr lang="en-US" dirty="0"/>
              <a:t>Tags have attributes:</a:t>
            </a:r>
          </a:p>
          <a:p>
            <a:pPr>
              <a:lnSpc>
                <a:spcPct val="100000"/>
              </a:lnSpc>
              <a:defRPr/>
            </a:pPr>
            <a:endParaRPr lang="en-US" dirty="0"/>
          </a:p>
          <a:p>
            <a:pPr>
              <a:lnSpc>
                <a:spcPct val="100000"/>
              </a:lnSpc>
              <a:defRPr/>
            </a:pPr>
            <a:r>
              <a:rPr lang="en-US" dirty="0"/>
              <a:t>HTML describes structure using two main sections: </a:t>
            </a:r>
            <a:r>
              <a:rPr lang="en-US" dirty="0">
                <a:solidFill>
                  <a:srgbClr val="0202BE"/>
                </a:solidFill>
                <a:latin typeface="Consolas" pitchFamily="49" charset="0"/>
                <a:cs typeface="Consolas" pitchFamily="49" charset="0"/>
              </a:rPr>
              <a:t>&lt;head&gt;</a:t>
            </a:r>
            <a:r>
              <a:rPr lang="en-US" dirty="0">
                <a:solidFill>
                  <a:srgbClr val="0202BE"/>
                </a:solidFill>
              </a:rPr>
              <a:t> </a:t>
            </a:r>
            <a:r>
              <a:rPr lang="en-US" dirty="0"/>
              <a:t>and </a:t>
            </a:r>
            <a:r>
              <a:rPr lang="en-US" dirty="0">
                <a:solidFill>
                  <a:srgbClr val="0202BE"/>
                </a:solidFill>
                <a:latin typeface="Consolas" pitchFamily="49" charset="0"/>
                <a:cs typeface="Consolas" pitchFamily="49" charset="0"/>
              </a:rPr>
              <a:t>&lt;body&gt;</a:t>
            </a:r>
          </a:p>
          <a:p>
            <a:r>
              <a:rPr lang="en-US" dirty="0"/>
              <a:t>The HTML source code should be formatted to increase readability and facilitate debugging.</a:t>
            </a:r>
          </a:p>
          <a:p>
            <a:pPr lvl="1"/>
            <a:r>
              <a:rPr lang="en-US" dirty="0"/>
              <a:t>Every block element should start on a new line.</a:t>
            </a:r>
          </a:p>
          <a:p>
            <a:pPr lvl="1"/>
            <a:r>
              <a:rPr lang="en-US" dirty="0"/>
              <a:t>Every nested (block) element should be indented.</a:t>
            </a:r>
          </a:p>
          <a:p>
            <a:pPr lvl="1"/>
            <a:r>
              <a:rPr lang="en-US" dirty="0"/>
              <a:t>Browsers ignore multiple whitespaces in the page source, so formatting is harmless.</a:t>
            </a:r>
          </a:p>
          <a:p>
            <a:r>
              <a:rPr lang="en-US" dirty="0"/>
              <a:t>For performance reasons, formatting can be sacrificed</a:t>
            </a:r>
          </a:p>
          <a:p>
            <a:endParaRPr lang="en-US" sz="2800" dirty="0"/>
          </a:p>
          <a:p>
            <a:endParaRPr lang="en-US" dirty="0"/>
          </a:p>
        </p:txBody>
      </p:sp>
      <p:sp>
        <p:nvSpPr>
          <p:cNvPr id="4" name="Rectangle 5"/>
          <p:cNvSpPr>
            <a:spLocks noChangeArrowheads="1"/>
          </p:cNvSpPr>
          <p:nvPr/>
        </p:nvSpPr>
        <p:spPr bwMode="auto">
          <a:xfrm>
            <a:off x="935182" y="2291542"/>
            <a:ext cx="7689848" cy="4247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defRPr/>
            </a:pPr>
            <a:r>
              <a:rPr lang="en-US" sz="2400" noProof="1">
                <a:solidFill>
                  <a:srgbClr val="0202BE"/>
                </a:solidFill>
                <a:effectLst>
                  <a:outerShdw blurRad="38100" dist="38100" dir="2700000" algn="tl">
                    <a:srgbClr val="000000">
                      <a:alpha val="43137"/>
                    </a:srgbClr>
                  </a:outerShdw>
                </a:effectLst>
                <a:latin typeface="Consolas" pitchFamily="49" charset="0"/>
                <a:cs typeface="Consolas" pitchFamily="49" charset="0"/>
              </a:rPr>
              <a:t>&lt;html&gt; </a:t>
            </a:r>
            <a:r>
              <a:rPr lang="en-US" sz="2400" noProof="1">
                <a:solidFill>
                  <a:srgbClr val="FF0000"/>
                </a:solidFill>
                <a:effectLst>
                  <a:outerShdw blurRad="38100" dist="38100" dir="2700000" algn="tl">
                    <a:srgbClr val="000000">
                      <a:alpha val="43137"/>
                    </a:srgbClr>
                  </a:outerShdw>
                </a:effectLst>
                <a:latin typeface="Consolas" pitchFamily="49" charset="0"/>
                <a:cs typeface="Consolas" pitchFamily="49" charset="0"/>
              </a:rPr>
              <a:t>&lt;head&gt;&lt;/head&gt; </a:t>
            </a:r>
            <a:r>
              <a:rPr lang="en-US" sz="2400" noProof="1">
                <a:solidFill>
                  <a:schemeClr val="accent2">
                    <a:lumMod val="50000"/>
                  </a:schemeClr>
                </a:solidFill>
                <a:effectLst>
                  <a:outerShdw blurRad="38100" dist="38100" dir="2700000" algn="tl">
                    <a:srgbClr val="000000">
                      <a:alpha val="43137"/>
                    </a:srgbClr>
                  </a:outerShdw>
                </a:effectLst>
                <a:latin typeface="Consolas" pitchFamily="49" charset="0"/>
                <a:cs typeface="Consolas" pitchFamily="49" charset="0"/>
              </a:rPr>
              <a:t>&lt;body&gt;&lt;/body&gt; </a:t>
            </a:r>
            <a:r>
              <a:rPr lang="en-US" sz="2400" noProof="1">
                <a:solidFill>
                  <a:srgbClr val="0202BE"/>
                </a:solidFill>
                <a:effectLst>
                  <a:outerShdw blurRad="38100" dist="38100" dir="2700000" algn="tl">
                    <a:srgbClr val="000000">
                      <a:alpha val="43137"/>
                    </a:srgbClr>
                  </a:outerShdw>
                </a:effectLst>
                <a:latin typeface="Consolas" pitchFamily="49" charset="0"/>
                <a:cs typeface="Consolas" pitchFamily="49" charset="0"/>
              </a:rPr>
              <a:t>&lt;/html&gt;</a:t>
            </a:r>
          </a:p>
        </p:txBody>
      </p:sp>
      <p:sp>
        <p:nvSpPr>
          <p:cNvPr id="5" name="Rectangle 6"/>
          <p:cNvSpPr>
            <a:spLocks noChangeArrowheads="1"/>
          </p:cNvSpPr>
          <p:nvPr/>
        </p:nvSpPr>
        <p:spPr bwMode="auto">
          <a:xfrm>
            <a:off x="935182" y="3233994"/>
            <a:ext cx="7689848" cy="42473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90000"/>
              </a:lnSpc>
              <a:spcBef>
                <a:spcPts val="0"/>
              </a:spcBef>
              <a:buClr>
                <a:schemeClr val="accent5">
                  <a:lumMod val="40000"/>
                  <a:lumOff val="60000"/>
                </a:schemeClr>
              </a:buClr>
              <a:buSzPct val="70000"/>
              <a:defRPr/>
            </a:pPr>
            <a:r>
              <a:rPr lang="en-US" sz="2400" noProof="1">
                <a:solidFill>
                  <a:srgbClr val="0202BE"/>
                </a:solidFill>
                <a:effectLst>
                  <a:outerShdw blurRad="38100" dist="38100" dir="2700000" algn="tl">
                    <a:srgbClr val="000000">
                      <a:alpha val="43137"/>
                    </a:srgbClr>
                  </a:outerShdw>
                </a:effectLst>
                <a:latin typeface="Consolas" pitchFamily="49" charset="0"/>
                <a:cs typeface="Consolas" pitchFamily="49" charset="0"/>
              </a:rPr>
              <a:t>&lt;img </a:t>
            </a:r>
            <a:r>
              <a:rPr lang="en-US" sz="2400" noProof="1">
                <a:solidFill>
                  <a:srgbClr val="FF0000"/>
                </a:solidFill>
                <a:effectLst>
                  <a:outerShdw blurRad="38100" dist="38100" dir="2700000" algn="tl">
                    <a:srgbClr val="000000">
                      <a:alpha val="43137"/>
                    </a:srgbClr>
                  </a:outerShdw>
                </a:effectLst>
                <a:latin typeface="Consolas" pitchFamily="49" charset="0"/>
                <a:cs typeface="Consolas" pitchFamily="49" charset="0"/>
              </a:rPr>
              <a:t>src="logo.jpg" alt="logo" </a:t>
            </a:r>
            <a:r>
              <a:rPr lang="en-US" sz="2400" noProof="1">
                <a:solidFill>
                  <a:srgbClr val="0202BE"/>
                </a:solidFill>
                <a:effectLst>
                  <a:outerShdw blurRad="38100" dist="38100" dir="2700000" algn="tl">
                    <a:srgbClr val="000000">
                      <a:alpha val="43137"/>
                    </a:srgbClr>
                  </a:outerShdw>
                </a:effectLst>
                <a:latin typeface="Consolas" pitchFamily="49" charset="0"/>
                <a:cs typeface="Consolas" pitchFamily="49" charset="0"/>
              </a:rPr>
              <a:t>/&gt;</a:t>
            </a:r>
          </a:p>
        </p:txBody>
      </p:sp>
    </p:spTree>
    <p:extLst>
      <p:ext uri="{BB962C8B-B14F-4D97-AF65-F5344CB8AC3E}">
        <p14:creationId xmlns:p14="http://schemas.microsoft.com/office/powerpoint/2010/main" val="3867741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animBg="1"/>
      <p:bldP spid="5" grpId="0" uiExpan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HTML Page</a:t>
            </a:r>
          </a:p>
        </p:txBody>
      </p:sp>
      <p:sp>
        <p:nvSpPr>
          <p:cNvPr id="4" name="Rectangle 2"/>
          <p:cNvSpPr>
            <a:spLocks noChangeArrowheads="1"/>
          </p:cNvSpPr>
          <p:nvPr/>
        </p:nvSpPr>
        <p:spPr bwMode="auto">
          <a:xfrm>
            <a:off x="425450" y="952500"/>
            <a:ext cx="8207375" cy="3970318"/>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r>
              <a:rPr lang="en-US" sz="2800" dirty="0">
                <a:solidFill>
                  <a:srgbClr val="800000"/>
                </a:solidFill>
                <a:latin typeface="Consolas" panose="020B0609020204030204" pitchFamily="49" charset="0"/>
              </a:rPr>
              <a:t>&lt;!DOCTYPE</a:t>
            </a:r>
            <a:r>
              <a:rPr lang="en-US" sz="2800" dirty="0">
                <a:solidFill>
                  <a:srgbClr val="000000"/>
                </a:solidFill>
                <a:latin typeface="Consolas" panose="020B0609020204030204" pitchFamily="49" charset="0"/>
              </a:rPr>
              <a:t> </a:t>
            </a:r>
            <a:r>
              <a:rPr lang="en-US" sz="2800" dirty="0">
                <a:solidFill>
                  <a:srgbClr val="FF0000"/>
                </a:solidFill>
                <a:latin typeface="Consolas" panose="020B0609020204030204" pitchFamily="49" charset="0"/>
              </a:rPr>
              <a:t>HTML</a:t>
            </a:r>
            <a:r>
              <a:rPr lang="en-US" sz="2800" dirty="0">
                <a:solidFill>
                  <a:srgbClr val="800000"/>
                </a:solidFill>
                <a:latin typeface="Consolas" panose="020B0609020204030204" pitchFamily="49" charset="0"/>
              </a:rPr>
              <a:t>&gt;</a:t>
            </a:r>
            <a:endParaRPr lang="en-US" sz="2800" dirty="0">
              <a:solidFill>
                <a:srgbClr val="000000"/>
              </a:solidFill>
              <a:latin typeface="Consolas" panose="020B0609020204030204" pitchFamily="49" charset="0"/>
            </a:endParaRPr>
          </a:p>
          <a:p>
            <a:r>
              <a:rPr lang="en-US" sz="2800" dirty="0">
                <a:solidFill>
                  <a:srgbClr val="800000"/>
                </a:solidFill>
                <a:latin typeface="Consolas" panose="020B0609020204030204" pitchFamily="49" charset="0"/>
              </a:rPr>
              <a:t>&lt;html&gt;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&lt;head&gt;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&lt;title&gt;</a:t>
            </a:r>
            <a:r>
              <a:rPr lang="en-US" sz="2800" dirty="0">
                <a:solidFill>
                  <a:srgbClr val="000000"/>
                </a:solidFill>
                <a:latin typeface="Consolas" panose="020B0609020204030204" pitchFamily="49" charset="0"/>
              </a:rPr>
              <a:t>My First HTML Page</a:t>
            </a:r>
            <a:r>
              <a:rPr lang="en-US" sz="2800" dirty="0">
                <a:solidFill>
                  <a:srgbClr val="800000"/>
                </a:solidFill>
                <a:latin typeface="Consolas" panose="020B0609020204030204" pitchFamily="49" charset="0"/>
              </a:rPr>
              <a:t>&lt;/title&gt;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&lt;/head&gt;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&lt;body&gt;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&lt;p&gt;</a:t>
            </a:r>
            <a:r>
              <a:rPr lang="en-US" sz="2800" dirty="0">
                <a:solidFill>
                  <a:srgbClr val="000000"/>
                </a:solidFill>
                <a:latin typeface="Consolas" panose="020B0609020204030204" pitchFamily="49" charset="0"/>
              </a:rPr>
              <a:t>This is some text...</a:t>
            </a:r>
            <a:r>
              <a:rPr lang="en-US" sz="2800" dirty="0">
                <a:solidFill>
                  <a:srgbClr val="800000"/>
                </a:solidFill>
                <a:latin typeface="Consolas" panose="020B0609020204030204" pitchFamily="49" charset="0"/>
              </a:rPr>
              <a:t>&lt;/p&gt;</a:t>
            </a:r>
            <a:endParaRPr lang="en-US" sz="2800" dirty="0">
              <a:solidFill>
                <a:srgbClr val="000000"/>
              </a:solidFill>
              <a:latin typeface="Consolas" panose="020B0609020204030204" pitchFamily="49" charset="0"/>
            </a:endParaRPr>
          </a:p>
          <a:p>
            <a:r>
              <a:rPr lang="en-US" sz="2800" dirty="0">
                <a:solidFill>
                  <a:srgbClr val="000000"/>
                </a:solidFill>
                <a:latin typeface="Consolas" panose="020B0609020204030204" pitchFamily="49" charset="0"/>
              </a:rPr>
              <a:t>  </a:t>
            </a:r>
            <a:r>
              <a:rPr lang="en-US" sz="2800" dirty="0">
                <a:solidFill>
                  <a:srgbClr val="800000"/>
                </a:solidFill>
                <a:latin typeface="Consolas" panose="020B0609020204030204" pitchFamily="49" charset="0"/>
              </a:rPr>
              <a:t>&lt;/body&gt;</a:t>
            </a:r>
            <a:endParaRPr lang="en-US" sz="2800" dirty="0">
              <a:solidFill>
                <a:srgbClr val="000000"/>
              </a:solidFill>
              <a:latin typeface="Consolas" panose="020B0609020204030204" pitchFamily="49" charset="0"/>
            </a:endParaRPr>
          </a:p>
          <a:p>
            <a:r>
              <a:rPr lang="en-US" sz="2800" dirty="0">
                <a:solidFill>
                  <a:srgbClr val="800000"/>
                </a:solidFill>
                <a:latin typeface="Consolas" panose="020B0609020204030204" pitchFamily="49" charset="0"/>
              </a:rPr>
              <a:t>&lt;/html&gt;</a:t>
            </a:r>
            <a:endParaRPr lang="en-US" sz="2800" dirty="0">
              <a:solidFill>
                <a:srgbClr val="000000"/>
              </a:solidFill>
              <a:latin typeface="Consolas" panose="020B0609020204030204" pitchFamily="49" charset="0"/>
            </a:endParaRPr>
          </a:p>
        </p:txBody>
      </p:sp>
      <p:sp>
        <p:nvSpPr>
          <p:cNvPr id="5" name="AutoShape 7"/>
          <p:cNvSpPr>
            <a:spLocks noChangeArrowheads="1"/>
          </p:cNvSpPr>
          <p:nvPr/>
        </p:nvSpPr>
        <p:spPr bwMode="auto">
          <a:xfrm>
            <a:off x="2097677" y="1333859"/>
            <a:ext cx="2209799" cy="506522"/>
          </a:xfrm>
          <a:prstGeom prst="wedgeRoundRectCallout">
            <a:avLst>
              <a:gd name="adj1" fmla="val -51525"/>
              <a:gd name="adj2" fmla="val 139824"/>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400" noProof="1">
                <a:solidFill>
                  <a:srgbClr val="F7FFE7"/>
                </a:solidFill>
                <a:effectLst>
                  <a:outerShdw blurRad="38100" dist="38100" dir="2700000" algn="tl">
                    <a:srgbClr val="000000">
                      <a:alpha val="43137"/>
                    </a:srgbClr>
                  </a:outerShdw>
                </a:effectLst>
                <a:latin typeface="+mn-lt"/>
                <a:cs typeface="Consolas" pitchFamily="49" charset="0"/>
              </a:rPr>
              <a:t>Opening tag</a:t>
            </a:r>
          </a:p>
        </p:txBody>
      </p:sp>
      <p:sp>
        <p:nvSpPr>
          <p:cNvPr id="6" name="AutoShape 7"/>
          <p:cNvSpPr>
            <a:spLocks noChangeArrowheads="1"/>
          </p:cNvSpPr>
          <p:nvPr/>
        </p:nvSpPr>
        <p:spPr bwMode="auto">
          <a:xfrm>
            <a:off x="6702334" y="2937659"/>
            <a:ext cx="2057400" cy="506522"/>
          </a:xfrm>
          <a:prstGeom prst="wedgeRoundRectCallout">
            <a:avLst>
              <a:gd name="adj1" fmla="val -45850"/>
              <a:gd name="adj2" fmla="val -111478"/>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400" noProof="1">
                <a:solidFill>
                  <a:srgbClr val="F7FFE7"/>
                </a:solidFill>
                <a:effectLst>
                  <a:outerShdw blurRad="38100" dist="38100" dir="2700000" algn="tl">
                    <a:srgbClr val="000000">
                      <a:alpha val="43137"/>
                    </a:srgbClr>
                  </a:outerShdw>
                </a:effectLst>
                <a:latin typeface="+mn-lt"/>
                <a:cs typeface="Consolas" pitchFamily="49" charset="0"/>
              </a:rPr>
              <a:t>Closing tag</a:t>
            </a:r>
          </a:p>
        </p:txBody>
      </p:sp>
      <p:sp>
        <p:nvSpPr>
          <p:cNvPr id="7" name="Rectangle 11"/>
          <p:cNvSpPr>
            <a:spLocks noChangeArrowheads="1"/>
          </p:cNvSpPr>
          <p:nvPr/>
        </p:nvSpPr>
        <p:spPr bwMode="auto">
          <a:xfrm>
            <a:off x="752246" y="1869081"/>
            <a:ext cx="7354345" cy="1259392"/>
          </a:xfrm>
          <a:prstGeom prst="rect">
            <a:avLst/>
          </a:prstGeom>
          <a:solidFill>
            <a:schemeClr val="tx2">
              <a:lumMod val="60000"/>
              <a:lumOff val="40000"/>
              <a:alpha val="15000"/>
            </a:schemeClr>
          </a:solidFill>
          <a:ln w="12700">
            <a:solidFill>
              <a:schemeClr val="accent5">
                <a:lumMod val="60000"/>
                <a:lumOff val="40000"/>
              </a:schemeClr>
            </a:solidFill>
          </a:ln>
        </p:spPr>
        <p:txBody>
          <a:bodyPr wrap="square">
            <a:noAutofit/>
          </a:bodyPr>
          <a:lstStyle/>
          <a:p>
            <a:pPr eaLnBrk="0" hangingPunct="0">
              <a:lnSpc>
                <a:spcPct val="110000"/>
              </a:lnSpc>
              <a:spcBef>
                <a:spcPts val="0"/>
              </a:spcBef>
              <a:buClr>
                <a:schemeClr val="accent5">
                  <a:lumMod val="40000"/>
                  <a:lumOff val="60000"/>
                </a:schemeClr>
              </a:buClr>
              <a:buSzPct val="70000"/>
              <a:defRPr/>
            </a:pP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sp>
        <p:nvSpPr>
          <p:cNvPr id="8" name="AutoShape 7"/>
          <p:cNvSpPr>
            <a:spLocks noChangeArrowheads="1"/>
          </p:cNvSpPr>
          <p:nvPr/>
        </p:nvSpPr>
        <p:spPr bwMode="auto">
          <a:xfrm>
            <a:off x="3771900" y="848590"/>
            <a:ext cx="2362200" cy="506522"/>
          </a:xfrm>
          <a:prstGeom prst="wedgeRoundRectCallout">
            <a:avLst>
              <a:gd name="adj1" fmla="val -51100"/>
              <a:gd name="adj2" fmla="val 148323"/>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400" noProof="1">
                <a:solidFill>
                  <a:srgbClr val="F7FFE7"/>
                </a:solidFill>
                <a:effectLst>
                  <a:outerShdw blurRad="38100" dist="38100" dir="2700000" algn="tl">
                    <a:srgbClr val="000000">
                      <a:alpha val="43137"/>
                    </a:srgbClr>
                  </a:outerShdw>
                </a:effectLst>
                <a:latin typeface="+mn-lt"/>
                <a:cs typeface="Consolas" pitchFamily="49" charset="0"/>
              </a:rPr>
              <a:t>HTML header</a:t>
            </a:r>
          </a:p>
        </p:txBody>
      </p:sp>
      <p:sp>
        <p:nvSpPr>
          <p:cNvPr id="9" name="Rectangle 11"/>
          <p:cNvSpPr>
            <a:spLocks noChangeArrowheads="1"/>
          </p:cNvSpPr>
          <p:nvPr/>
        </p:nvSpPr>
        <p:spPr bwMode="auto">
          <a:xfrm>
            <a:off x="752246" y="3128473"/>
            <a:ext cx="7354346" cy="1287823"/>
          </a:xfrm>
          <a:prstGeom prst="rect">
            <a:avLst/>
          </a:prstGeom>
          <a:solidFill>
            <a:schemeClr val="tx2">
              <a:lumMod val="60000"/>
              <a:lumOff val="40000"/>
              <a:alpha val="15000"/>
            </a:schemeClr>
          </a:solidFill>
          <a:ln w="12700">
            <a:solidFill>
              <a:schemeClr val="accent5">
                <a:lumMod val="60000"/>
                <a:lumOff val="40000"/>
              </a:schemeClr>
            </a:solidFill>
          </a:ln>
        </p:spPr>
        <p:txBody>
          <a:bodyPr wrap="square">
            <a:noAutofit/>
          </a:bodyPr>
          <a:lstStyle/>
          <a:p>
            <a:pPr eaLnBrk="0" hangingPunct="0">
              <a:lnSpc>
                <a:spcPct val="110000"/>
              </a:lnSpc>
              <a:spcBef>
                <a:spcPts val="0"/>
              </a:spcBef>
              <a:buClr>
                <a:schemeClr val="accent5">
                  <a:lumMod val="40000"/>
                  <a:lumOff val="60000"/>
                </a:schemeClr>
              </a:buClr>
              <a:buSzPct val="70000"/>
              <a:defRPr/>
            </a:pPr>
            <a:endParaRPr lang="en-US" sz="2400" b="1" noProof="1">
              <a:solidFill>
                <a:srgbClr val="8CF4F2"/>
              </a:solidFill>
              <a:effectLst>
                <a:outerShdw blurRad="38100" dist="38100" dir="2700000" algn="tl">
                  <a:srgbClr val="000000">
                    <a:alpha val="43137"/>
                  </a:srgbClr>
                </a:outerShdw>
              </a:effectLst>
              <a:latin typeface="Consolas" pitchFamily="49" charset="0"/>
              <a:cs typeface="Consolas" pitchFamily="49" charset="0"/>
            </a:endParaRPr>
          </a:p>
        </p:txBody>
      </p:sp>
      <p:pic>
        <p:nvPicPr>
          <p:cNvPr id="12" name="Picture 11"/>
          <p:cNvPicPr>
            <a:picLocks noChangeAspect="1"/>
          </p:cNvPicPr>
          <p:nvPr/>
        </p:nvPicPr>
        <p:blipFill>
          <a:blip r:embed="rId2"/>
          <a:stretch>
            <a:fillRect/>
          </a:stretch>
        </p:blipFill>
        <p:spPr>
          <a:xfrm>
            <a:off x="6218449" y="4256597"/>
            <a:ext cx="5082569" cy="1604668"/>
          </a:xfrm>
          <a:prstGeom prst="rect">
            <a:avLst/>
          </a:prstGeom>
        </p:spPr>
      </p:pic>
      <p:sp>
        <p:nvSpPr>
          <p:cNvPr id="10" name="AutoShape 7"/>
          <p:cNvSpPr>
            <a:spLocks noChangeArrowheads="1"/>
          </p:cNvSpPr>
          <p:nvPr/>
        </p:nvSpPr>
        <p:spPr bwMode="auto">
          <a:xfrm>
            <a:off x="3771900" y="4898157"/>
            <a:ext cx="2209800" cy="506522"/>
          </a:xfrm>
          <a:prstGeom prst="wedgeRoundRectCallout">
            <a:avLst>
              <a:gd name="adj1" fmla="val -41697"/>
              <a:gd name="adj2" fmla="val -146766"/>
              <a:gd name="adj3" fmla="val 16667"/>
            </a:avLst>
          </a:prstGeom>
          <a:solidFill>
            <a:srgbClr val="9F8471"/>
          </a:solidFill>
          <a:ln w="6350">
            <a:solidFill>
              <a:schemeClr val="tx1">
                <a:lumMod val="20000"/>
                <a:lumOff val="80000"/>
              </a:schemeClr>
            </a:solidFill>
          </a:ln>
        </p:spPr>
        <p:txBody>
          <a:bodyPr wrap="square">
            <a:spAutoFit/>
          </a:bodyPr>
          <a:lstStyle/>
          <a:p>
            <a:pPr algn="ctr" eaLnBrk="0" hangingPunct="0">
              <a:lnSpc>
                <a:spcPts val="3000"/>
              </a:lnSpc>
              <a:spcBef>
                <a:spcPts val="0"/>
              </a:spcBef>
              <a:buClr>
                <a:schemeClr val="accent5">
                  <a:lumMod val="40000"/>
                  <a:lumOff val="60000"/>
                </a:schemeClr>
              </a:buClr>
              <a:buSzPct val="70000"/>
            </a:pPr>
            <a:r>
              <a:rPr lang="en-US" sz="2400" noProof="1">
                <a:solidFill>
                  <a:srgbClr val="F7FFE7"/>
                </a:solidFill>
                <a:effectLst>
                  <a:outerShdw blurRad="38100" dist="38100" dir="2700000" algn="tl">
                    <a:srgbClr val="000000">
                      <a:alpha val="43137"/>
                    </a:srgbClr>
                  </a:outerShdw>
                </a:effectLst>
                <a:latin typeface="+mn-lt"/>
                <a:cs typeface="Consolas" pitchFamily="49" charset="0"/>
              </a:rPr>
              <a:t>HTML body</a:t>
            </a:r>
          </a:p>
        </p:txBody>
      </p:sp>
    </p:spTree>
    <p:extLst>
      <p:ext uri="{BB962C8B-B14F-4D97-AF65-F5344CB8AC3E}">
        <p14:creationId xmlns:p14="http://schemas.microsoft.com/office/powerpoint/2010/main" val="382688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HTML Tags</a:t>
            </a:r>
          </a:p>
        </p:txBody>
      </p:sp>
      <p:sp>
        <p:nvSpPr>
          <p:cNvPr id="3" name="Content Placeholder 2"/>
          <p:cNvSpPr>
            <a:spLocks noGrp="1"/>
          </p:cNvSpPr>
          <p:nvPr>
            <p:ph idx="1"/>
          </p:nvPr>
        </p:nvSpPr>
        <p:spPr/>
        <p:txBody>
          <a:bodyPr/>
          <a:lstStyle/>
          <a:p>
            <a:r>
              <a:rPr lang="en-US" dirty="0"/>
              <a:t>Headings	</a:t>
            </a:r>
          </a:p>
          <a:p>
            <a:r>
              <a:rPr lang="en-US" dirty="0"/>
              <a:t>Paragraph</a:t>
            </a:r>
          </a:p>
          <a:p>
            <a:r>
              <a:rPr lang="en-US" dirty="0"/>
              <a:t>Fonts</a:t>
            </a:r>
          </a:p>
          <a:p>
            <a:r>
              <a:rPr lang="en-US" dirty="0"/>
              <a:t>List</a:t>
            </a:r>
          </a:p>
          <a:p>
            <a:r>
              <a:rPr lang="en-US" dirty="0"/>
              <a:t>Anchor Tag</a:t>
            </a:r>
          </a:p>
          <a:p>
            <a:r>
              <a:rPr lang="en-US" dirty="0"/>
              <a:t>Image</a:t>
            </a:r>
          </a:p>
          <a:p>
            <a:r>
              <a:rPr lang="en-US" dirty="0"/>
              <a:t>Table</a:t>
            </a:r>
          </a:p>
          <a:p>
            <a:r>
              <a:rPr lang="en-US" dirty="0"/>
              <a:t>Form</a:t>
            </a:r>
          </a:p>
        </p:txBody>
      </p:sp>
    </p:spTree>
    <p:extLst>
      <p:ext uri="{BB962C8B-B14F-4D97-AF65-F5344CB8AC3E}">
        <p14:creationId xmlns:p14="http://schemas.microsoft.com/office/powerpoint/2010/main" val="1188801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Headings</a:t>
            </a:r>
          </a:p>
        </p:txBody>
      </p:sp>
      <p:sp>
        <p:nvSpPr>
          <p:cNvPr id="3" name="Content Placeholder 2"/>
          <p:cNvSpPr>
            <a:spLocks noGrp="1"/>
          </p:cNvSpPr>
          <p:nvPr>
            <p:ph idx="1"/>
          </p:nvPr>
        </p:nvSpPr>
        <p:spPr/>
        <p:txBody>
          <a:bodyPr/>
          <a:lstStyle/>
          <a:p>
            <a:pPr lvl="0"/>
            <a:r>
              <a:rPr lang="en-US" altLang="zh-CN" dirty="0">
                <a:ea typeface="宋体" pitchFamily="2" charset="-122"/>
                <a:cs typeface="Times New Roman" panose="02020603050405020304" pitchFamily="18" charset="0"/>
              </a:rPr>
              <a:t>Headings are important because search engines use the headings to index the structure and content of your web pages.</a:t>
            </a:r>
          </a:p>
          <a:p>
            <a:endParaRPr lang="en-US" dirty="0"/>
          </a:p>
        </p:txBody>
      </p:sp>
      <p:sp>
        <p:nvSpPr>
          <p:cNvPr id="4" name="Text Box 4"/>
          <p:cNvSpPr txBox="1">
            <a:spLocks noChangeArrowheads="1"/>
          </p:cNvSpPr>
          <p:nvPr/>
        </p:nvSpPr>
        <p:spPr bwMode="auto">
          <a:xfrm>
            <a:off x="538752" y="1793964"/>
            <a:ext cx="7327262" cy="3631763"/>
          </a:xfrm>
          <a:prstGeom prst="rect">
            <a:avLst/>
          </a:prstGeom>
          <a:noFill/>
          <a:ln w="9525">
            <a:noFill/>
            <a:miter lim="800000"/>
            <a:headEnd/>
            <a:tailEnd/>
          </a:ln>
          <a:effectLst/>
        </p:spPr>
        <p:txBody>
          <a:bodyPr wrap="square">
            <a:spAutoFit/>
          </a:bodyPr>
          <a:lstStyle/>
          <a:p>
            <a:pPr lvl="1"/>
            <a:r>
              <a:rPr lang="en-US" altLang="zh-CN" sz="3400" dirty="0">
                <a:ea typeface="宋体" pitchFamily="2" charset="-122"/>
              </a:rPr>
              <a:t>&lt;h1&gt; text &lt;/h1&gt; -- largest of the six</a:t>
            </a:r>
          </a:p>
          <a:p>
            <a:pPr lvl="1"/>
            <a:r>
              <a:rPr lang="en-US" altLang="zh-CN" sz="3200" dirty="0">
                <a:ea typeface="宋体" pitchFamily="2" charset="-122"/>
              </a:rPr>
              <a:t>&lt;h2&gt; text &lt;/h2&gt;</a:t>
            </a:r>
          </a:p>
          <a:p>
            <a:pPr lvl="1"/>
            <a:r>
              <a:rPr lang="en-US" altLang="zh-CN" sz="3000" dirty="0">
                <a:ea typeface="宋体" pitchFamily="2" charset="-122"/>
              </a:rPr>
              <a:t>&lt;h3&gt; text &lt;/h3&gt;</a:t>
            </a:r>
          </a:p>
          <a:p>
            <a:pPr lvl="1"/>
            <a:r>
              <a:rPr lang="en-US" altLang="zh-CN" sz="2800" dirty="0">
                <a:ea typeface="宋体" pitchFamily="2" charset="-122"/>
              </a:rPr>
              <a:t>&lt;h4&gt; text &lt;/h4&gt;</a:t>
            </a:r>
          </a:p>
          <a:p>
            <a:pPr lvl="1"/>
            <a:r>
              <a:rPr lang="en-US" altLang="zh-CN" sz="2600" dirty="0">
                <a:ea typeface="宋体" pitchFamily="2" charset="-122"/>
              </a:rPr>
              <a:t>&lt;h5&gt; text &lt;/h5&gt;</a:t>
            </a:r>
          </a:p>
          <a:p>
            <a:pPr lvl="1"/>
            <a:r>
              <a:rPr lang="en-US" altLang="zh-CN" sz="2400" dirty="0">
                <a:ea typeface="宋体" pitchFamily="2" charset="-122"/>
              </a:rPr>
              <a:t>&lt;h6&gt; text &lt;/h6&gt; -- smallest of the six</a:t>
            </a:r>
          </a:p>
          <a:p>
            <a:endParaRPr lang="en-US" altLang="zh-CN" sz="2800" dirty="0">
              <a:ea typeface="宋体" pitchFamily="2" charset="-122"/>
            </a:endParaRPr>
          </a:p>
          <a:p>
            <a:r>
              <a:rPr lang="en-US" altLang="zh-CN" sz="2800" dirty="0">
                <a:solidFill>
                  <a:schemeClr val="tx2">
                    <a:lumMod val="60000"/>
                    <a:lumOff val="40000"/>
                  </a:schemeClr>
                </a:solidFill>
                <a:ea typeface="宋体" pitchFamily="2" charset="-122"/>
              </a:rPr>
              <a:t>align=</a:t>
            </a:r>
            <a:r>
              <a:rPr lang="en-US" altLang="zh-CN" sz="2800" i="1" dirty="0">
                <a:solidFill>
                  <a:schemeClr val="tx2">
                    <a:lumMod val="60000"/>
                    <a:lumOff val="40000"/>
                  </a:schemeClr>
                </a:solidFill>
                <a:ea typeface="宋体" pitchFamily="2" charset="-122"/>
              </a:rPr>
              <a:t>"position"</a:t>
            </a:r>
            <a:r>
              <a:rPr lang="en-US" altLang="zh-CN" sz="2800" dirty="0">
                <a:solidFill>
                  <a:schemeClr val="tx2">
                    <a:lumMod val="60000"/>
                    <a:lumOff val="40000"/>
                  </a:schemeClr>
                </a:solidFill>
                <a:ea typeface="宋体" pitchFamily="2" charset="-122"/>
              </a:rPr>
              <a:t> --left (default), center or right</a:t>
            </a:r>
          </a:p>
        </p:txBody>
      </p:sp>
    </p:spTree>
    <p:extLst>
      <p:ext uri="{BB962C8B-B14F-4D97-AF65-F5344CB8AC3E}">
        <p14:creationId xmlns:p14="http://schemas.microsoft.com/office/powerpoint/2010/main" val="3452817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712385"/>
            <a:ext cx="3902745" cy="5663089"/>
          </a:xfrm>
          <a:prstGeom prst="rect">
            <a:avLst/>
          </a:prstGeom>
          <a:noFill/>
        </p:spPr>
        <p:txBody>
          <a:bodyPr wrap="square" rtlCol="0">
            <a:spAutoFit/>
          </a:bodyPr>
          <a:lstStyle/>
          <a:p>
            <a:r>
              <a:rPr lang="en-IN" sz="2400" b="1" dirty="0"/>
              <a:t>Outline HTML</a:t>
            </a:r>
            <a:endParaRPr lang="en-US" b="1" dirty="0"/>
          </a:p>
          <a:p>
            <a:endParaRPr lang="en-US" b="1" dirty="0"/>
          </a:p>
          <a:p>
            <a:pPr indent="446088">
              <a:buFont typeface="Wingdings" pitchFamily="2" charset="2"/>
              <a:buChar char="ü"/>
            </a:pPr>
            <a:r>
              <a:rPr lang="en-US" sz="2000" dirty="0"/>
              <a:t>Introduction to HTML</a:t>
            </a:r>
          </a:p>
          <a:p>
            <a:pPr lvl="1" indent="446088">
              <a:buFont typeface="Wingdings" pitchFamily="2" charset="2"/>
              <a:buChar char="ü"/>
            </a:pPr>
            <a:r>
              <a:rPr lang="en-US" sz="2000" dirty="0"/>
              <a:t>What is a Web Page?</a:t>
            </a:r>
          </a:p>
          <a:p>
            <a:pPr lvl="1" indent="446088">
              <a:buFont typeface="Wingdings" pitchFamily="2" charset="2"/>
              <a:buChar char="ü"/>
            </a:pPr>
            <a:r>
              <a:rPr lang="en-US" sz="2000" dirty="0"/>
              <a:t>My First HTML Page</a:t>
            </a:r>
          </a:p>
          <a:p>
            <a:pPr lvl="1" indent="446088">
              <a:buFont typeface="Wingdings" pitchFamily="2" charset="2"/>
              <a:buChar char="ü"/>
            </a:pPr>
            <a:r>
              <a:rPr lang="en-US" sz="2000" dirty="0"/>
              <a:t>HTML Code Formatting</a:t>
            </a:r>
          </a:p>
          <a:p>
            <a:pPr indent="446088">
              <a:buFont typeface="Wingdings" pitchFamily="2" charset="2"/>
              <a:buChar char="ü"/>
            </a:pPr>
            <a:r>
              <a:rPr lang="en-US" sz="2000" dirty="0"/>
              <a:t>Basic HTML Tags</a:t>
            </a:r>
          </a:p>
          <a:p>
            <a:pPr indent="446088">
              <a:buFont typeface="Wingdings" pitchFamily="2" charset="2"/>
              <a:buChar char="ü"/>
            </a:pPr>
            <a:r>
              <a:rPr lang="en-US" sz="2000" dirty="0"/>
              <a:t>Heading</a:t>
            </a:r>
          </a:p>
          <a:p>
            <a:pPr indent="446088">
              <a:buFont typeface="Wingdings" pitchFamily="2" charset="2"/>
              <a:buChar char="ü"/>
            </a:pPr>
            <a:r>
              <a:rPr lang="en-US" sz="2000" dirty="0"/>
              <a:t>Paragraph</a:t>
            </a:r>
          </a:p>
          <a:p>
            <a:pPr indent="446088">
              <a:buFont typeface="Wingdings" pitchFamily="2" charset="2"/>
              <a:buChar char="ü"/>
            </a:pPr>
            <a:r>
              <a:rPr lang="en-US" sz="2000" dirty="0"/>
              <a:t>Color</a:t>
            </a:r>
          </a:p>
          <a:p>
            <a:pPr indent="446088">
              <a:buFont typeface="Wingdings" pitchFamily="2" charset="2"/>
              <a:buChar char="ü"/>
            </a:pPr>
            <a:r>
              <a:rPr lang="en-US" sz="2000" dirty="0"/>
              <a:t>Font</a:t>
            </a:r>
          </a:p>
          <a:p>
            <a:pPr indent="446088">
              <a:buFont typeface="Wingdings" pitchFamily="2" charset="2"/>
              <a:buChar char="ü"/>
            </a:pPr>
            <a:r>
              <a:rPr lang="en-US" sz="2000" dirty="0"/>
              <a:t>List</a:t>
            </a:r>
          </a:p>
          <a:p>
            <a:pPr indent="446088">
              <a:buFont typeface="Wingdings" pitchFamily="2" charset="2"/>
              <a:buChar char="ü"/>
            </a:pPr>
            <a:r>
              <a:rPr lang="en-US" sz="2000" dirty="0"/>
              <a:t>Anchor</a:t>
            </a:r>
          </a:p>
          <a:p>
            <a:pPr indent="446088">
              <a:buFont typeface="Wingdings" pitchFamily="2" charset="2"/>
              <a:buChar char="ü"/>
            </a:pPr>
            <a:r>
              <a:rPr lang="en-US" sz="2000" dirty="0"/>
              <a:t>Image</a:t>
            </a:r>
          </a:p>
          <a:p>
            <a:pPr indent="446088">
              <a:buFont typeface="Wingdings" pitchFamily="2" charset="2"/>
              <a:buChar char="ü"/>
            </a:pPr>
            <a:r>
              <a:rPr lang="en-US" sz="2000" dirty="0"/>
              <a:t>HTML Tables</a:t>
            </a:r>
          </a:p>
          <a:p>
            <a:pPr indent="446088">
              <a:buFont typeface="Wingdings" pitchFamily="2" charset="2"/>
              <a:buChar char="ü"/>
            </a:pPr>
            <a:r>
              <a:rPr lang="en-US" sz="2000" dirty="0"/>
              <a:t>HTML Meta tags</a:t>
            </a:r>
          </a:p>
          <a:p>
            <a:pPr indent="446088">
              <a:buFont typeface="Wingdings" pitchFamily="2" charset="2"/>
              <a:buChar char="ü"/>
            </a:pPr>
            <a:r>
              <a:rPr lang="en-IN" sz="2000" dirty="0"/>
              <a:t>HTML Formatting Tags</a:t>
            </a:r>
          </a:p>
          <a:p>
            <a:pPr indent="446088">
              <a:buFont typeface="Wingdings" pitchFamily="2" charset="2"/>
              <a:buChar char="ü"/>
            </a:pPr>
            <a:r>
              <a:rPr lang="en-US" sz="2000" dirty="0"/>
              <a:t>HTML Forms</a:t>
            </a:r>
          </a:p>
        </p:txBody>
      </p:sp>
      <p:sp>
        <p:nvSpPr>
          <p:cNvPr id="10" name="TextBox 9">
            <a:extLst>
              <a:ext uri="{FF2B5EF4-FFF2-40B4-BE49-F238E27FC236}">
                <a16:creationId xmlns:a16="http://schemas.microsoft.com/office/drawing/2014/main" id="{BDA2F9A4-6988-4274-8384-12496EC9D59D}"/>
              </a:ext>
            </a:extLst>
          </p:cNvPr>
          <p:cNvSpPr txBox="1"/>
          <p:nvPr/>
        </p:nvSpPr>
        <p:spPr>
          <a:xfrm>
            <a:off x="6096000" y="682906"/>
            <a:ext cx="3902745" cy="2339102"/>
          </a:xfrm>
          <a:prstGeom prst="rect">
            <a:avLst/>
          </a:prstGeom>
          <a:noFill/>
        </p:spPr>
        <p:txBody>
          <a:bodyPr wrap="square" rtlCol="0">
            <a:spAutoFit/>
          </a:bodyPr>
          <a:lstStyle/>
          <a:p>
            <a:endParaRPr lang="en-US" sz="2800" b="1" dirty="0"/>
          </a:p>
          <a:p>
            <a:endParaRPr lang="en-US" b="1" dirty="0"/>
          </a:p>
          <a:p>
            <a:pPr indent="446088">
              <a:buFont typeface="Wingdings" pitchFamily="2" charset="2"/>
              <a:buChar char="ü"/>
            </a:pPr>
            <a:r>
              <a:rPr lang="en-IN" sz="2000" dirty="0"/>
              <a:t>Introduction to HTML5</a:t>
            </a:r>
          </a:p>
          <a:p>
            <a:pPr indent="446088">
              <a:buFont typeface="Wingdings" pitchFamily="2" charset="2"/>
              <a:buChar char="ü"/>
            </a:pPr>
            <a:r>
              <a:rPr lang="en-IN" sz="2000" dirty="0"/>
              <a:t>Semantic Elements of HTML5</a:t>
            </a:r>
          </a:p>
          <a:p>
            <a:pPr indent="446088">
              <a:buFont typeface="Wingdings" pitchFamily="2" charset="2"/>
              <a:buChar char="ü"/>
            </a:pPr>
            <a:r>
              <a:rPr lang="en-US" sz="2000" dirty="0"/>
              <a:t>HTML 5 tags and validation</a:t>
            </a:r>
          </a:p>
          <a:p>
            <a:pPr indent="446088">
              <a:buFont typeface="Wingdings" pitchFamily="2" charset="2"/>
              <a:buChar char="ü"/>
            </a:pPr>
            <a:r>
              <a:rPr lang="en-IN" sz="2000" dirty="0" err="1"/>
              <a:t>Fieldset</a:t>
            </a:r>
            <a:r>
              <a:rPr lang="en-IN" sz="2000" dirty="0"/>
              <a:t> and Legend</a:t>
            </a:r>
            <a:endParaRPr lang="en-US" sz="2000" dirty="0"/>
          </a:p>
          <a:p>
            <a:pPr indent="446088">
              <a:buFont typeface="Wingdings" pitchFamily="2" charset="2"/>
              <a:buChar char="ü"/>
            </a:pPr>
            <a:r>
              <a:rPr lang="en-US" sz="2000" dirty="0"/>
              <a:t>Media tags</a:t>
            </a:r>
          </a:p>
        </p:txBody>
      </p:sp>
    </p:spTree>
    <p:extLst>
      <p:ext uri="{BB962C8B-B14F-4D97-AF65-F5344CB8AC3E}">
        <p14:creationId xmlns:p14="http://schemas.microsoft.com/office/powerpoint/2010/main" val="2589120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par>
                          <p:cTn id="18" fill="hold">
                            <p:stCondLst>
                              <p:cond delay="1500"/>
                            </p:stCondLst>
                            <p:childTnLst>
                              <p:par>
                                <p:cTn id="19" presetID="1"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up)">
                                      <p:cBhvr>
                                        <p:cTn id="24" dur="500"/>
                                        <p:tgtEl>
                                          <p:spTgt spid="8"/>
                                        </p:tgtEl>
                                      </p:cBhvr>
                                    </p:animEffect>
                                  </p:childTnLst>
                                </p:cTn>
                              </p:par>
                            </p:childTnLst>
                          </p:cTn>
                        </p:par>
                        <p:par>
                          <p:cTn id="25" fill="hold">
                            <p:stCondLst>
                              <p:cond delay="2000"/>
                            </p:stCondLst>
                            <p:childTnLst>
                              <p:par>
                                <p:cTn id="26" presetID="22" presetClass="entr" presetSubtype="1"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up)">
                                      <p:cBhvr>
                                        <p:cTn id="28" dur="500"/>
                                        <p:tgtEl>
                                          <p:spTgt spid="5"/>
                                        </p:tgtEl>
                                      </p:cBhvr>
                                    </p:animEffect>
                                  </p:childTnLst>
                                </p:cTn>
                              </p:par>
                              <p:par>
                                <p:cTn id="29" presetID="1" presetClass="entr" presetSubtype="0" fill="hold" nodeType="with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9">
                                            <p:txEl>
                                              <p:pRg st="14" end="14"/>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xEl>
                                              <p:pRg st="15" end="15"/>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
                                            <p:txEl>
                                              <p:pRg st="17" end="17"/>
                                            </p:txEl>
                                          </p:spTgt>
                                        </p:tgtEl>
                                        <p:attrNameLst>
                                          <p:attrName>style.visibility</p:attrName>
                                        </p:attrNameLst>
                                      </p:cBhvr>
                                      <p:to>
                                        <p:strVal val="visible"/>
                                      </p:to>
                                    </p:set>
                                  </p:childTnLst>
                                </p:cTn>
                              </p:par>
                            </p:childTnLst>
                          </p:cTn>
                        </p:par>
                        <p:par>
                          <p:cTn id="61" fill="hold">
                            <p:stCondLst>
                              <p:cond delay="2500"/>
                            </p:stCondLst>
                            <p:childTnLst>
                              <p:par>
                                <p:cTn id="62" presetID="10" presetClass="entr" presetSubtype="0" fill="hold" grpId="0" nodeType="after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fade">
                                      <p:cBhvr>
                                        <p:cTn id="64" dur="500"/>
                                        <p:tgtEl>
                                          <p:spTgt spid="10"/>
                                        </p:tgtEl>
                                      </p:cBhvr>
                                    </p:animEffect>
                                  </p:childTnLst>
                                </p:cTn>
                              </p:par>
                              <p:par>
                                <p:cTn id="65" presetID="1" presetClass="entr" presetSubtype="0" fill="hold" nodeType="withEffect">
                                  <p:stCondLst>
                                    <p:cond delay="0"/>
                                  </p:stCondLst>
                                  <p:childTnLst>
                                    <p:set>
                                      <p:cBhvr>
                                        <p:cTn id="66" dur="1" fill="hold">
                                          <p:stCondLst>
                                            <p:cond delay="0"/>
                                          </p:stCondLst>
                                        </p:cTn>
                                        <p:tgtEl>
                                          <p:spTgt spid="10">
                                            <p:txEl>
                                              <p:pRg st="2" end="2"/>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
                                            <p:txEl>
                                              <p:pRg st="3" end="3"/>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0">
                                            <p:txEl>
                                              <p:pRg st="4" end="4"/>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0">
                                            <p:txEl>
                                              <p:pRg st="5" end="5"/>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&lt;p&gt; paragraph</a:t>
            </a:r>
          </a:p>
        </p:txBody>
      </p:sp>
      <p:sp>
        <p:nvSpPr>
          <p:cNvPr id="3" name="Content Placeholder 2"/>
          <p:cNvSpPr>
            <a:spLocks noGrp="1"/>
          </p:cNvSpPr>
          <p:nvPr>
            <p:ph idx="1"/>
          </p:nvPr>
        </p:nvSpPr>
        <p:spPr/>
        <p:txBody>
          <a:bodyPr/>
          <a:lstStyle/>
          <a:p>
            <a:r>
              <a:rPr lang="en-US" dirty="0"/>
              <a:t>The HTML &lt;p&gt; element represents a paragraph. </a:t>
            </a:r>
          </a:p>
          <a:p>
            <a:r>
              <a:rPr lang="en-US" dirty="0"/>
              <a:t>Paragraphs are usually represented in visual media as blocks of text separated from adjacent blocks by blank lines and/or first-line indentation, but HTML paragraphs can be any structural grouping of related content, such as images or form fields.</a:t>
            </a:r>
          </a:p>
          <a:p>
            <a:r>
              <a:rPr lang="en-US" dirty="0"/>
              <a:t>Paragraphs are block-level elements, and notably will automatically close if another block-level element is parsed before the closing &lt;/p&gt; tag.</a:t>
            </a:r>
          </a:p>
          <a:p>
            <a:r>
              <a:rPr lang="en-US" dirty="0"/>
              <a:t>We can use align attribute of the paragraph tag to specify the text alignment for the text inside the paragraph, ex. &lt;p align=“center”&gt;our test&lt;/p&gt;</a:t>
            </a:r>
          </a:p>
          <a:p>
            <a:endParaRPr lang="en-US" dirty="0"/>
          </a:p>
        </p:txBody>
      </p:sp>
    </p:spTree>
    <p:extLst>
      <p:ext uri="{BB962C8B-B14F-4D97-AF65-F5344CB8AC3E}">
        <p14:creationId xmlns:p14="http://schemas.microsoft.com/office/powerpoint/2010/main" val="155624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Colors</a:t>
            </a:r>
          </a:p>
        </p:txBody>
      </p:sp>
      <p:sp>
        <p:nvSpPr>
          <p:cNvPr id="3" name="Content Placeholder 2"/>
          <p:cNvSpPr>
            <a:spLocks noGrp="1"/>
          </p:cNvSpPr>
          <p:nvPr>
            <p:ph idx="1"/>
          </p:nvPr>
        </p:nvSpPr>
        <p:spPr/>
        <p:txBody>
          <a:bodyPr/>
          <a:lstStyle/>
          <a:p>
            <a:r>
              <a:rPr lang="en-US" dirty="0"/>
              <a:t>We can use color values for mainly two attributes named </a:t>
            </a:r>
            <a:r>
              <a:rPr lang="en-US" b="1" dirty="0" err="1"/>
              <a:t>bgcolor</a:t>
            </a:r>
            <a:r>
              <a:rPr lang="en-US" b="1" dirty="0"/>
              <a:t> </a:t>
            </a:r>
            <a:r>
              <a:rPr lang="en-US" dirty="0"/>
              <a:t>and </a:t>
            </a:r>
            <a:r>
              <a:rPr lang="en-US" b="1" dirty="0"/>
              <a:t>color.</a:t>
            </a:r>
            <a:endParaRPr lang="en-US" dirty="0"/>
          </a:p>
          <a:p>
            <a:r>
              <a:rPr lang="en-US" dirty="0"/>
              <a:t>Possible values for the color are,</a:t>
            </a:r>
          </a:p>
          <a:p>
            <a:pPr marL="742950" lvl="1" indent="-285750" algn="l">
              <a:lnSpc>
                <a:spcPct val="114000"/>
              </a:lnSpc>
              <a:spcBef>
                <a:spcPct val="20000"/>
              </a:spcBef>
              <a:buClrTx/>
              <a:buFont typeface="Arial" panose="020B0604020202020204" pitchFamily="34" charset="0"/>
              <a:buChar char="•"/>
              <a:defRPr/>
            </a:pPr>
            <a:r>
              <a:rPr lang="en-US" altLang="zh-CN" dirty="0">
                <a:ea typeface="宋体" pitchFamily="2" charset="-122"/>
                <a:cs typeface="Times New Roman" panose="02020603050405020304" pitchFamily="18" charset="0"/>
              </a:rPr>
              <a:t>many are predefined (red, blue, green, ...)</a:t>
            </a:r>
          </a:p>
          <a:p>
            <a:pPr marL="742950" lvl="1" indent="-285750" algn="l">
              <a:lnSpc>
                <a:spcPct val="114000"/>
              </a:lnSpc>
              <a:spcBef>
                <a:spcPct val="20000"/>
              </a:spcBef>
              <a:buClrTx/>
              <a:buFont typeface="Arial" panose="020B0604020202020204" pitchFamily="34" charset="0"/>
              <a:buChar char="•"/>
              <a:defRPr/>
            </a:pPr>
            <a:r>
              <a:rPr lang="en-US" altLang="zh-CN" dirty="0">
                <a:ea typeface="宋体" pitchFamily="2" charset="-122"/>
                <a:cs typeface="Times New Roman" panose="02020603050405020304" pitchFamily="18" charset="0"/>
              </a:rPr>
              <a:t>all colors can be specified as a six character hexadecimal value: #RRGGBB</a:t>
            </a:r>
          </a:p>
          <a:p>
            <a:pPr marL="1076325" lvl="2" indent="-285750" algn="l">
              <a:lnSpc>
                <a:spcPct val="114000"/>
              </a:lnSpc>
              <a:spcBef>
                <a:spcPct val="20000"/>
              </a:spcBef>
              <a:buClrTx/>
              <a:buFont typeface="Arial" panose="020B0604020202020204" pitchFamily="34" charset="0"/>
              <a:buChar char="•"/>
              <a:defRPr/>
            </a:pPr>
            <a:r>
              <a:rPr lang="en-US" altLang="zh-CN" dirty="0">
                <a:solidFill>
                  <a:srgbClr val="FF0000"/>
                </a:solidFill>
                <a:ea typeface="宋体" pitchFamily="2" charset="-122"/>
                <a:cs typeface="Times New Roman" panose="02020603050405020304" pitchFamily="18" charset="0"/>
              </a:rPr>
              <a:t>#FF0000 – red</a:t>
            </a:r>
          </a:p>
          <a:p>
            <a:pPr marL="1076325" lvl="2" indent="-285750" algn="l">
              <a:lnSpc>
                <a:spcPct val="114000"/>
              </a:lnSpc>
              <a:spcBef>
                <a:spcPct val="20000"/>
              </a:spcBef>
              <a:buClrTx/>
              <a:buFont typeface="Arial" panose="020B0604020202020204" pitchFamily="34" charset="0"/>
              <a:buChar char="•"/>
              <a:defRPr/>
            </a:pPr>
            <a:r>
              <a:rPr lang="en-US" altLang="zh-CN" dirty="0">
                <a:solidFill>
                  <a:srgbClr val="A6A6A6"/>
                </a:solidFill>
                <a:ea typeface="宋体" pitchFamily="2" charset="-122"/>
                <a:cs typeface="Times New Roman" panose="02020603050405020304" pitchFamily="18" charset="0"/>
              </a:rPr>
              <a:t>#888888 – gray</a:t>
            </a:r>
          </a:p>
          <a:p>
            <a:pPr marL="1076325" lvl="2" indent="-285750" algn="l">
              <a:lnSpc>
                <a:spcPct val="114000"/>
              </a:lnSpc>
              <a:spcBef>
                <a:spcPct val="20000"/>
              </a:spcBef>
              <a:buClrTx/>
              <a:buFont typeface="Arial" panose="020B0604020202020204" pitchFamily="34" charset="0"/>
              <a:buChar char="•"/>
              <a:defRPr/>
            </a:pPr>
            <a:r>
              <a:rPr lang="en-US" altLang="zh-CN" dirty="0">
                <a:solidFill>
                  <a:srgbClr val="4AA743"/>
                </a:solidFill>
                <a:ea typeface="宋体" pitchFamily="2" charset="-122"/>
                <a:cs typeface="Times New Roman" panose="02020603050405020304" pitchFamily="18" charset="0"/>
              </a:rPr>
              <a:t>#00FF00 –green</a:t>
            </a:r>
          </a:p>
          <a:p>
            <a:pPr marL="1076325" lvl="2" indent="-285750" algn="l">
              <a:lnSpc>
                <a:spcPct val="114000"/>
              </a:lnSpc>
              <a:spcBef>
                <a:spcPct val="20000"/>
              </a:spcBef>
              <a:buClrTx/>
              <a:buFont typeface="Arial" panose="020B0604020202020204" pitchFamily="34" charset="0"/>
              <a:buChar char="•"/>
              <a:defRPr/>
            </a:pPr>
            <a:r>
              <a:rPr lang="en-US" altLang="zh-CN" dirty="0">
                <a:ea typeface="宋体" pitchFamily="2" charset="-122"/>
                <a:cs typeface="Times New Roman" panose="02020603050405020304" pitchFamily="18" charset="0"/>
              </a:rPr>
              <a:t>#000000 – black</a:t>
            </a:r>
            <a:endParaRPr lang="en-US" dirty="0"/>
          </a:p>
          <a:p>
            <a:r>
              <a:rPr lang="en-US" dirty="0"/>
              <a:t>For example, &lt;body </a:t>
            </a:r>
            <a:r>
              <a:rPr lang="en-US" dirty="0" err="1"/>
              <a:t>bgcolor</a:t>
            </a:r>
            <a:r>
              <a:rPr lang="en-US"/>
              <a:t>=“#FF0000”&gt; </a:t>
            </a:r>
            <a:r>
              <a:rPr lang="en-US" dirty="0"/>
              <a:t>or &lt;body </a:t>
            </a:r>
            <a:r>
              <a:rPr lang="en-US" dirty="0" err="1"/>
              <a:t>bgcolor</a:t>
            </a:r>
            <a:r>
              <a:rPr lang="en-US" dirty="0"/>
              <a:t>=“#888888”&gt;</a:t>
            </a:r>
            <a:endParaRPr lang="en-US" altLang="zh-CN" dirty="0">
              <a:ea typeface="宋体" pitchFamily="2" charset="-122"/>
              <a:cs typeface="Times New Roman" panose="02020603050405020304" pitchFamily="18" charset="0"/>
            </a:endParaRPr>
          </a:p>
          <a:p>
            <a:pPr lvl="1"/>
            <a:endParaRPr lang="en-US" dirty="0"/>
          </a:p>
        </p:txBody>
      </p:sp>
    </p:spTree>
    <p:extLst>
      <p:ext uri="{BB962C8B-B14F-4D97-AF65-F5344CB8AC3E}">
        <p14:creationId xmlns:p14="http://schemas.microsoft.com/office/powerpoint/2010/main" val="4264142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Fonts</a:t>
            </a:r>
          </a:p>
        </p:txBody>
      </p:sp>
      <p:sp>
        <p:nvSpPr>
          <p:cNvPr id="3" name="Content Placeholder 2"/>
          <p:cNvSpPr>
            <a:spLocks noGrp="1"/>
          </p:cNvSpPr>
          <p:nvPr>
            <p:ph idx="1"/>
          </p:nvPr>
        </p:nvSpPr>
        <p:spPr/>
        <p:txBody>
          <a:bodyPr/>
          <a:lstStyle/>
          <a:p>
            <a:r>
              <a:rPr lang="en-US" dirty="0"/>
              <a:t>The &lt;font&gt; tag specifies the font face, font size, and color of text.</a:t>
            </a:r>
          </a:p>
          <a:p>
            <a:r>
              <a:rPr lang="en-US" dirty="0"/>
              <a:t>The &lt;font&gt; tag is </a:t>
            </a:r>
            <a:r>
              <a:rPr lang="en-US" b="1" dirty="0"/>
              <a:t>not supported in HTML5</a:t>
            </a:r>
            <a:r>
              <a:rPr lang="en-US" dirty="0"/>
              <a:t>.</a:t>
            </a:r>
          </a:p>
          <a:p>
            <a:endParaRPr lang="en-US" dirty="0"/>
          </a:p>
        </p:txBody>
      </p:sp>
      <p:sp>
        <p:nvSpPr>
          <p:cNvPr id="4" name="Text Box 4"/>
          <p:cNvSpPr txBox="1">
            <a:spLocks noChangeArrowheads="1"/>
          </p:cNvSpPr>
          <p:nvPr/>
        </p:nvSpPr>
        <p:spPr bwMode="auto">
          <a:xfrm>
            <a:off x="376055" y="1845680"/>
            <a:ext cx="7161213" cy="3139321"/>
          </a:xfrm>
          <a:prstGeom prst="rect">
            <a:avLst/>
          </a:prstGeom>
          <a:noFill/>
          <a:ln w="9525">
            <a:noFill/>
            <a:miter lim="800000"/>
            <a:headEnd/>
            <a:tailEnd/>
          </a:ln>
          <a:effectLst/>
        </p:spPr>
        <p:txBody>
          <a:bodyPr wrap="square">
            <a:spAutoFit/>
          </a:bodyPr>
          <a:lstStyle/>
          <a:p>
            <a:r>
              <a:rPr lang="en-US" dirty="0">
                <a:solidFill>
                  <a:srgbClr val="800000"/>
                </a:solidFill>
                <a:latin typeface="Consolas" panose="020B0609020204030204" pitchFamily="49" charset="0"/>
              </a:rPr>
              <a:t>&lt;</a:t>
            </a:r>
            <a:r>
              <a:rPr lang="en-US" dirty="0">
                <a:solidFill>
                  <a:srgbClr val="CD3131"/>
                </a:solidFill>
                <a:latin typeface="Consolas" panose="020B0609020204030204" pitchFamily="49" charset="0"/>
              </a:rPr>
              <a:t>font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"red"</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size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"2"</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face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"Times Roman"</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This is the text of line one </a:t>
            </a:r>
          </a:p>
          <a:p>
            <a:r>
              <a:rPr lang="en-US" dirty="0">
                <a:solidFill>
                  <a:srgbClr val="800000"/>
                </a:solidFill>
                <a:latin typeface="Consolas" panose="020B0609020204030204" pitchFamily="49" charset="0"/>
              </a:rPr>
              <a:t>&lt;/</a:t>
            </a:r>
            <a:r>
              <a:rPr lang="en-US" dirty="0">
                <a:solidFill>
                  <a:srgbClr val="CD3131"/>
                </a:solidFill>
                <a:latin typeface="Consolas" panose="020B0609020204030204" pitchFamily="49" charset="0"/>
              </a:rPr>
              <a:t>font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a:t>
            </a:r>
            <a:r>
              <a:rPr lang="en-US" dirty="0" err="1">
                <a:solidFill>
                  <a:srgbClr val="800000"/>
                </a:solidFill>
                <a:latin typeface="Consolas" panose="020B0609020204030204" pitchFamily="49" charset="0"/>
              </a:rPr>
              <a:t>br</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a:t>
            </a:r>
            <a:r>
              <a:rPr lang="en-US" dirty="0">
                <a:solidFill>
                  <a:srgbClr val="CD3131"/>
                </a:solidFill>
                <a:latin typeface="Consolas" panose="020B0609020204030204" pitchFamily="49" charset="0"/>
              </a:rPr>
              <a:t>font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"green"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size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"4"</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face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"Arial"</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Line two contains this text</a:t>
            </a:r>
          </a:p>
          <a:p>
            <a:r>
              <a:rPr lang="en-US" dirty="0">
                <a:solidFill>
                  <a:srgbClr val="800000"/>
                </a:solidFill>
                <a:latin typeface="Consolas" panose="020B0609020204030204" pitchFamily="49" charset="0"/>
              </a:rPr>
              <a:t>&lt;/</a:t>
            </a:r>
            <a:r>
              <a:rPr lang="en-US" dirty="0">
                <a:solidFill>
                  <a:srgbClr val="CD3131"/>
                </a:solidFill>
                <a:latin typeface="Consolas" panose="020B0609020204030204" pitchFamily="49" charset="0"/>
              </a:rPr>
              <a:t>font</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a:t>
            </a:r>
            <a:r>
              <a:rPr lang="en-US" dirty="0" err="1">
                <a:solidFill>
                  <a:srgbClr val="800000"/>
                </a:solidFill>
                <a:latin typeface="Consolas" panose="020B0609020204030204" pitchFamily="49" charset="0"/>
              </a:rPr>
              <a:t>br</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800000"/>
                </a:solidFill>
                <a:latin typeface="Consolas" panose="020B0609020204030204" pitchFamily="49" charset="0"/>
              </a:rPr>
              <a:t>&lt;</a:t>
            </a:r>
            <a:r>
              <a:rPr lang="en-US" dirty="0">
                <a:solidFill>
                  <a:srgbClr val="CD3131"/>
                </a:solidFill>
                <a:latin typeface="Consolas" panose="020B0609020204030204" pitchFamily="49" charset="0"/>
              </a:rPr>
              <a:t>font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"#FF9933"</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size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"6"</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face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"Courier"</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The third line has this additional text</a:t>
            </a:r>
          </a:p>
          <a:p>
            <a:r>
              <a:rPr lang="en-US" dirty="0">
                <a:solidFill>
                  <a:srgbClr val="800000"/>
                </a:solidFill>
                <a:latin typeface="Consolas" panose="020B0609020204030204" pitchFamily="49" charset="0"/>
              </a:rPr>
              <a:t>&lt;/</a:t>
            </a:r>
            <a:r>
              <a:rPr lang="en-US" dirty="0">
                <a:solidFill>
                  <a:srgbClr val="CD3131"/>
                </a:solidFill>
                <a:latin typeface="Consolas" panose="020B0609020204030204" pitchFamily="49" charset="0"/>
              </a:rPr>
              <a:t>font</a:t>
            </a:r>
            <a:r>
              <a:rPr lang="en-US" dirty="0">
                <a:solidFill>
                  <a:srgbClr val="800000"/>
                </a:solidFill>
                <a:latin typeface="Consolas" panose="020B0609020204030204" pitchFamily="49" charset="0"/>
              </a:rPr>
              <a:t>&gt;</a:t>
            </a:r>
            <a:endParaRPr lang="en-US" b="0" dirty="0">
              <a:solidFill>
                <a:srgbClr val="000000"/>
              </a:solidFill>
              <a:effectLst/>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577836" y="4722348"/>
            <a:ext cx="7326257" cy="1731661"/>
          </a:xfrm>
          <a:prstGeom prst="rect">
            <a:avLst/>
          </a:prstGeom>
        </p:spPr>
      </p:pic>
    </p:spTree>
    <p:extLst>
      <p:ext uri="{BB962C8B-B14F-4D97-AF65-F5344CB8AC3E}">
        <p14:creationId xmlns:p14="http://schemas.microsoft.com/office/powerpoint/2010/main" val="1564159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a:t>
            </a:r>
          </a:p>
        </p:txBody>
      </p:sp>
      <p:sp>
        <p:nvSpPr>
          <p:cNvPr id="4" name="Content Placeholder 2"/>
          <p:cNvSpPr txBox="1">
            <a:spLocks/>
          </p:cNvSpPr>
          <p:nvPr/>
        </p:nvSpPr>
        <p:spPr>
          <a:xfrm>
            <a:off x="190500" y="990600"/>
            <a:ext cx="2019300" cy="533400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3" panose="05040102010807070707" pitchFamily="18" charset="2"/>
              <a:buNone/>
            </a:pPr>
            <a:r>
              <a:rPr lang="en-US" dirty="0"/>
              <a:t>Ordered List</a:t>
            </a:r>
          </a:p>
          <a:p>
            <a:pPr marL="857250" lvl="1" indent="-457200">
              <a:lnSpc>
                <a:spcPct val="100000"/>
              </a:lnSpc>
              <a:buFont typeface="+mj-lt"/>
              <a:buAutoNum type="arabicPeriod"/>
            </a:pPr>
            <a:r>
              <a:rPr lang="en-US" dirty="0"/>
              <a:t>Block-A</a:t>
            </a:r>
          </a:p>
          <a:p>
            <a:pPr marL="857250" lvl="1" indent="-457200">
              <a:lnSpc>
                <a:spcPct val="100000"/>
              </a:lnSpc>
              <a:buFont typeface="+mj-lt"/>
              <a:buAutoNum type="arabicPeriod"/>
            </a:pPr>
            <a:r>
              <a:rPr lang="en-US" dirty="0"/>
              <a:t>Block-B</a:t>
            </a:r>
          </a:p>
          <a:p>
            <a:pPr marL="857250" lvl="1" indent="-457200">
              <a:lnSpc>
                <a:spcPct val="100000"/>
              </a:lnSpc>
              <a:buFont typeface="+mj-lt"/>
              <a:buAutoNum type="arabicPeriod"/>
            </a:pPr>
            <a:r>
              <a:rPr lang="en-US" dirty="0"/>
              <a:t>Block-C</a:t>
            </a:r>
          </a:p>
          <a:p>
            <a:pPr marL="857250" lvl="1" indent="-457200">
              <a:lnSpc>
                <a:spcPct val="100000"/>
              </a:lnSpc>
              <a:buFont typeface="+mj-lt"/>
              <a:buAutoNum type="arabicPeriod"/>
            </a:pPr>
            <a:r>
              <a:rPr lang="en-US" dirty="0"/>
              <a:t>Block-D</a:t>
            </a:r>
          </a:p>
          <a:p>
            <a:pPr marL="857250" lvl="1" indent="-457200">
              <a:lnSpc>
                <a:spcPct val="100000"/>
              </a:lnSpc>
              <a:buFont typeface="Wingdings 3" panose="05040102010807070707" pitchFamily="18" charset="2"/>
              <a:buNone/>
            </a:pPr>
            <a:endParaRPr lang="en-US" dirty="0"/>
          </a:p>
          <a:p>
            <a:pPr>
              <a:lnSpc>
                <a:spcPct val="100000"/>
              </a:lnSpc>
              <a:buFont typeface="Wingdings 3" panose="05040102010807070707" pitchFamily="18" charset="2"/>
              <a:buNone/>
            </a:pPr>
            <a:r>
              <a:rPr lang="en-US" dirty="0"/>
              <a:t>Unordered List</a:t>
            </a:r>
          </a:p>
          <a:p>
            <a:pPr lvl="1">
              <a:lnSpc>
                <a:spcPct val="100000"/>
              </a:lnSpc>
              <a:buFont typeface="Arial" panose="020B0604020202020204" pitchFamily="34" charset="0"/>
              <a:buChar char="•"/>
            </a:pPr>
            <a:r>
              <a:rPr lang="en-US" dirty="0"/>
              <a:t>Block-A</a:t>
            </a:r>
          </a:p>
          <a:p>
            <a:pPr lvl="1">
              <a:lnSpc>
                <a:spcPct val="100000"/>
              </a:lnSpc>
              <a:buFont typeface="Arial" panose="020B0604020202020204" pitchFamily="34" charset="0"/>
              <a:buChar char="•"/>
            </a:pPr>
            <a:r>
              <a:rPr lang="en-US" dirty="0"/>
              <a:t>Block-B</a:t>
            </a:r>
          </a:p>
          <a:p>
            <a:pPr lvl="1">
              <a:lnSpc>
                <a:spcPct val="100000"/>
              </a:lnSpc>
              <a:buFont typeface="Arial" panose="020B0604020202020204" pitchFamily="34" charset="0"/>
              <a:buChar char="•"/>
            </a:pPr>
            <a:r>
              <a:rPr lang="en-US" dirty="0"/>
              <a:t>Block-C</a:t>
            </a:r>
          </a:p>
          <a:p>
            <a:pPr lvl="1">
              <a:lnSpc>
                <a:spcPct val="100000"/>
              </a:lnSpc>
              <a:buFont typeface="Arial" panose="020B0604020202020204" pitchFamily="34" charset="0"/>
              <a:buChar char="•"/>
            </a:pPr>
            <a:r>
              <a:rPr lang="en-US" dirty="0"/>
              <a:t>Block-D</a:t>
            </a:r>
          </a:p>
          <a:p>
            <a:pPr lvl="1">
              <a:lnSpc>
                <a:spcPct val="100000"/>
              </a:lnSpc>
            </a:pPr>
            <a:endParaRPr lang="en-US" dirty="0"/>
          </a:p>
          <a:p>
            <a:pPr marL="0" indent="0">
              <a:lnSpc>
                <a:spcPct val="100000"/>
              </a:lnSpc>
              <a:buNone/>
            </a:pPr>
            <a:r>
              <a:rPr lang="en-US" dirty="0" err="1"/>
              <a:t>Defination</a:t>
            </a:r>
            <a:r>
              <a:rPr lang="en-US" dirty="0"/>
              <a:t> List</a:t>
            </a:r>
          </a:p>
        </p:txBody>
      </p:sp>
      <p:sp>
        <p:nvSpPr>
          <p:cNvPr id="5" name="Content Placeholder 2"/>
          <p:cNvSpPr txBox="1">
            <a:spLocks/>
          </p:cNvSpPr>
          <p:nvPr/>
        </p:nvSpPr>
        <p:spPr>
          <a:xfrm>
            <a:off x="1950035" y="990600"/>
            <a:ext cx="2400300" cy="5334000"/>
          </a:xfrm>
          <a:prstGeom prst="rect">
            <a:avLst/>
          </a:prstGeom>
        </p:spPr>
        <p:txBody>
          <a:bodyPr vert="horz" lIns="91440" tIns="45720" rIns="91440" bIns="45720" rtlCol="0">
            <a:normAutofit/>
          </a:bodyPr>
          <a:lstStyle/>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857250" marR="0" lvl="1" indent="-457200" algn="l" defTabSz="914400" rtl="0" eaLnBrk="1" fontAlgn="auto" latinLnBrk="0" hangingPunct="1">
              <a:spcBef>
                <a:spcPct val="20000"/>
              </a:spcBef>
              <a:spcAft>
                <a:spcPts val="0"/>
              </a:spcAft>
              <a:buClrTx/>
              <a:buSzTx/>
              <a:buFont typeface="+mj-lt"/>
              <a:buAutoNum type="alphaLcParen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Block-A</a:t>
            </a:r>
          </a:p>
          <a:p>
            <a:pPr marL="857250" marR="0" lvl="1" indent="-457200" algn="l" defTabSz="914400" rtl="0" eaLnBrk="1" fontAlgn="auto" latinLnBrk="0" hangingPunct="1">
              <a:spcBef>
                <a:spcPct val="20000"/>
              </a:spcBef>
              <a:spcAft>
                <a:spcPts val="0"/>
              </a:spcAft>
              <a:buClrTx/>
              <a:buSzTx/>
              <a:buFont typeface="+mj-lt"/>
              <a:buAutoNum type="alphaLcParen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Block-B</a:t>
            </a:r>
          </a:p>
          <a:p>
            <a:pPr marL="857250" marR="0" lvl="1" indent="-457200" algn="l" defTabSz="914400" rtl="0" eaLnBrk="1" fontAlgn="auto" latinLnBrk="0" hangingPunct="1">
              <a:spcBef>
                <a:spcPct val="20000"/>
              </a:spcBef>
              <a:spcAft>
                <a:spcPts val="0"/>
              </a:spcAft>
              <a:buClrTx/>
              <a:buSzTx/>
              <a:buFont typeface="+mj-lt"/>
              <a:buAutoNum type="alphaLcParen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Block-C</a:t>
            </a:r>
          </a:p>
          <a:p>
            <a:pPr marL="857250" marR="0" lvl="1" indent="-457200" algn="l" defTabSz="914400" rtl="0" eaLnBrk="1" fontAlgn="auto" latinLnBrk="0" hangingPunct="1">
              <a:spcBef>
                <a:spcPct val="20000"/>
              </a:spcBef>
              <a:spcAft>
                <a:spcPts val="0"/>
              </a:spcAft>
              <a:buClrTx/>
              <a:buSzTx/>
              <a:buFont typeface="+mj-lt"/>
              <a:buAutoNum type="alphaLcParen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Block-D</a:t>
            </a:r>
          </a:p>
          <a:p>
            <a:pPr marL="857250" marR="0" lvl="1" indent="-457200" algn="l" defTabSz="914400" rtl="0" eaLnBrk="1" fontAlgn="auto" latinLnBrk="0" hangingPunct="1">
              <a:spcBef>
                <a:spcPct val="20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742950" marR="0" lvl="1" indent="-285750" algn="l" defTabSz="914400" rtl="0" eaLnBrk="1" fontAlgn="auto" latinLnBrk="0" hangingPunct="1">
              <a:spcBef>
                <a:spcPct val="20000"/>
              </a:spcBef>
              <a:spcAft>
                <a:spcPts val="0"/>
              </a:spcAft>
              <a:buClrTx/>
              <a:buSzTx/>
              <a:buFont typeface="Courier New" pitchFamily="49" charset="0"/>
              <a:buChar char="o"/>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Block-A</a:t>
            </a:r>
          </a:p>
          <a:p>
            <a:pPr marL="742950" marR="0" lvl="1" indent="-285750" algn="l" defTabSz="914400" rtl="0" eaLnBrk="1" fontAlgn="auto" latinLnBrk="0" hangingPunct="1">
              <a:spcBef>
                <a:spcPct val="20000"/>
              </a:spcBef>
              <a:spcAft>
                <a:spcPts val="0"/>
              </a:spcAft>
              <a:buClrTx/>
              <a:buSzTx/>
              <a:buFont typeface="Courier New" pitchFamily="49" charset="0"/>
              <a:buChar char="o"/>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Block-B</a:t>
            </a:r>
          </a:p>
          <a:p>
            <a:pPr marL="742950" marR="0" lvl="1" indent="-285750" algn="l" defTabSz="914400" rtl="0" eaLnBrk="1" fontAlgn="auto" latinLnBrk="0" hangingPunct="1">
              <a:spcBef>
                <a:spcPct val="20000"/>
              </a:spcBef>
              <a:spcAft>
                <a:spcPts val="0"/>
              </a:spcAft>
              <a:buClrTx/>
              <a:buSzTx/>
              <a:buFont typeface="Courier New" pitchFamily="49" charset="0"/>
              <a:buChar char="o"/>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Block-C</a:t>
            </a:r>
          </a:p>
          <a:p>
            <a:pPr marL="742950" marR="0" lvl="1" indent="-285750" algn="l" defTabSz="914400" rtl="0" eaLnBrk="1" fontAlgn="auto" latinLnBrk="0" hangingPunct="1">
              <a:spcBef>
                <a:spcPct val="20000"/>
              </a:spcBef>
              <a:spcAft>
                <a:spcPts val="0"/>
              </a:spcAft>
              <a:buClrTx/>
              <a:buSzTx/>
              <a:buFont typeface="Courier New" pitchFamily="49" charset="0"/>
              <a:buChar char="o"/>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Block-D</a:t>
            </a:r>
          </a:p>
        </p:txBody>
      </p:sp>
      <p:sp>
        <p:nvSpPr>
          <p:cNvPr id="6" name="Content Placeholder 2"/>
          <p:cNvSpPr txBox="1">
            <a:spLocks/>
          </p:cNvSpPr>
          <p:nvPr/>
        </p:nvSpPr>
        <p:spPr>
          <a:xfrm>
            <a:off x="3670072" y="990600"/>
            <a:ext cx="2400300" cy="5334000"/>
          </a:xfrm>
          <a:prstGeom prst="rect">
            <a:avLst/>
          </a:prstGeom>
        </p:spPr>
        <p:txBody>
          <a:bodyPr vert="horz" lIns="91440" tIns="45720" rIns="91440" bIns="45720" rtlCol="0">
            <a:normAutofit/>
          </a:bodyPr>
          <a:lstStyle/>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857250" marR="0" lvl="1" indent="-457200" algn="l" defTabSz="914400" rtl="0" eaLnBrk="1" fontAlgn="auto" latinLnBrk="0" hangingPunct="1">
              <a:spcBef>
                <a:spcPct val="20000"/>
              </a:spcBef>
              <a:spcAft>
                <a:spcPts val="0"/>
              </a:spcAft>
              <a:buClrTx/>
              <a:buSzTx/>
              <a:buFont typeface="+mj-lt"/>
              <a:buAutoNum type="alpha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Block-A</a:t>
            </a:r>
          </a:p>
          <a:p>
            <a:pPr marL="857250" marR="0" lvl="1" indent="-457200" algn="l" defTabSz="914400" rtl="0" eaLnBrk="1" fontAlgn="auto" latinLnBrk="0" hangingPunct="1">
              <a:spcBef>
                <a:spcPct val="20000"/>
              </a:spcBef>
              <a:spcAft>
                <a:spcPts val="0"/>
              </a:spcAft>
              <a:buClrTx/>
              <a:buSzTx/>
              <a:buFont typeface="+mj-lt"/>
              <a:buAutoNum type="alpha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Block-B</a:t>
            </a:r>
          </a:p>
          <a:p>
            <a:pPr marL="857250" marR="0" lvl="1" indent="-457200" algn="l" defTabSz="914400" rtl="0" eaLnBrk="1" fontAlgn="auto" latinLnBrk="0" hangingPunct="1">
              <a:spcBef>
                <a:spcPct val="20000"/>
              </a:spcBef>
              <a:spcAft>
                <a:spcPts val="0"/>
              </a:spcAft>
              <a:buClrTx/>
              <a:buSzTx/>
              <a:buFont typeface="+mj-lt"/>
              <a:buAutoNum type="alpha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Block-C</a:t>
            </a:r>
          </a:p>
          <a:p>
            <a:pPr marL="857250" marR="0" lvl="1" indent="-457200" algn="l" defTabSz="914400" rtl="0" eaLnBrk="1" fontAlgn="auto" latinLnBrk="0" hangingPunct="1">
              <a:spcBef>
                <a:spcPct val="20000"/>
              </a:spcBef>
              <a:spcAft>
                <a:spcPts val="0"/>
              </a:spcAft>
              <a:buClrTx/>
              <a:buSzTx/>
              <a:buFont typeface="+mj-lt"/>
              <a:buAutoNum type="alpha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Block-D</a:t>
            </a:r>
          </a:p>
          <a:p>
            <a:pPr marL="857250" marR="0" lvl="1" indent="-457200" algn="l" defTabSz="914400" rtl="0" eaLnBrk="1" fontAlgn="auto" latinLnBrk="0" hangingPunct="1">
              <a:spcBef>
                <a:spcPct val="20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742950" marR="0" lvl="1" indent="-285750" algn="l" defTabSz="914400" rtl="0" eaLnBrk="1" fontAlgn="auto" latinLnBrk="0" hangingPunct="1">
              <a:spcBef>
                <a:spcPct val="20000"/>
              </a:spcBef>
              <a:spcAft>
                <a:spcPts val="0"/>
              </a:spcAft>
              <a:buClrTx/>
              <a:buSzTx/>
              <a:buFont typeface="Wingdings" pitchFamily="2" charset="2"/>
              <a:buChar cha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Block-A</a:t>
            </a:r>
          </a:p>
          <a:p>
            <a:pPr marL="742950" marR="0" lvl="1" indent="-285750" algn="l" defTabSz="914400" rtl="0" eaLnBrk="1" fontAlgn="auto" latinLnBrk="0" hangingPunct="1">
              <a:spcBef>
                <a:spcPct val="20000"/>
              </a:spcBef>
              <a:spcAft>
                <a:spcPts val="0"/>
              </a:spcAft>
              <a:buClrTx/>
              <a:buSzTx/>
              <a:buFont typeface="Wingdings" pitchFamily="2" charset="2"/>
              <a:buChar cha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Block-B</a:t>
            </a:r>
          </a:p>
          <a:p>
            <a:pPr marL="742950" marR="0" lvl="1" indent="-285750" algn="l" defTabSz="914400" rtl="0" eaLnBrk="1" fontAlgn="auto" latinLnBrk="0" hangingPunct="1">
              <a:spcBef>
                <a:spcPct val="20000"/>
              </a:spcBef>
              <a:spcAft>
                <a:spcPts val="0"/>
              </a:spcAft>
              <a:buClrTx/>
              <a:buSzTx/>
              <a:buFont typeface="Wingdings" pitchFamily="2" charset="2"/>
              <a:buChar cha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Block-C</a:t>
            </a:r>
          </a:p>
          <a:p>
            <a:pPr marL="742950" marR="0" lvl="1" indent="-285750" algn="l" defTabSz="914400" rtl="0" eaLnBrk="1" fontAlgn="auto" latinLnBrk="0" hangingPunct="1">
              <a:spcBef>
                <a:spcPct val="20000"/>
              </a:spcBef>
              <a:spcAft>
                <a:spcPts val="0"/>
              </a:spcAft>
              <a:buClrTx/>
              <a:buSzTx/>
              <a:buFont typeface="Wingdings" pitchFamily="2" charset="2"/>
              <a:buChar char="§"/>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Block-D</a:t>
            </a:r>
          </a:p>
        </p:txBody>
      </p:sp>
      <p:sp>
        <p:nvSpPr>
          <p:cNvPr id="7" name="Content Placeholder 2"/>
          <p:cNvSpPr txBox="1">
            <a:spLocks/>
          </p:cNvSpPr>
          <p:nvPr/>
        </p:nvSpPr>
        <p:spPr>
          <a:xfrm>
            <a:off x="5403279" y="990600"/>
            <a:ext cx="2400300" cy="5334000"/>
          </a:xfrm>
          <a:prstGeom prst="rect">
            <a:avLst/>
          </a:prstGeom>
        </p:spPr>
        <p:txBody>
          <a:bodyPr vert="horz" lIns="91440" tIns="45720" rIns="91440" bIns="45720" rtlCol="0">
            <a:normAutofit/>
          </a:bodyPr>
          <a:lstStyle/>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914400" marR="0" lvl="1" indent="-514350" algn="l" defTabSz="914400" rtl="0" eaLnBrk="1" fontAlgn="auto" latinLnBrk="0" hangingPunct="1">
              <a:spcBef>
                <a:spcPct val="20000"/>
              </a:spcBef>
              <a:spcAft>
                <a:spcPts val="0"/>
              </a:spcAft>
              <a:buClrTx/>
              <a:buSzTx/>
              <a:buFont typeface="+mj-lt"/>
              <a:buAutoNum type="romanL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Block-A</a:t>
            </a:r>
          </a:p>
          <a:p>
            <a:pPr marL="914400" marR="0" lvl="1" indent="-514350" algn="l" defTabSz="914400" rtl="0" eaLnBrk="1" fontAlgn="auto" latinLnBrk="0" hangingPunct="1">
              <a:spcBef>
                <a:spcPct val="20000"/>
              </a:spcBef>
              <a:spcAft>
                <a:spcPts val="0"/>
              </a:spcAft>
              <a:buClrTx/>
              <a:buSzTx/>
              <a:buFont typeface="+mj-lt"/>
              <a:buAutoNum type="romanL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Block-B</a:t>
            </a:r>
          </a:p>
          <a:p>
            <a:pPr marL="914400" marR="0" lvl="1" indent="-514350" algn="l" defTabSz="914400" rtl="0" eaLnBrk="1" fontAlgn="auto" latinLnBrk="0" hangingPunct="1">
              <a:spcBef>
                <a:spcPct val="20000"/>
              </a:spcBef>
              <a:spcAft>
                <a:spcPts val="0"/>
              </a:spcAft>
              <a:buClrTx/>
              <a:buSzTx/>
              <a:buFont typeface="+mj-lt"/>
              <a:buAutoNum type="romanL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Block-C</a:t>
            </a:r>
          </a:p>
          <a:p>
            <a:pPr marL="914400" marR="0" lvl="1" indent="-514350" algn="l" defTabSz="914400" rtl="0" eaLnBrk="1" fontAlgn="auto" latinLnBrk="0" hangingPunct="1">
              <a:spcBef>
                <a:spcPct val="20000"/>
              </a:spcBef>
              <a:spcAft>
                <a:spcPts val="0"/>
              </a:spcAft>
              <a:buClrTx/>
              <a:buSzTx/>
              <a:buFont typeface="+mj-lt"/>
              <a:buAutoNum type="romanL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Block-D</a:t>
            </a:r>
          </a:p>
          <a:p>
            <a:pPr marL="857250" marR="0" lvl="1" indent="-457200" algn="l" defTabSz="914400" rtl="0" eaLnBrk="1" fontAlgn="auto" latinLnBrk="0" hangingPunct="1">
              <a:spcBef>
                <a:spcPct val="20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p:txBody>
      </p:sp>
      <p:sp>
        <p:nvSpPr>
          <p:cNvPr id="8" name="Content Placeholder 2"/>
          <p:cNvSpPr txBox="1">
            <a:spLocks/>
          </p:cNvSpPr>
          <p:nvPr/>
        </p:nvSpPr>
        <p:spPr>
          <a:xfrm>
            <a:off x="7162814" y="1000298"/>
            <a:ext cx="2400300" cy="5334000"/>
          </a:xfrm>
          <a:prstGeom prst="rect">
            <a:avLst/>
          </a:prstGeom>
        </p:spPr>
        <p:txBody>
          <a:bodyPr vert="horz" lIns="91440" tIns="45720" rIns="91440" bIns="45720" rtlCol="0">
            <a:normAutofit/>
          </a:bodyPr>
          <a:lstStyle/>
          <a:p>
            <a:pPr marL="342900" marR="0" lvl="0" indent="-342900" algn="l" defTabSz="914400" rtl="0" eaLnBrk="1" fontAlgn="auto" latinLnBrk="0" hangingPunct="1">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a:p>
            <a:pPr marL="914400" marR="0" lvl="1" indent="-514350" algn="l" defTabSz="914400" rtl="0" eaLnBrk="1" fontAlgn="auto" latinLnBrk="0" hangingPunct="1">
              <a:spcBef>
                <a:spcPct val="20000"/>
              </a:spcBef>
              <a:spcAft>
                <a:spcPts val="0"/>
              </a:spcAft>
              <a:buClrTx/>
              <a:buSzTx/>
              <a:buFont typeface="+mj-lt"/>
              <a:buAutoNum type="roman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Block-A</a:t>
            </a:r>
          </a:p>
          <a:p>
            <a:pPr marL="914400" marR="0" lvl="1" indent="-514350" algn="l" defTabSz="914400" rtl="0" eaLnBrk="1" fontAlgn="auto" latinLnBrk="0" hangingPunct="1">
              <a:spcBef>
                <a:spcPct val="20000"/>
              </a:spcBef>
              <a:spcAft>
                <a:spcPts val="0"/>
              </a:spcAft>
              <a:buClrTx/>
              <a:buSzTx/>
              <a:buFont typeface="+mj-lt"/>
              <a:buAutoNum type="roman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Block-B</a:t>
            </a:r>
          </a:p>
          <a:p>
            <a:pPr marL="914400" marR="0" lvl="1" indent="-514350" algn="l" defTabSz="914400" rtl="0" eaLnBrk="1" fontAlgn="auto" latinLnBrk="0" hangingPunct="1">
              <a:spcBef>
                <a:spcPct val="20000"/>
              </a:spcBef>
              <a:spcAft>
                <a:spcPts val="0"/>
              </a:spcAft>
              <a:buClrTx/>
              <a:buSzTx/>
              <a:buFont typeface="+mj-lt"/>
              <a:buAutoNum type="roman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Block-C</a:t>
            </a:r>
          </a:p>
          <a:p>
            <a:pPr marL="914400" marR="0" lvl="1" indent="-514350" algn="l" defTabSz="914400" rtl="0" eaLnBrk="1" fontAlgn="auto" latinLnBrk="0" hangingPunct="1">
              <a:spcBef>
                <a:spcPct val="20000"/>
              </a:spcBef>
              <a:spcAft>
                <a:spcPts val="0"/>
              </a:spcAft>
              <a:buClrTx/>
              <a:buSzTx/>
              <a:buFont typeface="+mj-lt"/>
              <a:buAutoNum type="romanUcPeriod"/>
              <a:tabLst/>
              <a:defRPr/>
            </a:pPr>
            <a:r>
              <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rPr>
              <a:t>Block-D</a:t>
            </a:r>
          </a:p>
          <a:p>
            <a:pPr marL="857250" marR="0" lvl="1" indent="-457200" algn="l" defTabSz="914400" rtl="0" eaLnBrk="1" fontAlgn="auto" latinLnBrk="0" hangingPunct="1">
              <a:spcBef>
                <a:spcPct val="20000"/>
              </a:spcBef>
              <a:spcAft>
                <a:spcPts val="0"/>
              </a:spcAft>
              <a:buClrTx/>
              <a:buSzTx/>
              <a:buFont typeface="Arial" panose="020B0604020202020204" pitchFamily="34" charset="0"/>
              <a:buNone/>
              <a:tabLst/>
              <a:defRPr/>
            </a:pPr>
            <a:endParaRPr kumimoji="0" lang="en-US" sz="2000" b="0" i="0" u="none" strike="noStrike" kern="1200" cap="none" spc="0" normalizeH="0" baseline="0" noProof="0" dirty="0">
              <a:ln>
                <a:noFill/>
              </a:ln>
              <a:solidFill>
                <a:schemeClr val="tx1"/>
              </a:solidFill>
              <a:effectLst/>
              <a:uLnTx/>
              <a:uFillTx/>
              <a:latin typeface="+mj-lt"/>
              <a:ea typeface="Times New Roman" panose="02020603050405020304" pitchFamily="18" charset="0"/>
              <a:cs typeface="Times New Roman" panose="02020603050405020304" pitchFamily="18" charset="0"/>
            </a:endParaRPr>
          </a:p>
        </p:txBody>
      </p:sp>
      <p:sp>
        <p:nvSpPr>
          <p:cNvPr id="3" name="TextBox 2"/>
          <p:cNvSpPr txBox="1"/>
          <p:nvPr/>
        </p:nvSpPr>
        <p:spPr>
          <a:xfrm>
            <a:off x="6674841" y="5218980"/>
            <a:ext cx="3376245" cy="1200329"/>
          </a:xfrm>
          <a:prstGeom prst="rect">
            <a:avLst/>
          </a:prstGeom>
          <a:noFill/>
        </p:spPr>
        <p:txBody>
          <a:bodyPr wrap="none" rtlCol="0">
            <a:spAutoFit/>
          </a:bodyPr>
          <a:lstStyle/>
          <a:p>
            <a:r>
              <a:rPr lang="en-US" dirty="0"/>
              <a:t>HTML</a:t>
            </a:r>
          </a:p>
          <a:p>
            <a:r>
              <a:rPr lang="en-US" dirty="0"/>
              <a:t>          Hyper Text Markup Language</a:t>
            </a:r>
          </a:p>
          <a:p>
            <a:r>
              <a:rPr lang="en-US" dirty="0"/>
              <a:t>WWW</a:t>
            </a:r>
            <a:endParaRPr lang="en-IN" dirty="0"/>
          </a:p>
          <a:p>
            <a:r>
              <a:rPr lang="en-US" dirty="0"/>
              <a:t>          World Wide Web</a:t>
            </a:r>
          </a:p>
        </p:txBody>
      </p:sp>
    </p:spTree>
    <p:extLst>
      <p:ext uri="{BB962C8B-B14F-4D97-AF65-F5344CB8AC3E}">
        <p14:creationId xmlns:p14="http://schemas.microsoft.com/office/powerpoint/2010/main" val="38337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
                                            <p:txEl>
                                              <p:pRg st="3" end="3"/>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xEl>
                                              <p:pRg st="2" end="2"/>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xEl>
                                              <p:pRg st="3" end="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
                                            <p:txEl>
                                              <p:pRg st="7" end="7"/>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
                                            <p:txEl>
                                              <p:pRg st="8" end="8"/>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
                                            <p:txEl>
                                              <p:pRg st="9" end="9"/>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7" end="7"/>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
                                            <p:txEl>
                                              <p:pRg st="8" end="8"/>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
                                            <p:txEl>
                                              <p:pRg st="9" end="9"/>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6">
                                            <p:txEl>
                                              <p:pRg st="7" end="7"/>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
                                            <p:txEl>
                                              <p:pRg st="8" end="8"/>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
                                            <p:txEl>
                                              <p:pRg st="9" end="9"/>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Ordered List (OL)</a:t>
            </a:r>
          </a:p>
        </p:txBody>
      </p:sp>
      <p:sp>
        <p:nvSpPr>
          <p:cNvPr id="4" name="Text Box 4"/>
          <p:cNvSpPr txBox="1">
            <a:spLocks noChangeArrowheads="1"/>
          </p:cNvSpPr>
          <p:nvPr/>
        </p:nvSpPr>
        <p:spPr bwMode="auto">
          <a:xfrm>
            <a:off x="326177" y="1006095"/>
            <a:ext cx="8360623" cy="4524315"/>
          </a:xfrm>
          <a:prstGeom prst="rect">
            <a:avLst/>
          </a:prstGeom>
          <a:noFill/>
          <a:ln w="9525">
            <a:noFill/>
            <a:miter lim="800000"/>
            <a:headEnd/>
            <a:tailEnd/>
          </a:ln>
          <a:effectLst/>
        </p:spPr>
        <p:txBody>
          <a:bodyPr wrap="square">
            <a:spAutoFit/>
          </a:bodyPr>
          <a:lstStyle/>
          <a:p>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ol</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&lt;li&gt;</a:t>
            </a:r>
            <a:r>
              <a:rPr lang="en-US" sz="2400" dirty="0">
                <a:solidFill>
                  <a:srgbClr val="000000"/>
                </a:solidFill>
                <a:latin typeface="Consolas" panose="020B0609020204030204" pitchFamily="49" charset="0"/>
              </a:rPr>
              <a:t> Item one </a:t>
            </a:r>
            <a:r>
              <a:rPr lang="en-US" sz="2400" dirty="0">
                <a:solidFill>
                  <a:srgbClr val="800000"/>
                </a:solidFill>
                <a:latin typeface="Consolas" panose="020B0609020204030204" pitchFamily="49" charset="0"/>
              </a:rPr>
              <a:t>&lt;/li&gt;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&lt;li&gt;</a:t>
            </a:r>
            <a:r>
              <a:rPr lang="en-US" sz="2400" dirty="0">
                <a:solidFill>
                  <a:srgbClr val="000000"/>
                </a:solidFill>
                <a:latin typeface="Consolas" panose="020B0609020204030204" pitchFamily="49" charset="0"/>
              </a:rPr>
              <a:t> Item two </a:t>
            </a:r>
            <a:r>
              <a:rPr lang="en-US" sz="2400" dirty="0">
                <a:solidFill>
                  <a:srgbClr val="800000"/>
                </a:solidFill>
                <a:latin typeface="Consolas" panose="020B0609020204030204" pitchFamily="49" charset="0"/>
              </a:rPr>
              <a:t>&lt;/li&gt;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ol</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type</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"I"</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&lt;li&gt;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Sublist</a:t>
            </a:r>
            <a:r>
              <a:rPr lang="en-US" sz="2400" dirty="0">
                <a:solidFill>
                  <a:srgbClr val="000000"/>
                </a:solidFill>
                <a:latin typeface="Consolas" panose="020B0609020204030204" pitchFamily="49" charset="0"/>
              </a:rPr>
              <a:t> item one </a:t>
            </a:r>
            <a:r>
              <a:rPr lang="en-US" sz="2400" dirty="0">
                <a:solidFill>
                  <a:srgbClr val="800000"/>
                </a:solidFill>
                <a:latin typeface="Consolas" panose="020B0609020204030204" pitchFamily="49" charset="0"/>
              </a:rPr>
              <a:t>&lt;/li&gt;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&lt;li&gt;</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Sublist</a:t>
            </a:r>
            <a:r>
              <a:rPr lang="en-US" sz="2400" dirty="0">
                <a:solidFill>
                  <a:srgbClr val="000000"/>
                </a:solidFill>
                <a:latin typeface="Consolas" panose="020B0609020204030204" pitchFamily="49" charset="0"/>
              </a:rPr>
              <a:t> item two </a:t>
            </a:r>
            <a:r>
              <a:rPr lang="en-US" sz="2400" dirty="0">
                <a:solidFill>
                  <a:srgbClr val="800000"/>
                </a:solidFill>
                <a:latin typeface="Consolas" panose="020B0609020204030204" pitchFamily="49" charset="0"/>
              </a:rPr>
              <a:t>&lt;/li&gt;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ol</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type</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a:t>
            </a:r>
            <a:r>
              <a:rPr lang="en-US" sz="2400" dirty="0" err="1">
                <a:solidFill>
                  <a:srgbClr val="0000FF"/>
                </a:solidFill>
                <a:latin typeface="Consolas" panose="020B0609020204030204" pitchFamily="49" charset="0"/>
              </a:rPr>
              <a:t>i</a:t>
            </a:r>
            <a:r>
              <a:rPr lang="en-US" sz="2400" dirty="0">
                <a:solidFill>
                  <a:srgbClr val="0000FF"/>
                </a:solidFill>
                <a:latin typeface="Consolas" panose="020B0609020204030204" pitchFamily="49" charset="0"/>
              </a:rPr>
              <a:t>"</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&lt;li&gt;</a:t>
            </a:r>
            <a:r>
              <a:rPr lang="en-US" sz="2400" dirty="0">
                <a:solidFill>
                  <a:srgbClr val="000000"/>
                </a:solidFill>
                <a:latin typeface="Consolas" panose="020B0609020204030204" pitchFamily="49" charset="0"/>
              </a:rPr>
              <a:t> Sub-sub list item one </a:t>
            </a:r>
            <a:r>
              <a:rPr lang="en-US" sz="2400" dirty="0">
                <a:solidFill>
                  <a:srgbClr val="800000"/>
                </a:solidFill>
                <a:latin typeface="Consolas" panose="020B0609020204030204" pitchFamily="49" charset="0"/>
              </a:rPr>
              <a:t>&lt;/li&gt;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&lt;li&gt;</a:t>
            </a:r>
            <a:r>
              <a:rPr lang="en-US" sz="2400" dirty="0">
                <a:solidFill>
                  <a:srgbClr val="000000"/>
                </a:solidFill>
                <a:latin typeface="Consolas" panose="020B0609020204030204" pitchFamily="49" charset="0"/>
              </a:rPr>
              <a:t> Sub-sub list item two </a:t>
            </a:r>
            <a:r>
              <a:rPr lang="en-US" sz="2400" dirty="0">
                <a:solidFill>
                  <a:srgbClr val="800000"/>
                </a:solidFill>
                <a:latin typeface="Consolas" panose="020B0609020204030204" pitchFamily="49" charset="0"/>
              </a:rPr>
              <a:t>&lt;/li&gt;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ol</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ol</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ol</a:t>
            </a:r>
            <a:r>
              <a:rPr lang="en-US" sz="2400" dirty="0">
                <a:solidFill>
                  <a:srgbClr val="800000"/>
                </a:solidFill>
                <a:latin typeface="Consolas" panose="020B0609020204030204" pitchFamily="49" charset="0"/>
              </a:rPr>
              <a:t>&gt;</a:t>
            </a:r>
            <a:endParaRPr lang="en-US" sz="2400" b="0" dirty="0">
              <a:solidFill>
                <a:srgbClr val="000000"/>
              </a:solidFill>
              <a:effectLst/>
              <a:latin typeface="Consolas" panose="020B0609020204030204" pitchFamily="49" charset="0"/>
            </a:endParaRPr>
          </a:p>
        </p:txBody>
      </p:sp>
      <p:sp>
        <p:nvSpPr>
          <p:cNvPr id="5" name="Text Box 4"/>
          <p:cNvSpPr txBox="1">
            <a:spLocks noChangeArrowheads="1"/>
          </p:cNvSpPr>
          <p:nvPr/>
        </p:nvSpPr>
        <p:spPr bwMode="auto">
          <a:xfrm>
            <a:off x="9189720" y="1006095"/>
            <a:ext cx="2438400" cy="2800767"/>
          </a:xfrm>
          <a:prstGeom prst="rect">
            <a:avLst/>
          </a:prstGeom>
          <a:noFill/>
          <a:ln w="9525">
            <a:noFill/>
            <a:miter lim="800000"/>
            <a:headEnd/>
            <a:tailEnd/>
          </a:ln>
          <a:effectLst/>
        </p:spPr>
        <p:txBody>
          <a:bodyPr wrap="square">
            <a:spAutoFit/>
          </a:bodyPr>
          <a:lstStyle/>
          <a:p>
            <a:r>
              <a:rPr lang="en-US" altLang="zh-CN" sz="2800" b="1" dirty="0">
                <a:ea typeface="宋体" pitchFamily="2" charset="-122"/>
              </a:rPr>
              <a:t>Types:</a:t>
            </a:r>
          </a:p>
          <a:p>
            <a:endParaRPr lang="en-US" altLang="zh-CN" sz="2800" b="1" dirty="0">
              <a:ea typeface="宋体" pitchFamily="2" charset="-122"/>
            </a:endParaRPr>
          </a:p>
          <a:p>
            <a:r>
              <a:rPr lang="en-US" altLang="zh-CN" sz="2400" dirty="0">
                <a:ea typeface="宋体" pitchFamily="2" charset="-122"/>
              </a:rPr>
              <a:t>Type = 1 (default)</a:t>
            </a:r>
          </a:p>
          <a:p>
            <a:r>
              <a:rPr lang="en-US" altLang="zh-CN" sz="2400" dirty="0">
                <a:ea typeface="宋体" pitchFamily="2" charset="-122"/>
              </a:rPr>
              <a:t>Type = a</a:t>
            </a:r>
          </a:p>
          <a:p>
            <a:r>
              <a:rPr lang="en-US" altLang="zh-CN" sz="2400" dirty="0">
                <a:ea typeface="宋体" pitchFamily="2" charset="-122"/>
              </a:rPr>
              <a:t>Type = A</a:t>
            </a:r>
          </a:p>
          <a:p>
            <a:r>
              <a:rPr lang="en-US" altLang="zh-CN" sz="2400" dirty="0">
                <a:ea typeface="宋体" pitchFamily="2" charset="-122"/>
              </a:rPr>
              <a:t>Type = I</a:t>
            </a:r>
          </a:p>
          <a:p>
            <a:r>
              <a:rPr lang="en-US" altLang="zh-CN" sz="2400" dirty="0">
                <a:ea typeface="宋体" pitchFamily="2" charset="-122"/>
              </a:rPr>
              <a:t>Type = </a:t>
            </a:r>
            <a:r>
              <a:rPr lang="en-US" altLang="zh-CN" sz="2400" dirty="0" err="1">
                <a:ea typeface="宋体" pitchFamily="2" charset="-122"/>
              </a:rPr>
              <a:t>i</a:t>
            </a:r>
            <a:endParaRPr lang="en-US" altLang="zh-CN" sz="2400" dirty="0">
              <a:ea typeface="宋体" pitchFamily="2" charset="-122"/>
            </a:endParaRPr>
          </a:p>
        </p:txBody>
      </p:sp>
      <p:cxnSp>
        <p:nvCxnSpPr>
          <p:cNvPr id="6" name="Straight Arrow Connector 5"/>
          <p:cNvCxnSpPr/>
          <p:nvPr/>
        </p:nvCxnSpPr>
        <p:spPr>
          <a:xfrm flipH="1" flipV="1">
            <a:off x="3366655" y="2344189"/>
            <a:ext cx="5823065" cy="86313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flipV="1">
            <a:off x="4006735" y="3441469"/>
            <a:ext cx="5182985" cy="140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Picture 2"/>
          <p:cNvPicPr>
            <a:picLocks noChangeAspect="1" noChangeArrowheads="1"/>
          </p:cNvPicPr>
          <p:nvPr/>
        </p:nvPicPr>
        <p:blipFill>
          <a:blip r:embed="rId2" cstate="print"/>
          <a:srcRect/>
          <a:stretch>
            <a:fillRect/>
          </a:stretch>
        </p:blipFill>
        <p:spPr bwMode="auto">
          <a:xfrm>
            <a:off x="5715000" y="4953000"/>
            <a:ext cx="3048000" cy="1428750"/>
          </a:xfrm>
          <a:prstGeom prst="rect">
            <a:avLst/>
          </a:prstGeom>
          <a:noFill/>
          <a:ln w="9525">
            <a:noFill/>
            <a:miter lim="800000"/>
            <a:headEnd/>
            <a:tailEnd/>
          </a:ln>
        </p:spPr>
      </p:pic>
      <p:sp>
        <p:nvSpPr>
          <p:cNvPr id="12" name="TextBox 11"/>
          <p:cNvSpPr txBox="1"/>
          <p:nvPr/>
        </p:nvSpPr>
        <p:spPr>
          <a:xfrm>
            <a:off x="5831013" y="4572000"/>
            <a:ext cx="1103187" cy="461665"/>
          </a:xfrm>
          <a:prstGeom prst="rect">
            <a:avLst/>
          </a:prstGeom>
          <a:noFill/>
        </p:spPr>
        <p:txBody>
          <a:bodyPr wrap="none" rtlCol="0">
            <a:spAutoFit/>
          </a:bodyPr>
          <a:lstStyle/>
          <a:p>
            <a:r>
              <a:rPr lang="en-IN" sz="2400" b="1" dirty="0"/>
              <a:t>Output</a:t>
            </a:r>
            <a:endParaRPr lang="en-US" b="1" dirty="0"/>
          </a:p>
        </p:txBody>
      </p:sp>
    </p:spTree>
    <p:extLst>
      <p:ext uri="{BB962C8B-B14F-4D97-AF65-F5344CB8AC3E}">
        <p14:creationId xmlns:p14="http://schemas.microsoft.com/office/powerpoint/2010/main" val="43856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Unordered List (UL)</a:t>
            </a:r>
          </a:p>
        </p:txBody>
      </p:sp>
      <p:sp>
        <p:nvSpPr>
          <p:cNvPr id="4" name="Text Box 4"/>
          <p:cNvSpPr txBox="1">
            <a:spLocks noChangeArrowheads="1"/>
          </p:cNvSpPr>
          <p:nvPr/>
        </p:nvSpPr>
        <p:spPr bwMode="auto">
          <a:xfrm>
            <a:off x="326177" y="1006095"/>
            <a:ext cx="8360623" cy="4524315"/>
          </a:xfrm>
          <a:prstGeom prst="rect">
            <a:avLst/>
          </a:prstGeom>
          <a:noFill/>
          <a:ln w="9525">
            <a:noFill/>
            <a:miter lim="800000"/>
            <a:headEnd/>
            <a:tailEnd/>
          </a:ln>
          <a:effectLst/>
        </p:spPr>
        <p:txBody>
          <a:bodyPr wrap="square">
            <a:spAutoFit/>
          </a:bodyPr>
          <a:lstStyle/>
          <a:p>
            <a:r>
              <a:rPr lang="it-IT" sz="2400" dirty="0">
                <a:solidFill>
                  <a:srgbClr val="800000"/>
                </a:solidFill>
                <a:latin typeface="Consolas" panose="020B0609020204030204" pitchFamily="49" charset="0"/>
              </a:rPr>
              <a:t>&lt;ul&gt;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&lt;li&gt;</a:t>
            </a:r>
            <a:r>
              <a:rPr lang="it-IT" sz="2400" dirty="0">
                <a:solidFill>
                  <a:srgbClr val="000000"/>
                </a:solidFill>
                <a:latin typeface="Consolas" panose="020B0609020204030204" pitchFamily="49" charset="0"/>
              </a:rPr>
              <a:t> One </a:t>
            </a:r>
            <a:r>
              <a:rPr lang="it-IT" sz="2400" dirty="0">
                <a:solidFill>
                  <a:srgbClr val="800000"/>
                </a:solidFill>
                <a:latin typeface="Consolas" panose="020B0609020204030204" pitchFamily="49" charset="0"/>
              </a:rPr>
              <a:t>&lt;/li&gt;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&lt;li&gt;</a:t>
            </a:r>
            <a:r>
              <a:rPr lang="it-IT" sz="2400" dirty="0">
                <a:solidFill>
                  <a:srgbClr val="000000"/>
                </a:solidFill>
                <a:latin typeface="Consolas" panose="020B0609020204030204" pitchFamily="49" charset="0"/>
              </a:rPr>
              <a:t> Two </a:t>
            </a:r>
            <a:r>
              <a:rPr lang="it-IT" sz="2400" dirty="0">
                <a:solidFill>
                  <a:srgbClr val="800000"/>
                </a:solidFill>
                <a:latin typeface="Consolas" panose="020B0609020204030204" pitchFamily="49" charset="0"/>
              </a:rPr>
              <a:t>&lt;/li&gt;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&lt;ul</a:t>
            </a:r>
            <a:r>
              <a:rPr lang="it-IT" sz="2400" dirty="0">
                <a:solidFill>
                  <a:srgbClr val="000000"/>
                </a:solidFill>
                <a:latin typeface="Consolas" panose="020B0609020204030204" pitchFamily="49" charset="0"/>
              </a:rPr>
              <a:t> </a:t>
            </a:r>
            <a:r>
              <a:rPr lang="it-IT" sz="2400" dirty="0">
                <a:solidFill>
                  <a:srgbClr val="FF0000"/>
                </a:solidFill>
                <a:latin typeface="Consolas" panose="020B0609020204030204" pitchFamily="49" charset="0"/>
              </a:rPr>
              <a:t>type</a:t>
            </a:r>
            <a:r>
              <a:rPr lang="it-IT" sz="2400" dirty="0">
                <a:solidFill>
                  <a:srgbClr val="000000"/>
                </a:solidFill>
                <a:latin typeface="Consolas" panose="020B0609020204030204" pitchFamily="49" charset="0"/>
              </a:rPr>
              <a:t>=</a:t>
            </a:r>
            <a:r>
              <a:rPr lang="it-IT" sz="2400" dirty="0">
                <a:solidFill>
                  <a:srgbClr val="0000FF"/>
                </a:solidFill>
                <a:latin typeface="Consolas" panose="020B0609020204030204" pitchFamily="49" charset="0"/>
              </a:rPr>
              <a:t>"circle"</a:t>
            </a:r>
            <a:r>
              <a:rPr lang="it-IT" sz="2400" dirty="0">
                <a:solidFill>
                  <a:srgbClr val="800000"/>
                </a:solidFill>
                <a:latin typeface="Consolas" panose="020B0609020204030204" pitchFamily="49" charset="0"/>
              </a:rPr>
              <a:t>&gt;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&lt;li&gt;</a:t>
            </a:r>
            <a:r>
              <a:rPr lang="it-IT" sz="2400" dirty="0">
                <a:solidFill>
                  <a:srgbClr val="000000"/>
                </a:solidFill>
                <a:latin typeface="Consolas" panose="020B0609020204030204" pitchFamily="49" charset="0"/>
              </a:rPr>
              <a:t> Three </a:t>
            </a:r>
            <a:r>
              <a:rPr lang="it-IT" sz="2400" dirty="0">
                <a:solidFill>
                  <a:srgbClr val="800000"/>
                </a:solidFill>
                <a:latin typeface="Consolas" panose="020B0609020204030204" pitchFamily="49" charset="0"/>
              </a:rPr>
              <a:t>&lt;/li&gt;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&lt;li&gt;</a:t>
            </a:r>
            <a:r>
              <a:rPr lang="it-IT" sz="2400" dirty="0">
                <a:solidFill>
                  <a:srgbClr val="000000"/>
                </a:solidFill>
                <a:latin typeface="Consolas" panose="020B0609020204030204" pitchFamily="49" charset="0"/>
              </a:rPr>
              <a:t> Four </a:t>
            </a:r>
            <a:r>
              <a:rPr lang="it-IT" sz="2400" dirty="0">
                <a:solidFill>
                  <a:srgbClr val="800000"/>
                </a:solidFill>
                <a:latin typeface="Consolas" panose="020B0609020204030204" pitchFamily="49" charset="0"/>
              </a:rPr>
              <a:t>&lt;/li&gt;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&lt;ul</a:t>
            </a:r>
            <a:r>
              <a:rPr lang="it-IT" sz="2400" dirty="0">
                <a:solidFill>
                  <a:srgbClr val="000000"/>
                </a:solidFill>
                <a:latin typeface="Consolas" panose="020B0609020204030204" pitchFamily="49" charset="0"/>
              </a:rPr>
              <a:t> </a:t>
            </a:r>
            <a:r>
              <a:rPr lang="it-IT" sz="2400" dirty="0">
                <a:solidFill>
                  <a:srgbClr val="FF0000"/>
                </a:solidFill>
                <a:latin typeface="Consolas" panose="020B0609020204030204" pitchFamily="49" charset="0"/>
              </a:rPr>
              <a:t>type</a:t>
            </a:r>
            <a:r>
              <a:rPr lang="it-IT" sz="2400" dirty="0">
                <a:solidFill>
                  <a:srgbClr val="000000"/>
                </a:solidFill>
                <a:latin typeface="Consolas" panose="020B0609020204030204" pitchFamily="49" charset="0"/>
              </a:rPr>
              <a:t>=</a:t>
            </a:r>
            <a:r>
              <a:rPr lang="it-IT" sz="2400" dirty="0">
                <a:solidFill>
                  <a:srgbClr val="0000FF"/>
                </a:solidFill>
                <a:latin typeface="Consolas" panose="020B0609020204030204" pitchFamily="49" charset="0"/>
              </a:rPr>
              <a:t>"square"</a:t>
            </a:r>
            <a:r>
              <a:rPr lang="it-IT" sz="2400" dirty="0">
                <a:solidFill>
                  <a:srgbClr val="800000"/>
                </a:solidFill>
                <a:latin typeface="Consolas" panose="020B0609020204030204" pitchFamily="49" charset="0"/>
              </a:rPr>
              <a:t>&gt;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&lt;li&gt;</a:t>
            </a:r>
            <a:r>
              <a:rPr lang="it-IT" sz="2400" dirty="0">
                <a:solidFill>
                  <a:srgbClr val="000000"/>
                </a:solidFill>
                <a:latin typeface="Consolas" panose="020B0609020204030204" pitchFamily="49" charset="0"/>
              </a:rPr>
              <a:t> Five </a:t>
            </a:r>
            <a:r>
              <a:rPr lang="it-IT" sz="2400" dirty="0">
                <a:solidFill>
                  <a:srgbClr val="800000"/>
                </a:solidFill>
                <a:latin typeface="Consolas" panose="020B0609020204030204" pitchFamily="49" charset="0"/>
              </a:rPr>
              <a:t>&lt;/li&gt;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&lt;li&gt;</a:t>
            </a:r>
            <a:r>
              <a:rPr lang="it-IT" sz="2400" dirty="0">
                <a:solidFill>
                  <a:srgbClr val="000000"/>
                </a:solidFill>
                <a:latin typeface="Consolas" panose="020B0609020204030204" pitchFamily="49" charset="0"/>
              </a:rPr>
              <a:t> Six </a:t>
            </a:r>
            <a:r>
              <a:rPr lang="it-IT" sz="2400" dirty="0">
                <a:solidFill>
                  <a:srgbClr val="800000"/>
                </a:solidFill>
                <a:latin typeface="Consolas" panose="020B0609020204030204" pitchFamily="49" charset="0"/>
              </a:rPr>
              <a:t>&lt;/li&gt;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&lt;/ul&gt;</a:t>
            </a:r>
            <a:endParaRPr lang="it-IT" sz="2400" dirty="0">
              <a:solidFill>
                <a:srgbClr val="000000"/>
              </a:solidFill>
              <a:latin typeface="Consolas" panose="020B0609020204030204" pitchFamily="49" charset="0"/>
            </a:endParaRPr>
          </a:p>
          <a:p>
            <a:r>
              <a:rPr lang="it-IT" sz="2400" dirty="0">
                <a:solidFill>
                  <a:srgbClr val="000000"/>
                </a:solidFill>
                <a:latin typeface="Consolas" panose="020B0609020204030204" pitchFamily="49" charset="0"/>
              </a:rPr>
              <a:t>    </a:t>
            </a:r>
            <a:r>
              <a:rPr lang="it-IT" sz="2400" dirty="0">
                <a:solidFill>
                  <a:srgbClr val="800000"/>
                </a:solidFill>
                <a:latin typeface="Consolas" panose="020B0609020204030204" pitchFamily="49" charset="0"/>
              </a:rPr>
              <a:t>&lt;/ul&gt;</a:t>
            </a:r>
            <a:endParaRPr lang="it-IT" sz="2400" dirty="0">
              <a:solidFill>
                <a:srgbClr val="000000"/>
              </a:solidFill>
              <a:latin typeface="Consolas" panose="020B0609020204030204" pitchFamily="49" charset="0"/>
            </a:endParaRPr>
          </a:p>
          <a:p>
            <a:r>
              <a:rPr lang="it-IT" sz="2400" dirty="0">
                <a:solidFill>
                  <a:srgbClr val="800000"/>
                </a:solidFill>
                <a:latin typeface="Consolas" panose="020B0609020204030204" pitchFamily="49" charset="0"/>
              </a:rPr>
              <a:t>&lt;/ul&gt;</a:t>
            </a:r>
            <a:endParaRPr lang="it-IT" sz="2400" b="0" dirty="0">
              <a:solidFill>
                <a:srgbClr val="000000"/>
              </a:solidFill>
              <a:effectLst/>
              <a:latin typeface="Consolas" panose="020B0609020204030204" pitchFamily="49" charset="0"/>
            </a:endParaRPr>
          </a:p>
        </p:txBody>
      </p:sp>
      <p:sp>
        <p:nvSpPr>
          <p:cNvPr id="5" name="Text Box 4"/>
          <p:cNvSpPr txBox="1">
            <a:spLocks noChangeArrowheads="1"/>
          </p:cNvSpPr>
          <p:nvPr/>
        </p:nvSpPr>
        <p:spPr bwMode="auto">
          <a:xfrm>
            <a:off x="7789025" y="1006095"/>
            <a:ext cx="2743200" cy="2062103"/>
          </a:xfrm>
          <a:prstGeom prst="rect">
            <a:avLst/>
          </a:prstGeom>
          <a:noFill/>
          <a:ln w="9525">
            <a:noFill/>
            <a:miter lim="800000"/>
            <a:headEnd/>
            <a:tailEnd/>
          </a:ln>
          <a:effectLst/>
        </p:spPr>
        <p:txBody>
          <a:bodyPr wrap="square">
            <a:spAutoFit/>
          </a:bodyPr>
          <a:lstStyle/>
          <a:p>
            <a:endParaRPr lang="en-US" altLang="zh-CN" sz="2800" b="1" dirty="0">
              <a:ea typeface="宋体" pitchFamily="2" charset="-122"/>
            </a:endParaRPr>
          </a:p>
          <a:p>
            <a:r>
              <a:rPr lang="en-US" altLang="zh-CN" sz="2800" b="1" dirty="0">
                <a:ea typeface="宋体" pitchFamily="2" charset="-122"/>
              </a:rPr>
              <a:t>Types:</a:t>
            </a:r>
          </a:p>
          <a:p>
            <a:r>
              <a:rPr lang="en-US" altLang="zh-CN" sz="2400" dirty="0">
                <a:ea typeface="宋体" pitchFamily="2" charset="-122"/>
              </a:rPr>
              <a:t>Type = disc (default)</a:t>
            </a:r>
          </a:p>
          <a:p>
            <a:r>
              <a:rPr lang="en-US" altLang="zh-CN" sz="2400" dirty="0">
                <a:ea typeface="宋体" pitchFamily="2" charset="-122"/>
              </a:rPr>
              <a:t>Type = circle</a:t>
            </a:r>
          </a:p>
          <a:p>
            <a:r>
              <a:rPr lang="en-US" altLang="zh-CN" sz="2400" dirty="0">
                <a:ea typeface="宋体" pitchFamily="2" charset="-122"/>
              </a:rPr>
              <a:t>Type = square</a:t>
            </a:r>
          </a:p>
        </p:txBody>
      </p:sp>
      <p:cxnSp>
        <p:nvCxnSpPr>
          <p:cNvPr id="6" name="Straight Arrow Connector 5"/>
          <p:cNvCxnSpPr/>
          <p:nvPr/>
        </p:nvCxnSpPr>
        <p:spPr>
          <a:xfrm flipH="1" flipV="1">
            <a:off x="4247804" y="2327564"/>
            <a:ext cx="3541221" cy="1440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4754880" y="2838589"/>
            <a:ext cx="3034146" cy="45583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7828838" y="3568879"/>
            <a:ext cx="1103187" cy="461665"/>
          </a:xfrm>
          <a:prstGeom prst="rect">
            <a:avLst/>
          </a:prstGeom>
          <a:noFill/>
        </p:spPr>
        <p:txBody>
          <a:bodyPr wrap="none" rtlCol="0">
            <a:spAutoFit/>
          </a:bodyPr>
          <a:lstStyle/>
          <a:p>
            <a:r>
              <a:rPr lang="en-IN" sz="2400" b="1" dirty="0"/>
              <a:t>Output</a:t>
            </a:r>
            <a:endParaRPr lang="en-US" b="1" dirty="0"/>
          </a:p>
        </p:txBody>
      </p:sp>
      <p:pic>
        <p:nvPicPr>
          <p:cNvPr id="11" name="Picture 2"/>
          <p:cNvPicPr>
            <a:picLocks noChangeAspect="1" noChangeArrowheads="1"/>
          </p:cNvPicPr>
          <p:nvPr/>
        </p:nvPicPr>
        <p:blipFill>
          <a:blip r:embed="rId2" cstate="print"/>
          <a:srcRect/>
          <a:stretch>
            <a:fillRect/>
          </a:stretch>
        </p:blipFill>
        <p:spPr bwMode="auto">
          <a:xfrm>
            <a:off x="7789025" y="4030544"/>
            <a:ext cx="2584669" cy="1705238"/>
          </a:xfrm>
          <a:prstGeom prst="rect">
            <a:avLst/>
          </a:prstGeom>
          <a:noFill/>
          <a:ln w="9525">
            <a:noFill/>
            <a:miter lim="800000"/>
            <a:headEnd/>
            <a:tailEnd/>
          </a:ln>
        </p:spPr>
      </p:pic>
    </p:spTree>
    <p:extLst>
      <p:ext uri="{BB962C8B-B14F-4D97-AF65-F5344CB8AC3E}">
        <p14:creationId xmlns:p14="http://schemas.microsoft.com/office/powerpoint/2010/main" val="89736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6241583" y="4417325"/>
            <a:ext cx="3712413" cy="1825441"/>
          </a:xfrm>
          <a:prstGeom prst="rect">
            <a:avLst/>
          </a:prstGeom>
        </p:spPr>
      </p:pic>
      <p:sp>
        <p:nvSpPr>
          <p:cNvPr id="2" name="Title 1"/>
          <p:cNvSpPr>
            <a:spLocks noGrp="1"/>
          </p:cNvSpPr>
          <p:nvPr>
            <p:ph type="title"/>
          </p:nvPr>
        </p:nvSpPr>
        <p:spPr/>
        <p:txBody>
          <a:bodyPr/>
          <a:lstStyle/>
          <a:p>
            <a:r>
              <a:rPr lang="en-US" dirty="0"/>
              <a:t>Definition / Description List (DL)</a:t>
            </a:r>
          </a:p>
        </p:txBody>
      </p:sp>
      <p:sp>
        <p:nvSpPr>
          <p:cNvPr id="4" name="Text Box 4"/>
          <p:cNvSpPr txBox="1">
            <a:spLocks noChangeArrowheads="1"/>
          </p:cNvSpPr>
          <p:nvPr/>
        </p:nvSpPr>
        <p:spPr bwMode="auto">
          <a:xfrm>
            <a:off x="326177" y="1006095"/>
            <a:ext cx="8360623" cy="3785652"/>
          </a:xfrm>
          <a:prstGeom prst="rect">
            <a:avLst/>
          </a:prstGeom>
          <a:noFill/>
          <a:ln w="9525">
            <a:noFill/>
            <a:miter lim="800000"/>
            <a:headEnd/>
            <a:tailEnd/>
          </a:ln>
          <a:effectLst/>
        </p:spPr>
        <p:txBody>
          <a:bodyPr wrap="square">
            <a:spAutoFit/>
          </a:bodyPr>
          <a:lstStyle/>
          <a:p>
            <a:r>
              <a:rPr lang="it-IT" sz="2400" dirty="0">
                <a:solidFill>
                  <a:srgbClr val="800000"/>
                </a:solidFill>
                <a:latin typeface="Consolas" panose="020B0609020204030204" pitchFamily="49" charset="0"/>
              </a:rPr>
              <a:t>&lt;dl&gt;</a:t>
            </a:r>
          </a:p>
          <a:p>
            <a:r>
              <a:rPr lang="it-IT" sz="2400" dirty="0">
                <a:solidFill>
                  <a:srgbClr val="800000"/>
                </a:solidFill>
                <a:latin typeface="Consolas" panose="020B0609020204030204" pitchFamily="49" charset="0"/>
              </a:rPr>
              <a:t>    &lt;dt&gt;</a:t>
            </a:r>
            <a:r>
              <a:rPr lang="it-IT" sz="2400" dirty="0">
                <a:latin typeface="Consolas" panose="020B0609020204030204" pitchFamily="49" charset="0"/>
              </a:rPr>
              <a:t>HTML</a:t>
            </a:r>
            <a:r>
              <a:rPr lang="it-IT" sz="2400" dirty="0">
                <a:solidFill>
                  <a:srgbClr val="800000"/>
                </a:solidFill>
                <a:latin typeface="Consolas" panose="020B0609020204030204" pitchFamily="49" charset="0"/>
              </a:rPr>
              <a:t>&lt;/dt&gt;</a:t>
            </a:r>
          </a:p>
          <a:p>
            <a:r>
              <a:rPr lang="it-IT" sz="2400" dirty="0">
                <a:solidFill>
                  <a:srgbClr val="800000"/>
                </a:solidFill>
                <a:latin typeface="Consolas" panose="020B0609020204030204" pitchFamily="49" charset="0"/>
              </a:rPr>
              <a:t>    &lt;dd&gt;</a:t>
            </a:r>
            <a:r>
              <a:rPr lang="it-IT" sz="2400" dirty="0">
                <a:latin typeface="Consolas" panose="020B0609020204030204" pitchFamily="49" charset="0"/>
              </a:rPr>
              <a:t>Hyper Text Markup Language</a:t>
            </a:r>
            <a:r>
              <a:rPr lang="it-IT" sz="2400" dirty="0">
                <a:solidFill>
                  <a:srgbClr val="800000"/>
                </a:solidFill>
                <a:latin typeface="Consolas" panose="020B0609020204030204" pitchFamily="49" charset="0"/>
              </a:rPr>
              <a:t>&lt;/dd&gt;</a:t>
            </a:r>
          </a:p>
          <a:p>
            <a:endParaRPr lang="it-IT" sz="2400" dirty="0">
              <a:solidFill>
                <a:srgbClr val="800000"/>
              </a:solidFill>
              <a:latin typeface="Consolas" panose="020B0609020204030204" pitchFamily="49" charset="0"/>
            </a:endParaRPr>
          </a:p>
          <a:p>
            <a:r>
              <a:rPr lang="it-IT" sz="2400" dirty="0">
                <a:solidFill>
                  <a:srgbClr val="800000"/>
                </a:solidFill>
                <a:latin typeface="Consolas" panose="020B0609020204030204" pitchFamily="49" charset="0"/>
              </a:rPr>
              <a:t>    &lt;dt&gt;</a:t>
            </a:r>
            <a:r>
              <a:rPr lang="it-IT" sz="2400" dirty="0">
                <a:latin typeface="Consolas" panose="020B0609020204030204" pitchFamily="49" charset="0"/>
              </a:rPr>
              <a:t>URL</a:t>
            </a:r>
            <a:r>
              <a:rPr lang="it-IT" sz="2400" dirty="0">
                <a:solidFill>
                  <a:srgbClr val="800000"/>
                </a:solidFill>
                <a:latin typeface="Consolas" panose="020B0609020204030204" pitchFamily="49" charset="0"/>
              </a:rPr>
              <a:t>&lt;/dt&gt;</a:t>
            </a:r>
          </a:p>
          <a:p>
            <a:r>
              <a:rPr lang="it-IT" sz="2400" dirty="0">
                <a:solidFill>
                  <a:srgbClr val="800000"/>
                </a:solidFill>
                <a:latin typeface="Consolas" panose="020B0609020204030204" pitchFamily="49" charset="0"/>
              </a:rPr>
              <a:t>    &lt;dd&gt;</a:t>
            </a:r>
            <a:r>
              <a:rPr lang="it-IT" sz="2400" dirty="0">
                <a:latin typeface="Consolas" panose="020B0609020204030204" pitchFamily="49" charset="0"/>
              </a:rPr>
              <a:t>Uniform Resource Locator</a:t>
            </a:r>
            <a:r>
              <a:rPr lang="it-IT" sz="2400" dirty="0">
                <a:solidFill>
                  <a:srgbClr val="800000"/>
                </a:solidFill>
                <a:latin typeface="Consolas" panose="020B0609020204030204" pitchFamily="49" charset="0"/>
              </a:rPr>
              <a:t>&lt;/dd&gt;</a:t>
            </a:r>
          </a:p>
          <a:p>
            <a:r>
              <a:rPr lang="it-IT" sz="2400" dirty="0">
                <a:solidFill>
                  <a:srgbClr val="800000"/>
                </a:solidFill>
                <a:latin typeface="Consolas" panose="020B0609020204030204" pitchFamily="49" charset="0"/>
              </a:rPr>
              <a:t>    </a:t>
            </a:r>
          </a:p>
          <a:p>
            <a:r>
              <a:rPr lang="it-IT" sz="2400" dirty="0">
                <a:solidFill>
                  <a:srgbClr val="800000"/>
                </a:solidFill>
                <a:latin typeface="Consolas" panose="020B0609020204030204" pitchFamily="49" charset="0"/>
              </a:rPr>
              <a:t>    &lt;dt&gt;</a:t>
            </a:r>
            <a:r>
              <a:rPr lang="it-IT" sz="2400" dirty="0">
                <a:latin typeface="Consolas" panose="020B0609020204030204" pitchFamily="49" charset="0"/>
              </a:rPr>
              <a:t>WWW</a:t>
            </a:r>
            <a:r>
              <a:rPr lang="it-IT" sz="2400" dirty="0">
                <a:solidFill>
                  <a:srgbClr val="800000"/>
                </a:solidFill>
                <a:latin typeface="Consolas" panose="020B0609020204030204" pitchFamily="49" charset="0"/>
              </a:rPr>
              <a:t>&lt;/dt&gt;</a:t>
            </a:r>
          </a:p>
          <a:p>
            <a:r>
              <a:rPr lang="it-IT" sz="2400" dirty="0">
                <a:solidFill>
                  <a:srgbClr val="800000"/>
                </a:solidFill>
                <a:latin typeface="Consolas" panose="020B0609020204030204" pitchFamily="49" charset="0"/>
              </a:rPr>
              <a:t>    &lt;dd&gt;</a:t>
            </a:r>
            <a:r>
              <a:rPr lang="it-IT" sz="2400" dirty="0">
                <a:latin typeface="Consolas" panose="020B0609020204030204" pitchFamily="49" charset="0"/>
              </a:rPr>
              <a:t>World Wide Web</a:t>
            </a:r>
            <a:r>
              <a:rPr lang="it-IT" sz="2400" dirty="0">
                <a:solidFill>
                  <a:srgbClr val="800000"/>
                </a:solidFill>
                <a:latin typeface="Consolas" panose="020B0609020204030204" pitchFamily="49" charset="0"/>
              </a:rPr>
              <a:t>&lt;/dd&gt;</a:t>
            </a:r>
          </a:p>
          <a:p>
            <a:r>
              <a:rPr lang="it-IT" sz="2400" dirty="0">
                <a:solidFill>
                  <a:srgbClr val="800000"/>
                </a:solidFill>
                <a:latin typeface="Consolas" panose="020B0609020204030204" pitchFamily="49" charset="0"/>
              </a:rPr>
              <a:t>&lt;/dl&gt;</a:t>
            </a:r>
            <a:endParaRPr lang="it-IT" sz="2400" b="0" dirty="0">
              <a:solidFill>
                <a:srgbClr val="000000"/>
              </a:solidFill>
              <a:effectLst/>
              <a:latin typeface="Consolas" panose="020B0609020204030204" pitchFamily="49" charset="0"/>
            </a:endParaRPr>
          </a:p>
        </p:txBody>
      </p:sp>
      <p:sp>
        <p:nvSpPr>
          <p:cNvPr id="10" name="TextBox 9"/>
          <p:cNvSpPr txBox="1"/>
          <p:nvPr/>
        </p:nvSpPr>
        <p:spPr>
          <a:xfrm>
            <a:off x="6241583" y="3957068"/>
            <a:ext cx="1103187" cy="461665"/>
          </a:xfrm>
          <a:prstGeom prst="rect">
            <a:avLst/>
          </a:prstGeom>
          <a:noFill/>
        </p:spPr>
        <p:txBody>
          <a:bodyPr wrap="none" rtlCol="0">
            <a:spAutoFit/>
          </a:bodyPr>
          <a:lstStyle/>
          <a:p>
            <a:r>
              <a:rPr lang="en-IN" sz="2400" b="1" dirty="0"/>
              <a:t>Output</a:t>
            </a:r>
            <a:endParaRPr lang="en-US" b="1" dirty="0"/>
          </a:p>
        </p:txBody>
      </p:sp>
    </p:spTree>
    <p:extLst>
      <p:ext uri="{BB962C8B-B14F-4D97-AF65-F5344CB8AC3E}">
        <p14:creationId xmlns:p14="http://schemas.microsoft.com/office/powerpoint/2010/main" val="1634894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&lt;a&gt; Anchor Tag (Hyperlinks)</a:t>
            </a:r>
          </a:p>
        </p:txBody>
      </p:sp>
      <p:sp>
        <p:nvSpPr>
          <p:cNvPr id="3" name="Content Placeholder 2"/>
          <p:cNvSpPr>
            <a:spLocks noGrp="1"/>
          </p:cNvSpPr>
          <p:nvPr>
            <p:ph idx="1"/>
          </p:nvPr>
        </p:nvSpPr>
        <p:spPr/>
        <p:txBody>
          <a:bodyPr/>
          <a:lstStyle/>
          <a:p>
            <a:r>
              <a:rPr lang="en-US" dirty="0"/>
              <a:t>The &lt;a&gt; tag defines a hyperlink, which is used to link from one page to another.</a:t>
            </a:r>
          </a:p>
          <a:p>
            <a:r>
              <a:rPr lang="en-US" dirty="0"/>
              <a:t>An Anchor tag have 3 important attributes:</a:t>
            </a:r>
          </a:p>
          <a:p>
            <a:pPr lvl="1"/>
            <a:r>
              <a:rPr lang="en-US" dirty="0"/>
              <a:t>the </a:t>
            </a:r>
            <a:r>
              <a:rPr lang="en-US" b="1" dirty="0" err="1"/>
              <a:t>href</a:t>
            </a:r>
            <a:r>
              <a:rPr lang="en-US" dirty="0"/>
              <a:t> attribute (</a:t>
            </a:r>
            <a:r>
              <a:rPr lang="en-US" b="1" dirty="0"/>
              <a:t>h</a:t>
            </a:r>
            <a:r>
              <a:rPr lang="en-US" dirty="0"/>
              <a:t>ypertext </a:t>
            </a:r>
            <a:r>
              <a:rPr lang="en-US" b="1" dirty="0"/>
              <a:t>ref</a:t>
            </a:r>
            <a:r>
              <a:rPr lang="en-US" dirty="0"/>
              <a:t>erence) defines the target address of the document.</a:t>
            </a:r>
          </a:p>
          <a:p>
            <a:pPr lvl="1"/>
            <a:r>
              <a:rPr lang="en-US" dirty="0"/>
              <a:t>the </a:t>
            </a:r>
            <a:r>
              <a:rPr lang="en-US" b="1" dirty="0"/>
              <a:t>name</a:t>
            </a:r>
            <a:r>
              <a:rPr lang="en-US" dirty="0"/>
              <a:t> attribute of the anchor tag can be used to enable users to “jump” to a specific point on a page.</a:t>
            </a:r>
          </a:p>
          <a:p>
            <a:pPr lvl="1"/>
            <a:r>
              <a:rPr lang="en-US" dirty="0"/>
              <a:t>the </a:t>
            </a:r>
            <a:r>
              <a:rPr lang="en-US" b="1" dirty="0"/>
              <a:t>target</a:t>
            </a:r>
            <a:r>
              <a:rPr lang="en-US" dirty="0"/>
              <a:t> attribute specifies how the destination page or the target document should be opened.      </a:t>
            </a:r>
            <a:r>
              <a:rPr lang="en-US" dirty="0">
                <a:latin typeface="Consolas" panose="020B0609020204030204" pitchFamily="49" charset="0"/>
              </a:rPr>
              <a:t>target="_ blank"</a:t>
            </a:r>
            <a:r>
              <a:rPr lang="en-US" dirty="0"/>
              <a:t> is used for opening of the target page in a new tab.</a:t>
            </a:r>
          </a:p>
          <a:p>
            <a:r>
              <a:rPr lang="en-US" dirty="0"/>
              <a:t>Link to an absolute URL:</a:t>
            </a:r>
          </a:p>
          <a:p>
            <a:pPr lvl="1"/>
            <a:r>
              <a:rPr lang="en-US" dirty="0"/>
              <a:t>Example,  &lt;a </a:t>
            </a:r>
            <a:r>
              <a:rPr lang="en-US" dirty="0" err="1"/>
              <a:t>href</a:t>
            </a:r>
            <a:r>
              <a:rPr lang="en-US" dirty="0"/>
              <a:t>="http://www.darshan.ac.in"&gt; </a:t>
            </a:r>
            <a:r>
              <a:rPr lang="en-US" dirty="0" err="1"/>
              <a:t>Darshan</a:t>
            </a:r>
            <a:r>
              <a:rPr lang="en-US" dirty="0"/>
              <a:t> &lt;/a&gt;.</a:t>
            </a:r>
          </a:p>
          <a:p>
            <a:r>
              <a:rPr lang="en-US" dirty="0"/>
              <a:t>Link to a relative URL:</a:t>
            </a:r>
          </a:p>
          <a:p>
            <a:pPr lvl="1"/>
            <a:r>
              <a:rPr lang="en-US" dirty="0"/>
              <a:t>Example, &lt;a </a:t>
            </a:r>
            <a:r>
              <a:rPr lang="en-US" dirty="0" err="1"/>
              <a:t>href</a:t>
            </a:r>
            <a:r>
              <a:rPr lang="en-US" dirty="0"/>
              <a:t>=“./</a:t>
            </a:r>
            <a:r>
              <a:rPr lang="en-US" dirty="0" err="1"/>
              <a:t>index.php</a:t>
            </a:r>
            <a:r>
              <a:rPr lang="en-US" dirty="0"/>
              <a:t>"&gt; Home &lt;/a&gt;.</a:t>
            </a:r>
          </a:p>
          <a:p>
            <a:r>
              <a:rPr lang="en-US" dirty="0"/>
              <a:t>Link to a section within a URL: </a:t>
            </a:r>
          </a:p>
          <a:p>
            <a:pPr lvl="1"/>
            <a:r>
              <a:rPr lang="en-US" dirty="0"/>
              <a:t>Example, &lt;a </a:t>
            </a:r>
            <a:r>
              <a:rPr lang="en-US" dirty="0" err="1"/>
              <a:t>href</a:t>
            </a:r>
            <a:r>
              <a:rPr lang="en-US" dirty="0"/>
              <a:t>=“#reference"&gt; Reference Section. &lt;/a&gt;.</a:t>
            </a:r>
          </a:p>
        </p:txBody>
      </p:sp>
    </p:spTree>
    <p:extLst>
      <p:ext uri="{BB962C8B-B14F-4D97-AF65-F5344CB8AC3E}">
        <p14:creationId xmlns:p14="http://schemas.microsoft.com/office/powerpoint/2010/main" val="83564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Images</a:t>
            </a:r>
          </a:p>
        </p:txBody>
      </p:sp>
      <p:sp>
        <p:nvSpPr>
          <p:cNvPr id="3" name="Content Placeholder 2"/>
          <p:cNvSpPr>
            <a:spLocks noGrp="1"/>
          </p:cNvSpPr>
          <p:nvPr>
            <p:ph idx="1"/>
          </p:nvPr>
        </p:nvSpPr>
        <p:spPr/>
        <p:txBody>
          <a:bodyPr/>
          <a:lstStyle/>
          <a:p>
            <a:r>
              <a:rPr lang="en-US" dirty="0"/>
              <a:t>The HTML &lt;</a:t>
            </a:r>
            <a:r>
              <a:rPr lang="en-US" dirty="0" err="1"/>
              <a:t>img</a:t>
            </a:r>
            <a:r>
              <a:rPr lang="en-US" dirty="0"/>
              <a:t>&gt; element embeds an image into the document.</a:t>
            </a:r>
          </a:p>
          <a:p>
            <a:r>
              <a:rPr lang="en-US" dirty="0"/>
              <a:t>Syntax: 	</a:t>
            </a:r>
            <a:r>
              <a:rPr lang="en-US" dirty="0">
                <a:latin typeface="Consolas" panose="020B0609020204030204" pitchFamily="49" charset="0"/>
              </a:rPr>
              <a:t>&lt;</a:t>
            </a:r>
            <a:r>
              <a:rPr lang="en-US" dirty="0" err="1">
                <a:latin typeface="Consolas" panose="020B0609020204030204" pitchFamily="49" charset="0"/>
              </a:rPr>
              <a:t>img</a:t>
            </a:r>
            <a:r>
              <a:rPr lang="en-US" dirty="0">
                <a:latin typeface="Consolas" panose="020B0609020204030204" pitchFamily="49" charset="0"/>
              </a:rPr>
              <a:t> </a:t>
            </a:r>
            <a:r>
              <a:rPr lang="en-US" dirty="0" err="1">
                <a:latin typeface="Consolas" panose="020B0609020204030204" pitchFamily="49" charset="0"/>
              </a:rPr>
              <a:t>src</a:t>
            </a:r>
            <a:r>
              <a:rPr lang="en-US" dirty="0">
                <a:latin typeface="Consolas" panose="020B0609020204030204" pitchFamily="49" charset="0"/>
              </a:rPr>
              <a:t>= "</a:t>
            </a:r>
            <a:r>
              <a:rPr lang="en-US" dirty="0" err="1">
                <a:latin typeface="Consolas" panose="020B0609020204030204" pitchFamily="49" charset="0"/>
              </a:rPr>
              <a:t>pathToImage</a:t>
            </a:r>
            <a:r>
              <a:rPr lang="en-US" dirty="0">
                <a:latin typeface="Consolas" panose="020B0609020204030204" pitchFamily="49" charset="0"/>
              </a:rPr>
              <a:t>" /&gt;</a:t>
            </a:r>
          </a:p>
          <a:p>
            <a:r>
              <a:rPr lang="en-US" dirty="0"/>
              <a:t>Attributes:</a:t>
            </a:r>
          </a:p>
          <a:p>
            <a:pPr lvl="1"/>
            <a:r>
              <a:rPr lang="en-US" dirty="0"/>
              <a:t>the </a:t>
            </a:r>
            <a:r>
              <a:rPr lang="en-US" b="1" dirty="0" err="1"/>
              <a:t>src</a:t>
            </a:r>
            <a:r>
              <a:rPr lang="en-US" b="1" dirty="0"/>
              <a:t> </a:t>
            </a:r>
            <a:r>
              <a:rPr lang="en-US" dirty="0"/>
              <a:t>attribute is required, and contains the path to the image we want to embed.</a:t>
            </a:r>
          </a:p>
          <a:p>
            <a:pPr lvl="1"/>
            <a:r>
              <a:rPr lang="en-US" dirty="0"/>
              <a:t>the </a:t>
            </a:r>
            <a:r>
              <a:rPr lang="en-US" b="1" dirty="0"/>
              <a:t>alt </a:t>
            </a:r>
            <a:r>
              <a:rPr lang="en-US" dirty="0"/>
              <a:t>attribute holds a text description of the image, which isn't mandatory but is incredibly useful for accessibility (screen readers read this description out to their users so they know what the image means). Alt text is also displayed on the page if the image can't be loaded for some reason: for example, network errors, content blocking etc…</a:t>
            </a:r>
          </a:p>
          <a:p>
            <a:pPr lvl="1"/>
            <a:r>
              <a:rPr lang="en-US" dirty="0"/>
              <a:t>the </a:t>
            </a:r>
            <a:r>
              <a:rPr lang="en-US" b="1" dirty="0"/>
              <a:t>width</a:t>
            </a:r>
            <a:r>
              <a:rPr lang="en-US" dirty="0"/>
              <a:t> &amp; </a:t>
            </a:r>
            <a:r>
              <a:rPr lang="en-US" b="1" dirty="0"/>
              <a:t>height</a:t>
            </a:r>
            <a:r>
              <a:rPr lang="en-US" dirty="0"/>
              <a:t> attribute can be in units of pixels or percentage of page or frame.</a:t>
            </a:r>
          </a:p>
          <a:p>
            <a:pPr lvl="1"/>
            <a:r>
              <a:rPr lang="en-US" dirty="0"/>
              <a:t>the </a:t>
            </a:r>
            <a:r>
              <a:rPr lang="en-US" b="1" dirty="0"/>
              <a:t>align </a:t>
            </a:r>
            <a:r>
              <a:rPr lang="en-US" dirty="0"/>
              <a:t>attribute </a:t>
            </a:r>
            <a:r>
              <a:rPr lang="en-US" dirty="0">
                <a:solidFill>
                  <a:schemeClr val="accent6">
                    <a:lumMod val="60000"/>
                    <a:lumOff val="40000"/>
                  </a:schemeClr>
                </a:solidFill>
              </a:rPr>
              <a:t>(currently deprecated)</a:t>
            </a:r>
            <a:r>
              <a:rPr lang="en-US" dirty="0"/>
              <a:t> will aligns the image with its surrounding context (Use the float and/or vertical-align CSS properties instead of this attribute).</a:t>
            </a:r>
            <a:endParaRPr lang="en-US" b="1" dirty="0"/>
          </a:p>
          <a:p>
            <a:pPr lvl="1"/>
            <a:endParaRPr lang="en-US" dirty="0"/>
          </a:p>
        </p:txBody>
      </p:sp>
    </p:spTree>
    <p:extLst>
      <p:ext uri="{BB962C8B-B14F-4D97-AF65-F5344CB8AC3E}">
        <p14:creationId xmlns:p14="http://schemas.microsoft.com/office/powerpoint/2010/main" val="94924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a:t>
            </a:r>
          </a:p>
        </p:txBody>
      </p:sp>
      <p:sp>
        <p:nvSpPr>
          <p:cNvPr id="4" name="Text Box 4"/>
          <p:cNvSpPr txBox="1">
            <a:spLocks noChangeArrowheads="1"/>
          </p:cNvSpPr>
          <p:nvPr/>
        </p:nvSpPr>
        <p:spPr bwMode="auto">
          <a:xfrm>
            <a:off x="326177" y="1006095"/>
            <a:ext cx="8360623" cy="5632311"/>
          </a:xfrm>
          <a:prstGeom prst="rect">
            <a:avLst/>
          </a:prstGeom>
          <a:noFill/>
          <a:ln w="9525">
            <a:noFill/>
            <a:miter lim="800000"/>
            <a:headEnd/>
            <a:tailEnd/>
          </a:ln>
          <a:effectLst/>
        </p:spPr>
        <p:txBody>
          <a:bodyPr wrap="square">
            <a:spAutoFit/>
          </a:bodyPr>
          <a:lstStyle/>
          <a:p>
            <a:r>
              <a:rPr lang="en-US" sz="2400" dirty="0">
                <a:solidFill>
                  <a:srgbClr val="800000"/>
                </a:solidFill>
                <a:latin typeface="Consolas" panose="020B0609020204030204" pitchFamily="49" charset="0"/>
              </a:rPr>
              <a:t>&lt;table</a:t>
            </a:r>
            <a:r>
              <a:rPr lang="en-US" sz="2400" dirty="0">
                <a:solidFill>
                  <a:srgbClr val="000000"/>
                </a:solidFill>
                <a:latin typeface="Consolas" panose="020B0609020204030204" pitchFamily="49" charset="0"/>
              </a:rPr>
              <a:t> </a:t>
            </a:r>
            <a:r>
              <a:rPr lang="en-US" sz="2400" dirty="0">
                <a:solidFill>
                  <a:srgbClr val="CD3131"/>
                </a:solidFill>
                <a:latin typeface="Consolas" panose="020B0609020204030204" pitchFamily="49" charset="0"/>
              </a:rPr>
              <a:t>border</a:t>
            </a:r>
            <a:r>
              <a:rPr lang="en-US" sz="2400" dirty="0">
                <a:solidFill>
                  <a:srgbClr val="000000"/>
                </a:solidFill>
                <a:latin typeface="Consolas" panose="020B0609020204030204" pitchFamily="49" charset="0"/>
              </a:rPr>
              <a:t>=</a:t>
            </a:r>
            <a:r>
              <a:rPr lang="en-US" sz="2400" dirty="0">
                <a:solidFill>
                  <a:srgbClr val="0000FF"/>
                </a:solidFill>
                <a:latin typeface="Consolas" panose="020B0609020204030204" pitchFamily="49" charset="0"/>
              </a:rPr>
              <a:t>1</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&lt;caption&gt;</a:t>
            </a:r>
            <a:r>
              <a:rPr lang="en-US" sz="2400" dirty="0">
                <a:solidFill>
                  <a:srgbClr val="000000"/>
                </a:solidFill>
                <a:latin typeface="Consolas" panose="020B0609020204030204" pitchFamily="49" charset="0"/>
              </a:rPr>
              <a:t>Table Caption</a:t>
            </a:r>
            <a:r>
              <a:rPr lang="en-US" sz="2400" dirty="0">
                <a:solidFill>
                  <a:srgbClr val="800000"/>
                </a:solidFill>
                <a:latin typeface="Consolas" panose="020B0609020204030204" pitchFamily="49" charset="0"/>
              </a:rPr>
              <a:t>&lt;/caption&gt;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tr</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th</a:t>
            </a:r>
            <a:r>
              <a:rPr lang="en-US" sz="2400" dirty="0">
                <a:solidFill>
                  <a:srgbClr val="800000"/>
                </a:solidFill>
                <a:latin typeface="Consolas" panose="020B0609020204030204" pitchFamily="49" charset="0"/>
              </a:rPr>
              <a:t>&gt;</a:t>
            </a:r>
            <a:r>
              <a:rPr lang="en-US" sz="2400" dirty="0">
                <a:solidFill>
                  <a:srgbClr val="000000"/>
                </a:solidFill>
                <a:latin typeface="Consolas" panose="020B0609020204030204" pitchFamily="49" charset="0"/>
              </a:rPr>
              <a:t>Heading1</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th</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th</a:t>
            </a:r>
            <a:r>
              <a:rPr lang="en-US" sz="2400" dirty="0">
                <a:solidFill>
                  <a:srgbClr val="800000"/>
                </a:solidFill>
                <a:latin typeface="Consolas" panose="020B0609020204030204" pitchFamily="49" charset="0"/>
              </a:rPr>
              <a:t>&gt;</a:t>
            </a:r>
            <a:r>
              <a:rPr lang="en-US" sz="2400" dirty="0">
                <a:solidFill>
                  <a:srgbClr val="000000"/>
                </a:solidFill>
                <a:latin typeface="Consolas" panose="020B0609020204030204" pitchFamily="49" charset="0"/>
              </a:rPr>
              <a:t>Heading2</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th</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tr</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tr</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&lt;td&gt;</a:t>
            </a:r>
            <a:r>
              <a:rPr lang="en-US" sz="2400" dirty="0">
                <a:solidFill>
                  <a:srgbClr val="000000"/>
                </a:solidFill>
                <a:latin typeface="Consolas" panose="020B0609020204030204" pitchFamily="49" charset="0"/>
              </a:rPr>
              <a:t>Row1 Col1 Data</a:t>
            </a:r>
            <a:r>
              <a:rPr lang="en-US" sz="2400" dirty="0">
                <a:solidFill>
                  <a:srgbClr val="800000"/>
                </a:solidFill>
                <a:latin typeface="Consolas" panose="020B0609020204030204" pitchFamily="49" charset="0"/>
              </a:rPr>
              <a:t>&lt;/td&gt;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&lt;td&gt;</a:t>
            </a:r>
            <a:r>
              <a:rPr lang="en-US" sz="2400" dirty="0">
                <a:solidFill>
                  <a:srgbClr val="000000"/>
                </a:solidFill>
                <a:latin typeface="Consolas" panose="020B0609020204030204" pitchFamily="49" charset="0"/>
              </a:rPr>
              <a:t>Row1 Col2 Data</a:t>
            </a:r>
            <a:r>
              <a:rPr lang="en-US" sz="2400" dirty="0">
                <a:solidFill>
                  <a:srgbClr val="800000"/>
                </a:solidFill>
                <a:latin typeface="Consolas" panose="020B0609020204030204" pitchFamily="49" charset="0"/>
              </a:rPr>
              <a:t>&lt;/td&gt;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tr</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tr</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&lt;td&gt;</a:t>
            </a:r>
            <a:r>
              <a:rPr lang="en-US" sz="2400" dirty="0">
                <a:solidFill>
                  <a:srgbClr val="000000"/>
                </a:solidFill>
                <a:latin typeface="Consolas" panose="020B0609020204030204" pitchFamily="49" charset="0"/>
              </a:rPr>
              <a:t>Row2 Col1 Data</a:t>
            </a:r>
            <a:r>
              <a:rPr lang="en-US" sz="2400" dirty="0">
                <a:solidFill>
                  <a:srgbClr val="800000"/>
                </a:solidFill>
                <a:latin typeface="Consolas" panose="020B0609020204030204" pitchFamily="49" charset="0"/>
              </a:rPr>
              <a:t>&lt;/td&gt;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&lt;td&gt;</a:t>
            </a:r>
            <a:r>
              <a:rPr lang="en-US" sz="2400" dirty="0">
                <a:solidFill>
                  <a:srgbClr val="000000"/>
                </a:solidFill>
                <a:latin typeface="Consolas" panose="020B0609020204030204" pitchFamily="49" charset="0"/>
              </a:rPr>
              <a:t>Row2 Col2 Data</a:t>
            </a:r>
            <a:r>
              <a:rPr lang="en-US" sz="2400" dirty="0">
                <a:solidFill>
                  <a:srgbClr val="800000"/>
                </a:solidFill>
                <a:latin typeface="Consolas" panose="020B0609020204030204" pitchFamily="49" charset="0"/>
              </a:rPr>
              <a:t>&lt;/td&gt;</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r>
              <a:rPr lang="en-US" sz="2400" dirty="0">
                <a:solidFill>
                  <a:srgbClr val="800000"/>
                </a:solidFill>
                <a:latin typeface="Consolas" panose="020B0609020204030204" pitchFamily="49" charset="0"/>
              </a:rPr>
              <a:t>&lt;/</a:t>
            </a:r>
            <a:r>
              <a:rPr lang="en-US" sz="2400" dirty="0" err="1">
                <a:solidFill>
                  <a:srgbClr val="800000"/>
                </a:solidFill>
                <a:latin typeface="Consolas" panose="020B0609020204030204" pitchFamily="49" charset="0"/>
              </a:rPr>
              <a:t>tr</a:t>
            </a:r>
            <a:r>
              <a:rPr lang="en-US" sz="2400" dirty="0">
                <a:solidFill>
                  <a:srgbClr val="800000"/>
                </a:solidFill>
                <a:latin typeface="Consolas" panose="020B0609020204030204" pitchFamily="49" charset="0"/>
              </a:rPr>
              <a:t>&gt;</a:t>
            </a:r>
            <a:endParaRPr lang="en-US" sz="2400" dirty="0">
              <a:solidFill>
                <a:srgbClr val="000000"/>
              </a:solidFill>
              <a:latin typeface="Consolas" panose="020B0609020204030204" pitchFamily="49" charset="0"/>
            </a:endParaRPr>
          </a:p>
          <a:p>
            <a:r>
              <a:rPr lang="en-US" sz="2400" dirty="0">
                <a:solidFill>
                  <a:srgbClr val="800000"/>
                </a:solidFill>
                <a:latin typeface="Consolas" panose="020B0609020204030204" pitchFamily="49" charset="0"/>
              </a:rPr>
              <a:t>&lt;/table&gt;</a:t>
            </a:r>
            <a:r>
              <a:rPr lang="en-US" sz="2400" dirty="0">
                <a:solidFill>
                  <a:srgbClr val="000000"/>
                </a:solidFill>
                <a:latin typeface="Consolas" panose="020B0609020204030204" pitchFamily="49" charset="0"/>
              </a:rPr>
              <a:t> </a:t>
            </a:r>
            <a:endParaRPr lang="en-US" sz="2400" b="0" dirty="0">
              <a:solidFill>
                <a:srgbClr val="000000"/>
              </a:solidFill>
              <a:effectLst/>
              <a:latin typeface="Consolas" panose="020B0609020204030204" pitchFamily="49" charset="0"/>
            </a:endParaRPr>
          </a:p>
        </p:txBody>
      </p:sp>
      <p:sp>
        <p:nvSpPr>
          <p:cNvPr id="5" name="Text Box 4"/>
          <p:cNvSpPr txBox="1">
            <a:spLocks noChangeArrowheads="1"/>
          </p:cNvSpPr>
          <p:nvPr/>
        </p:nvSpPr>
        <p:spPr bwMode="auto">
          <a:xfrm>
            <a:off x="7006243" y="1006095"/>
            <a:ext cx="4291559" cy="1938992"/>
          </a:xfrm>
          <a:prstGeom prst="rect">
            <a:avLst/>
          </a:prstGeom>
          <a:noFill/>
          <a:ln w="9525">
            <a:noFill/>
            <a:miter lim="800000"/>
            <a:headEnd/>
            <a:tailEnd/>
          </a:ln>
          <a:effectLst/>
        </p:spPr>
        <p:txBody>
          <a:bodyPr wrap="none">
            <a:spAutoFit/>
          </a:bodyPr>
          <a:lstStyle/>
          <a:p>
            <a:r>
              <a:rPr lang="en-US" altLang="zh-CN" sz="2400" dirty="0">
                <a:ea typeface="宋体" pitchFamily="2" charset="-122"/>
              </a:rPr>
              <a:t>&lt;table&gt;		table tag</a:t>
            </a:r>
          </a:p>
          <a:p>
            <a:r>
              <a:rPr lang="en-US" altLang="zh-CN" sz="2400" dirty="0">
                <a:ea typeface="宋体" pitchFamily="2" charset="-122"/>
              </a:rPr>
              <a:t>&lt;caption&gt; 	optional table title</a:t>
            </a:r>
          </a:p>
          <a:p>
            <a:r>
              <a:rPr lang="en-US" altLang="zh-CN" sz="2400" dirty="0">
                <a:ea typeface="宋体" pitchFamily="2" charset="-122"/>
              </a:rPr>
              <a:t>&lt;</a:t>
            </a:r>
            <a:r>
              <a:rPr lang="en-US" altLang="zh-CN" sz="2400" dirty="0" err="1">
                <a:ea typeface="宋体" pitchFamily="2" charset="-122"/>
              </a:rPr>
              <a:t>tr</a:t>
            </a:r>
            <a:r>
              <a:rPr lang="en-US" altLang="zh-CN" sz="2400" dirty="0">
                <a:ea typeface="宋体" pitchFamily="2" charset="-122"/>
              </a:rPr>
              <a:t>&gt; 		table row</a:t>
            </a:r>
          </a:p>
          <a:p>
            <a:r>
              <a:rPr lang="en-US" altLang="zh-CN" sz="2400" dirty="0">
                <a:ea typeface="宋体" pitchFamily="2" charset="-122"/>
              </a:rPr>
              <a:t>&lt;</a:t>
            </a:r>
            <a:r>
              <a:rPr lang="en-US" altLang="zh-CN" sz="2400" dirty="0" err="1">
                <a:ea typeface="宋体" pitchFamily="2" charset="-122"/>
              </a:rPr>
              <a:t>th</a:t>
            </a:r>
            <a:r>
              <a:rPr lang="en-US" altLang="zh-CN" sz="2400" dirty="0">
                <a:ea typeface="宋体" pitchFamily="2" charset="-122"/>
              </a:rPr>
              <a:t>&gt; 		table header</a:t>
            </a:r>
          </a:p>
          <a:p>
            <a:r>
              <a:rPr lang="en-US" altLang="zh-CN" sz="2400" dirty="0">
                <a:ea typeface="宋体" pitchFamily="2" charset="-122"/>
              </a:rPr>
              <a:t>&lt;td&gt;		table data element</a:t>
            </a:r>
          </a:p>
        </p:txBody>
      </p:sp>
      <p:pic>
        <p:nvPicPr>
          <p:cNvPr id="6" name="Picture 2"/>
          <p:cNvPicPr>
            <a:picLocks noChangeAspect="1" noChangeArrowheads="1"/>
          </p:cNvPicPr>
          <p:nvPr/>
        </p:nvPicPr>
        <p:blipFill rotWithShape="1">
          <a:blip r:embed="rId2" cstate="print"/>
          <a:srcRect b="11976"/>
          <a:stretch/>
        </p:blipFill>
        <p:spPr bwMode="auto">
          <a:xfrm>
            <a:off x="6339209" y="3437701"/>
            <a:ext cx="5838825" cy="2389521"/>
          </a:xfrm>
          <a:prstGeom prst="rect">
            <a:avLst/>
          </a:prstGeom>
          <a:noFill/>
          <a:ln w="9525">
            <a:noFill/>
            <a:miter lim="800000"/>
            <a:headEnd/>
            <a:tailEnd/>
          </a:ln>
        </p:spPr>
      </p:pic>
      <p:sp>
        <p:nvSpPr>
          <p:cNvPr id="7" name="TextBox 6"/>
          <p:cNvSpPr txBox="1"/>
          <p:nvPr/>
        </p:nvSpPr>
        <p:spPr>
          <a:xfrm>
            <a:off x="6224482" y="3059422"/>
            <a:ext cx="1103187" cy="461665"/>
          </a:xfrm>
          <a:prstGeom prst="rect">
            <a:avLst/>
          </a:prstGeom>
          <a:noFill/>
        </p:spPr>
        <p:txBody>
          <a:bodyPr wrap="none" rtlCol="0">
            <a:spAutoFit/>
          </a:bodyPr>
          <a:lstStyle/>
          <a:p>
            <a:r>
              <a:rPr lang="en-IN" sz="2400" b="1" dirty="0"/>
              <a:t>Output</a:t>
            </a:r>
            <a:endParaRPr lang="en-US" b="1" dirty="0"/>
          </a:p>
        </p:txBody>
      </p:sp>
    </p:spTree>
    <p:extLst>
      <p:ext uri="{BB962C8B-B14F-4D97-AF65-F5344CB8AC3E}">
        <p14:creationId xmlns:p14="http://schemas.microsoft.com/office/powerpoint/2010/main" val="180826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Internet?</a:t>
            </a:r>
            <a:endParaRPr lang="en-US" dirty="0"/>
          </a:p>
        </p:txBody>
      </p:sp>
      <p:sp>
        <p:nvSpPr>
          <p:cNvPr id="3" name="Content Placeholder 2"/>
          <p:cNvSpPr>
            <a:spLocks noGrp="1"/>
          </p:cNvSpPr>
          <p:nvPr>
            <p:ph idx="1"/>
          </p:nvPr>
        </p:nvSpPr>
        <p:spPr/>
        <p:txBody>
          <a:bodyPr/>
          <a:lstStyle/>
          <a:p>
            <a:r>
              <a:rPr lang="en-US" dirty="0"/>
              <a:t>The Internet is a massive </a:t>
            </a:r>
            <a:r>
              <a:rPr lang="en-US" b="1" dirty="0"/>
              <a:t>network of networks</a:t>
            </a:r>
            <a:r>
              <a:rPr lang="en-US" dirty="0"/>
              <a:t>, a networking infrastructure.</a:t>
            </a:r>
          </a:p>
          <a:p>
            <a:r>
              <a:rPr lang="en-US" dirty="0"/>
              <a:t>It connects millions of computers together globally, forming a network in which any computer can communicate with any other computer as long as they are both connected to the Internet.</a:t>
            </a:r>
          </a:p>
          <a:p>
            <a:r>
              <a:rPr lang="en-US" dirty="0"/>
              <a:t>Information that travels over the Internet uses many different set of rules which are known as </a:t>
            </a:r>
            <a:r>
              <a:rPr lang="en-US" b="1" dirty="0"/>
              <a:t>protocols</a:t>
            </a:r>
            <a:r>
              <a:rPr lang="en-US" dirty="0"/>
              <a:t>.</a:t>
            </a:r>
          </a:p>
        </p:txBody>
      </p:sp>
      <p:pic>
        <p:nvPicPr>
          <p:cNvPr id="1026" name="Picture 2" descr="Image result for network of net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8237" y="3056573"/>
            <a:ext cx="3972465" cy="3177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95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 Tag</a:t>
            </a:r>
          </a:p>
        </p:txBody>
      </p:sp>
      <p:sp>
        <p:nvSpPr>
          <p:cNvPr id="3" name="Content Placeholder 2"/>
          <p:cNvSpPr>
            <a:spLocks noGrp="1"/>
          </p:cNvSpPr>
          <p:nvPr>
            <p:ph idx="1"/>
          </p:nvPr>
        </p:nvSpPr>
        <p:spPr/>
        <p:txBody>
          <a:bodyPr/>
          <a:lstStyle/>
          <a:p>
            <a:pPr lvl="0"/>
            <a:r>
              <a:rPr lang="en-US" dirty="0"/>
              <a:t>Metadata is data (information) about data.</a:t>
            </a:r>
          </a:p>
          <a:p>
            <a:pPr lvl="0"/>
            <a:r>
              <a:rPr lang="en-US" dirty="0"/>
              <a:t>The &lt;meta&gt; tag provides metadata about the HTML document. </a:t>
            </a:r>
          </a:p>
          <a:p>
            <a:pPr lvl="0"/>
            <a:r>
              <a:rPr lang="en-US" dirty="0"/>
              <a:t>Metadata will not be displayed on the page.</a:t>
            </a:r>
          </a:p>
          <a:p>
            <a:pPr lvl="0"/>
            <a:r>
              <a:rPr lang="en-US" dirty="0"/>
              <a:t>Meta elements are typically used to specify page description, keywords, author of the document, last modified and other metadata.</a:t>
            </a:r>
          </a:p>
          <a:p>
            <a:r>
              <a:rPr lang="en-US" dirty="0"/>
              <a:t>The metadata can be used by search engines (keywords), browsers (how to display content or reload page) or other web services.</a:t>
            </a:r>
          </a:p>
          <a:p>
            <a:r>
              <a:rPr lang="en-US" dirty="0"/>
              <a:t>Meta tag can be used to stop the page from being listed by search engines.</a:t>
            </a:r>
          </a:p>
          <a:p>
            <a:endParaRPr lang="en-US" dirty="0"/>
          </a:p>
          <a:p>
            <a:r>
              <a:rPr lang="en-US" dirty="0"/>
              <a:t>It can be used to </a:t>
            </a:r>
            <a:r>
              <a:rPr lang="en-IN" dirty="0"/>
              <a:t>set an expiry date </a:t>
            </a:r>
            <a:r>
              <a:rPr lang="en-US" dirty="0"/>
              <a:t>so that the browser will fetch fresh copy from the server.</a:t>
            </a:r>
            <a:endParaRPr lang="en-IN" dirty="0"/>
          </a:p>
          <a:p>
            <a:endParaRPr lang="en-US" dirty="0"/>
          </a:p>
          <a:p>
            <a:r>
              <a:rPr lang="en-US" dirty="0"/>
              <a:t>Meta tag can be used to </a:t>
            </a:r>
            <a:r>
              <a:rPr lang="en-IN" dirty="0"/>
              <a:t>s</a:t>
            </a:r>
            <a:r>
              <a:rPr lang="en-US" dirty="0"/>
              <a:t>top the browser from caching a page.</a:t>
            </a:r>
            <a:r>
              <a:rPr lang="en-IN" dirty="0"/>
              <a:t>	</a:t>
            </a:r>
          </a:p>
          <a:p>
            <a:endParaRPr lang="en-IN" dirty="0"/>
          </a:p>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979190" y="4183609"/>
            <a:ext cx="5253475" cy="338554"/>
          </a:xfrm>
          <a:prstGeom prst="rect">
            <a:avLst/>
          </a:prstGeom>
          <a:solidFill>
            <a:schemeClr val="bg1">
              <a:lumMod val="95000"/>
            </a:schemeClr>
          </a:solidFill>
          <a:ln>
            <a:noFill/>
          </a:ln>
        </p:spPr>
        <p:txBody>
          <a:bodyPr wrap="square">
            <a:spAutoFit/>
          </a:bodyPr>
          <a:lstStyle/>
          <a:p>
            <a:r>
              <a:rPr lang="en-IN" sz="1600" dirty="0">
                <a:solidFill>
                  <a:srgbClr val="800000"/>
                </a:solidFill>
                <a:latin typeface="Consolas" panose="020B0609020204030204" pitchFamily="49" charset="0"/>
              </a:rPr>
              <a:t>&lt;meta </a:t>
            </a:r>
            <a:r>
              <a:rPr lang="en-IN" sz="1600" dirty="0">
                <a:solidFill>
                  <a:srgbClr val="FF0000"/>
                </a:solidFill>
                <a:latin typeface="Consolas" panose="020B0609020204030204" pitchFamily="49" charset="0"/>
              </a:rPr>
              <a:t>name</a:t>
            </a:r>
            <a:r>
              <a:rPr lang="en-IN" sz="1600" dirty="0">
                <a:latin typeface="Consolas" panose="020B0609020204030204" pitchFamily="49" charset="0"/>
              </a:rPr>
              <a:t>=</a:t>
            </a:r>
            <a:r>
              <a:rPr lang="en-IN" sz="1600" dirty="0">
                <a:solidFill>
                  <a:srgbClr val="0000FF"/>
                </a:solidFill>
                <a:latin typeface="Consolas" panose="020B0609020204030204" pitchFamily="49" charset="0"/>
              </a:rPr>
              <a:t>"robots" </a:t>
            </a:r>
            <a:r>
              <a:rPr lang="en-IN" sz="1600" dirty="0">
                <a:solidFill>
                  <a:srgbClr val="FF0000"/>
                </a:solidFill>
                <a:latin typeface="Consolas" panose="020B0609020204030204" pitchFamily="49" charset="0"/>
              </a:rPr>
              <a:t>content</a:t>
            </a:r>
            <a:r>
              <a:rPr lang="en-IN" sz="1600" dirty="0">
                <a:latin typeface="Consolas" panose="020B0609020204030204" pitchFamily="49" charset="0"/>
              </a:rPr>
              <a:t>=</a:t>
            </a:r>
            <a:r>
              <a:rPr lang="en-IN" sz="1600" dirty="0">
                <a:solidFill>
                  <a:srgbClr val="0000FF"/>
                </a:solidFill>
                <a:latin typeface="Consolas" panose="020B0609020204030204" pitchFamily="49" charset="0"/>
              </a:rPr>
              <a:t>"</a:t>
            </a:r>
            <a:r>
              <a:rPr lang="en-IN" sz="1600" dirty="0" err="1">
                <a:solidFill>
                  <a:srgbClr val="0000FF"/>
                </a:solidFill>
                <a:latin typeface="Consolas" panose="020B0609020204030204" pitchFamily="49" charset="0"/>
              </a:rPr>
              <a:t>noindex</a:t>
            </a:r>
            <a:r>
              <a:rPr lang="en-IN" sz="1600" dirty="0">
                <a:solidFill>
                  <a:srgbClr val="0000FF"/>
                </a:solidFill>
                <a:latin typeface="Consolas" panose="020B0609020204030204" pitchFamily="49" charset="0"/>
              </a:rPr>
              <a:t>"</a:t>
            </a:r>
            <a:r>
              <a:rPr lang="en-IN" sz="1600" dirty="0">
                <a:solidFill>
                  <a:srgbClr val="800000"/>
                </a:solidFill>
                <a:latin typeface="Consolas" panose="020B0609020204030204" pitchFamily="49" charset="0"/>
              </a:rPr>
              <a:t>&gt;</a:t>
            </a:r>
            <a:endParaRPr lang="en-US" sz="1600" dirty="0">
              <a:solidFill>
                <a:srgbClr val="800000"/>
              </a:solidFill>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479197" y="4183609"/>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6" name="Rectangle 5">
            <a:extLst>
              <a:ext uri="{FF2B5EF4-FFF2-40B4-BE49-F238E27FC236}">
                <a16:creationId xmlns:a16="http://schemas.microsoft.com/office/drawing/2014/main" id="{D456EBDA-49A4-A843-A786-6989C63A54AA}"/>
              </a:ext>
            </a:extLst>
          </p:cNvPr>
          <p:cNvSpPr/>
          <p:nvPr/>
        </p:nvSpPr>
        <p:spPr>
          <a:xfrm>
            <a:off x="979190" y="5103756"/>
            <a:ext cx="7569587" cy="338554"/>
          </a:xfrm>
          <a:prstGeom prst="rect">
            <a:avLst/>
          </a:prstGeom>
          <a:solidFill>
            <a:schemeClr val="bg1">
              <a:lumMod val="95000"/>
            </a:schemeClr>
          </a:solidFill>
          <a:ln>
            <a:noFill/>
          </a:ln>
        </p:spPr>
        <p:txBody>
          <a:bodyPr wrap="square">
            <a:spAutoFit/>
          </a:bodyPr>
          <a:lstStyle/>
          <a:p>
            <a:r>
              <a:rPr lang="en-IN" sz="1600" dirty="0">
                <a:solidFill>
                  <a:srgbClr val="800000"/>
                </a:solidFill>
                <a:latin typeface="Consolas" panose="020B0609020204030204" pitchFamily="49" charset="0"/>
              </a:rPr>
              <a:t>&lt;meta </a:t>
            </a:r>
            <a:r>
              <a:rPr lang="en-IN" sz="1600" dirty="0">
                <a:solidFill>
                  <a:srgbClr val="FF0000"/>
                </a:solidFill>
                <a:latin typeface="Consolas" panose="020B0609020204030204" pitchFamily="49" charset="0"/>
              </a:rPr>
              <a:t>http-</a:t>
            </a:r>
            <a:r>
              <a:rPr lang="en-IN" sz="1600" dirty="0" err="1">
                <a:solidFill>
                  <a:srgbClr val="FF0000"/>
                </a:solidFill>
                <a:latin typeface="Consolas" panose="020B0609020204030204" pitchFamily="49" charset="0"/>
              </a:rPr>
              <a:t>equiv</a:t>
            </a:r>
            <a:r>
              <a:rPr lang="en-IN" sz="1600" dirty="0">
                <a:latin typeface="Consolas" panose="020B0609020204030204" pitchFamily="49" charset="0"/>
              </a:rPr>
              <a:t>=</a:t>
            </a:r>
            <a:r>
              <a:rPr lang="en-IN" sz="1600" dirty="0">
                <a:solidFill>
                  <a:srgbClr val="0000FF"/>
                </a:solidFill>
                <a:latin typeface="Consolas" panose="020B0609020204030204" pitchFamily="49" charset="0"/>
              </a:rPr>
              <a:t>"expires" </a:t>
            </a:r>
            <a:r>
              <a:rPr lang="en-IN" sz="1600" dirty="0">
                <a:solidFill>
                  <a:srgbClr val="800000"/>
                </a:solidFill>
                <a:latin typeface="Consolas" panose="020B0609020204030204" pitchFamily="49" charset="0"/>
              </a:rPr>
              <a:t>content</a:t>
            </a:r>
            <a:r>
              <a:rPr lang="en-IN" sz="1600" dirty="0">
                <a:latin typeface="Consolas" panose="020B0609020204030204" pitchFamily="49" charset="0"/>
              </a:rPr>
              <a:t>=</a:t>
            </a:r>
            <a:r>
              <a:rPr lang="en-IN" sz="1600" dirty="0">
                <a:solidFill>
                  <a:srgbClr val="0000FF"/>
                </a:solidFill>
                <a:latin typeface="Consolas" panose="020B0609020204030204" pitchFamily="49" charset="0"/>
              </a:rPr>
              <a:t>"</a:t>
            </a:r>
            <a:r>
              <a:rPr lang="en-IN" sz="1600" dirty="0"/>
              <a:t> </a:t>
            </a:r>
            <a:r>
              <a:rPr lang="en-IN" sz="1600" dirty="0">
                <a:solidFill>
                  <a:srgbClr val="0000FF"/>
                </a:solidFill>
                <a:latin typeface="Consolas" panose="020B0609020204030204" pitchFamily="49" charset="0"/>
              </a:rPr>
              <a:t>Tue, 08 </a:t>
            </a:r>
            <a:r>
              <a:rPr lang="en-IN" sz="1600" dirty="0" err="1">
                <a:solidFill>
                  <a:srgbClr val="0000FF"/>
                </a:solidFill>
                <a:latin typeface="Consolas" panose="020B0609020204030204" pitchFamily="49" charset="0"/>
              </a:rPr>
              <a:t>feb</a:t>
            </a:r>
            <a:r>
              <a:rPr lang="en-IN" sz="1600" dirty="0">
                <a:solidFill>
                  <a:srgbClr val="0000FF"/>
                </a:solidFill>
                <a:latin typeface="Consolas" panose="020B0609020204030204" pitchFamily="49" charset="0"/>
              </a:rPr>
              <a:t> 2022 1:00:00 GMT"</a:t>
            </a:r>
            <a:r>
              <a:rPr lang="en-IN" sz="1600" dirty="0">
                <a:solidFill>
                  <a:srgbClr val="800000"/>
                </a:solidFill>
                <a:latin typeface="Consolas" panose="020B0609020204030204" pitchFamily="49" charset="0"/>
              </a:rPr>
              <a:t>&gt;</a:t>
            </a:r>
            <a:endParaRPr lang="en-US" sz="1600" dirty="0">
              <a:solidFill>
                <a:srgbClr val="800000"/>
              </a:solidFill>
              <a:latin typeface="Consolas" panose="020B0609020204030204" pitchFamily="49" charset="0"/>
            </a:endParaRPr>
          </a:p>
        </p:txBody>
      </p:sp>
      <p:sp>
        <p:nvSpPr>
          <p:cNvPr id="7" name="Rectangle 6">
            <a:extLst>
              <a:ext uri="{FF2B5EF4-FFF2-40B4-BE49-F238E27FC236}">
                <a16:creationId xmlns:a16="http://schemas.microsoft.com/office/drawing/2014/main" id="{35F9F4A0-4592-C04D-B2D0-0BF66A3BFA20}"/>
              </a:ext>
            </a:extLst>
          </p:cNvPr>
          <p:cNvSpPr/>
          <p:nvPr/>
        </p:nvSpPr>
        <p:spPr>
          <a:xfrm>
            <a:off x="479197" y="5103756"/>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8" name="Rectangle 7">
            <a:extLst>
              <a:ext uri="{FF2B5EF4-FFF2-40B4-BE49-F238E27FC236}">
                <a16:creationId xmlns:a16="http://schemas.microsoft.com/office/drawing/2014/main" id="{D456EBDA-49A4-A843-A786-6989C63A54AA}"/>
              </a:ext>
            </a:extLst>
          </p:cNvPr>
          <p:cNvSpPr/>
          <p:nvPr/>
        </p:nvSpPr>
        <p:spPr>
          <a:xfrm>
            <a:off x="979190" y="6015277"/>
            <a:ext cx="6077218" cy="338554"/>
          </a:xfrm>
          <a:prstGeom prst="rect">
            <a:avLst/>
          </a:prstGeom>
          <a:solidFill>
            <a:schemeClr val="bg1">
              <a:lumMod val="95000"/>
            </a:schemeClr>
          </a:solidFill>
          <a:ln>
            <a:noFill/>
          </a:ln>
        </p:spPr>
        <p:txBody>
          <a:bodyPr wrap="square">
            <a:spAutoFit/>
          </a:bodyPr>
          <a:lstStyle/>
          <a:p>
            <a:r>
              <a:rPr lang="en-IN" sz="1600" dirty="0">
                <a:solidFill>
                  <a:srgbClr val="800000"/>
                </a:solidFill>
                <a:latin typeface="Consolas" panose="020B0609020204030204" pitchFamily="49" charset="0"/>
              </a:rPr>
              <a:t>&lt;meta </a:t>
            </a:r>
            <a:r>
              <a:rPr lang="en-IN" sz="1600" dirty="0">
                <a:solidFill>
                  <a:srgbClr val="FF0000"/>
                </a:solidFill>
                <a:latin typeface="Consolas" panose="020B0609020204030204" pitchFamily="49" charset="0"/>
              </a:rPr>
              <a:t>http-</a:t>
            </a:r>
            <a:r>
              <a:rPr lang="en-IN" sz="1600" dirty="0" err="1">
                <a:solidFill>
                  <a:srgbClr val="FF0000"/>
                </a:solidFill>
                <a:latin typeface="Consolas" panose="020B0609020204030204" pitchFamily="49" charset="0"/>
              </a:rPr>
              <a:t>equiv</a:t>
            </a:r>
            <a:r>
              <a:rPr lang="en-IN" sz="1600" dirty="0">
                <a:latin typeface="Consolas" panose="020B0609020204030204" pitchFamily="49" charset="0"/>
              </a:rPr>
              <a:t>=</a:t>
            </a:r>
            <a:r>
              <a:rPr lang="en-IN" sz="1600" dirty="0">
                <a:solidFill>
                  <a:srgbClr val="0000FF"/>
                </a:solidFill>
                <a:latin typeface="Consolas" panose="020B0609020204030204" pitchFamily="49" charset="0"/>
              </a:rPr>
              <a:t>"Cache-Control" </a:t>
            </a:r>
            <a:r>
              <a:rPr lang="en-IN" sz="1600" dirty="0">
                <a:solidFill>
                  <a:srgbClr val="FF0000"/>
                </a:solidFill>
                <a:latin typeface="Consolas" panose="020B0609020204030204" pitchFamily="49" charset="0"/>
              </a:rPr>
              <a:t>content</a:t>
            </a:r>
            <a:r>
              <a:rPr lang="en-IN" sz="1600" dirty="0">
                <a:latin typeface="Consolas" panose="020B0609020204030204" pitchFamily="49" charset="0"/>
              </a:rPr>
              <a:t>=</a:t>
            </a:r>
            <a:r>
              <a:rPr lang="en-IN" sz="1600" dirty="0">
                <a:solidFill>
                  <a:srgbClr val="0000FF"/>
                </a:solidFill>
                <a:latin typeface="Consolas" panose="020B0609020204030204" pitchFamily="49" charset="0"/>
              </a:rPr>
              <a:t>"no-store"</a:t>
            </a:r>
            <a:r>
              <a:rPr lang="en-IN" sz="1600" dirty="0">
                <a:solidFill>
                  <a:srgbClr val="800000"/>
                </a:solidFill>
                <a:latin typeface="Consolas" panose="020B0609020204030204" pitchFamily="49" charset="0"/>
              </a:rPr>
              <a:t>&gt;</a:t>
            </a:r>
            <a:endParaRPr lang="en-US" sz="1600" dirty="0">
              <a:solidFill>
                <a:srgbClr val="800000"/>
              </a:solidFill>
              <a:latin typeface="Consolas" panose="020B0609020204030204" pitchFamily="49" charset="0"/>
            </a:endParaRPr>
          </a:p>
        </p:txBody>
      </p:sp>
      <p:sp>
        <p:nvSpPr>
          <p:cNvPr id="9" name="Rectangle 8">
            <a:extLst>
              <a:ext uri="{FF2B5EF4-FFF2-40B4-BE49-F238E27FC236}">
                <a16:creationId xmlns:a16="http://schemas.microsoft.com/office/drawing/2014/main" id="{35F9F4A0-4592-C04D-B2D0-0BF66A3BFA20}"/>
              </a:ext>
            </a:extLst>
          </p:cNvPr>
          <p:cNvSpPr/>
          <p:nvPr/>
        </p:nvSpPr>
        <p:spPr>
          <a:xfrm>
            <a:off x="479197" y="6015277"/>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Tree>
    <p:extLst>
      <p:ext uri="{BB962C8B-B14F-4D97-AF65-F5344CB8AC3E}">
        <p14:creationId xmlns:p14="http://schemas.microsoft.com/office/powerpoint/2010/main" val="4064649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
                                            <p:bg/>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bg/>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build="p" animBg="1"/>
      <p:bldP spid="7" grpId="0" animBg="1"/>
      <p:bldP spid="8" grpId="0" build="p" animBg="1"/>
      <p:bldP spid="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Meta Tag Attributes</a:t>
            </a:r>
          </a:p>
        </p:txBody>
      </p:sp>
      <p:graphicFrame>
        <p:nvGraphicFramePr>
          <p:cNvPr id="4" name="Content Placeholder 6"/>
          <p:cNvGraphicFramePr>
            <a:graphicFrameLocks noGrp="1"/>
          </p:cNvGraphicFramePr>
          <p:nvPr>
            <p:ph idx="1"/>
            <p:extLst>
              <p:ext uri="{D42A27DB-BD31-4B8C-83A1-F6EECF244321}">
                <p14:modId xmlns:p14="http://schemas.microsoft.com/office/powerpoint/2010/main" val="1849498821"/>
              </p:ext>
            </p:extLst>
          </p:nvPr>
        </p:nvGraphicFramePr>
        <p:xfrm>
          <a:off x="207278" y="926284"/>
          <a:ext cx="8724900" cy="4522136"/>
        </p:xfrm>
        <a:graphic>
          <a:graphicData uri="http://schemas.openxmlformats.org/drawingml/2006/table">
            <a:tbl>
              <a:tblPr firstRow="1" bandRow="1">
                <a:tableStyleId>{5C22544A-7EE6-4342-B048-85BDC9FD1C3A}</a:tableStyleId>
              </a:tblPr>
              <a:tblGrid>
                <a:gridCol w="1228690">
                  <a:extLst>
                    <a:ext uri="{9D8B030D-6E8A-4147-A177-3AD203B41FA5}">
                      <a16:colId xmlns:a16="http://schemas.microsoft.com/office/drawing/2014/main" val="20000"/>
                    </a:ext>
                  </a:extLst>
                </a:gridCol>
                <a:gridCol w="1923517">
                  <a:extLst>
                    <a:ext uri="{9D8B030D-6E8A-4147-A177-3AD203B41FA5}">
                      <a16:colId xmlns:a16="http://schemas.microsoft.com/office/drawing/2014/main" val="20001"/>
                    </a:ext>
                  </a:extLst>
                </a:gridCol>
                <a:gridCol w="5572693">
                  <a:extLst>
                    <a:ext uri="{9D8B030D-6E8A-4147-A177-3AD203B41FA5}">
                      <a16:colId xmlns:a16="http://schemas.microsoft.com/office/drawing/2014/main" val="20002"/>
                    </a:ext>
                  </a:extLst>
                </a:gridCol>
              </a:tblGrid>
              <a:tr h="368260">
                <a:tc>
                  <a:txBody>
                    <a:bodyPr/>
                    <a:lstStyle/>
                    <a:p>
                      <a:r>
                        <a:rPr lang="en-US" dirty="0"/>
                        <a:t>Attribute</a:t>
                      </a:r>
                    </a:p>
                  </a:txBody>
                  <a:tcPr/>
                </a:tc>
                <a:tc>
                  <a:txBody>
                    <a:bodyPr/>
                    <a:lstStyle/>
                    <a:p>
                      <a:r>
                        <a:rPr lang="en-US" dirty="0"/>
                        <a:t>Value</a:t>
                      </a:r>
                    </a:p>
                  </a:txBody>
                  <a:tcPr/>
                </a:tc>
                <a:tc>
                  <a:txBody>
                    <a:bodyPr/>
                    <a:lstStyle/>
                    <a:p>
                      <a:r>
                        <a:rPr lang="en-US" dirty="0"/>
                        <a:t>Description</a:t>
                      </a:r>
                    </a:p>
                  </a:txBody>
                  <a:tcPr/>
                </a:tc>
                <a:extLst>
                  <a:ext uri="{0D108BD9-81ED-4DB2-BD59-A6C34878D82A}">
                    <a16:rowId xmlns:a16="http://schemas.microsoft.com/office/drawing/2014/main" val="10000"/>
                  </a:ext>
                </a:extLst>
              </a:tr>
              <a:tr h="368260">
                <a:tc>
                  <a:txBody>
                    <a:bodyPr/>
                    <a:lstStyle/>
                    <a:p>
                      <a:r>
                        <a:rPr lang="en-US" sz="1800" kern="1200" dirty="0">
                          <a:solidFill>
                            <a:schemeClr val="dk1"/>
                          </a:solidFill>
                          <a:latin typeface="+mn-lt"/>
                          <a:ea typeface="+mn-ea"/>
                          <a:cs typeface="+mn-cs"/>
                          <a:hlinkClick r:id="" action="ppaction://noaction"/>
                        </a:rPr>
                        <a:t>charset</a:t>
                      </a:r>
                    </a:p>
                  </a:txBody>
                  <a:tcPr/>
                </a:tc>
                <a:tc>
                  <a:txBody>
                    <a:bodyPr/>
                    <a:lstStyle/>
                    <a:p>
                      <a:r>
                        <a:rPr lang="en-US" sz="1800" kern="1200" dirty="0" err="1">
                          <a:solidFill>
                            <a:schemeClr val="dk1"/>
                          </a:solidFill>
                          <a:latin typeface="Consolas" panose="020B0609020204030204" pitchFamily="49" charset="0"/>
                          <a:ea typeface="+mn-ea"/>
                          <a:cs typeface="+mn-cs"/>
                        </a:rPr>
                        <a:t>character_set</a:t>
                      </a:r>
                      <a:endParaRPr lang="en-US" sz="1800" kern="1200" dirty="0">
                        <a:solidFill>
                          <a:schemeClr val="dk1"/>
                        </a:solidFill>
                        <a:latin typeface="Consolas" panose="020B0609020204030204" pitchFamily="49" charset="0"/>
                        <a:ea typeface="+mn-ea"/>
                        <a:cs typeface="+mn-cs"/>
                      </a:endParaRPr>
                    </a:p>
                  </a:txBody>
                  <a:tcPr/>
                </a:tc>
                <a:tc>
                  <a:txBody>
                    <a:bodyPr/>
                    <a:lstStyle/>
                    <a:p>
                      <a:r>
                        <a:rPr lang="en-US" sz="1800" kern="1200" dirty="0">
                          <a:solidFill>
                            <a:schemeClr val="dk1"/>
                          </a:solidFill>
                          <a:latin typeface="+mn-lt"/>
                          <a:ea typeface="+mn-ea"/>
                          <a:cs typeface="+mn-cs"/>
                        </a:rPr>
                        <a:t>Specifies the character encoding for the HTML document </a:t>
                      </a:r>
                    </a:p>
                  </a:txBody>
                  <a:tcPr/>
                </a:tc>
                <a:extLst>
                  <a:ext uri="{0D108BD9-81ED-4DB2-BD59-A6C34878D82A}">
                    <a16:rowId xmlns:a16="http://schemas.microsoft.com/office/drawing/2014/main" val="10001"/>
                  </a:ext>
                </a:extLst>
              </a:tr>
              <a:tr h="1566367">
                <a:tc>
                  <a:txBody>
                    <a:bodyPr/>
                    <a:lstStyle/>
                    <a:p>
                      <a:pPr marL="0" marR="0">
                        <a:lnSpc>
                          <a:spcPct val="115000"/>
                        </a:lnSpc>
                        <a:spcBef>
                          <a:spcPts val="0"/>
                        </a:spcBef>
                        <a:spcAft>
                          <a:spcPts val="0"/>
                        </a:spcAft>
                      </a:pPr>
                      <a:r>
                        <a:rPr lang="en-US" sz="1800" kern="1200" dirty="0">
                          <a:solidFill>
                            <a:schemeClr val="dk1"/>
                          </a:solidFill>
                          <a:latin typeface="+mn-lt"/>
                          <a:ea typeface="+mn-ea"/>
                          <a:cs typeface="+mn-cs"/>
                          <a:hlinkClick r:id="" action="ppaction://noaction"/>
                        </a:rPr>
                        <a:t>name</a:t>
                      </a:r>
                      <a:endParaRPr lang="en-US" sz="1800" kern="1200" dirty="0">
                        <a:solidFill>
                          <a:schemeClr val="dk1"/>
                        </a:solidFill>
                        <a:latin typeface="+mn-lt"/>
                        <a:ea typeface="+mn-ea"/>
                        <a:cs typeface="+mn-cs"/>
                      </a:endParaRPr>
                    </a:p>
                  </a:txBody>
                  <a:tcPr marL="68580" marR="68580" marT="0" marB="0" anchor="ctr"/>
                </a:tc>
                <a:tc>
                  <a:txBody>
                    <a:bodyPr/>
                    <a:lstStyle/>
                    <a:p>
                      <a:pPr marL="0" marR="0">
                        <a:lnSpc>
                          <a:spcPct val="115000"/>
                        </a:lnSpc>
                        <a:spcBef>
                          <a:spcPts val="0"/>
                        </a:spcBef>
                        <a:spcAft>
                          <a:spcPts val="0"/>
                        </a:spcAft>
                      </a:pPr>
                      <a:r>
                        <a:rPr lang="en-US" sz="1800" kern="1200" dirty="0">
                          <a:solidFill>
                            <a:schemeClr val="dk1"/>
                          </a:solidFill>
                          <a:latin typeface="Consolas" panose="020B0609020204030204" pitchFamily="49" charset="0"/>
                          <a:ea typeface="+mn-ea"/>
                          <a:cs typeface="+mn-cs"/>
                        </a:rPr>
                        <a:t>author</a:t>
                      </a:r>
                      <a:br>
                        <a:rPr lang="en-US" sz="1800" kern="1200" dirty="0">
                          <a:solidFill>
                            <a:schemeClr val="dk1"/>
                          </a:solidFill>
                          <a:latin typeface="Consolas" panose="020B0609020204030204" pitchFamily="49" charset="0"/>
                          <a:ea typeface="+mn-ea"/>
                          <a:cs typeface="+mn-cs"/>
                        </a:rPr>
                      </a:br>
                      <a:r>
                        <a:rPr lang="en-US" sz="1800" kern="1200" dirty="0">
                          <a:solidFill>
                            <a:schemeClr val="dk1"/>
                          </a:solidFill>
                          <a:latin typeface="Consolas" panose="020B0609020204030204" pitchFamily="49" charset="0"/>
                          <a:ea typeface="+mn-ea"/>
                          <a:cs typeface="+mn-cs"/>
                        </a:rPr>
                        <a:t>description</a:t>
                      </a:r>
                      <a:br>
                        <a:rPr lang="en-US" sz="1800" kern="1200" dirty="0">
                          <a:solidFill>
                            <a:schemeClr val="dk1"/>
                          </a:solidFill>
                          <a:latin typeface="Consolas" panose="020B0609020204030204" pitchFamily="49" charset="0"/>
                          <a:ea typeface="+mn-ea"/>
                          <a:cs typeface="+mn-cs"/>
                        </a:rPr>
                      </a:br>
                      <a:r>
                        <a:rPr lang="en-US" sz="1800" i="0" kern="1200" dirty="0">
                          <a:solidFill>
                            <a:schemeClr val="dk1"/>
                          </a:solidFill>
                          <a:latin typeface="Consolas" panose="020B0609020204030204" pitchFamily="49" charset="0"/>
                          <a:ea typeface="+mn-ea"/>
                          <a:cs typeface="+mn-cs"/>
                        </a:rPr>
                        <a:t>keywords</a:t>
                      </a:r>
                    </a:p>
                    <a:p>
                      <a:pPr marL="0" marR="0">
                        <a:lnSpc>
                          <a:spcPct val="115000"/>
                        </a:lnSpc>
                        <a:spcBef>
                          <a:spcPts val="0"/>
                        </a:spcBef>
                        <a:spcAft>
                          <a:spcPts val="0"/>
                        </a:spcAft>
                      </a:pPr>
                      <a:r>
                        <a:rPr lang="en-US" sz="1800" i="0" kern="1200" dirty="0">
                          <a:solidFill>
                            <a:schemeClr val="dk1"/>
                          </a:solidFill>
                          <a:latin typeface="Consolas" panose="020B0609020204030204" pitchFamily="49" charset="0"/>
                          <a:ea typeface="+mn-ea"/>
                          <a:cs typeface="+mn-cs"/>
                        </a:rPr>
                        <a:t>robots</a:t>
                      </a:r>
                    </a:p>
                    <a:p>
                      <a:pPr marL="0" marR="0">
                        <a:lnSpc>
                          <a:spcPct val="115000"/>
                        </a:lnSpc>
                        <a:spcBef>
                          <a:spcPts val="0"/>
                        </a:spcBef>
                        <a:spcAft>
                          <a:spcPts val="0"/>
                        </a:spcAft>
                      </a:pPr>
                      <a:r>
                        <a:rPr lang="en-US" sz="1800" i="0" kern="1200" dirty="0">
                          <a:solidFill>
                            <a:schemeClr val="dk1"/>
                          </a:solidFill>
                          <a:latin typeface="Consolas" panose="020B0609020204030204" pitchFamily="49" charset="0"/>
                          <a:ea typeface="+mn-ea"/>
                          <a:cs typeface="+mn-cs"/>
                        </a:rPr>
                        <a:t>expires</a:t>
                      </a:r>
                    </a:p>
                  </a:txBody>
                  <a:tcPr marL="68580" marR="68580" marT="0" marB="0" anchor="ctr"/>
                </a:tc>
                <a:tc>
                  <a:txBody>
                    <a:bodyPr/>
                    <a:lstStyle/>
                    <a:p>
                      <a:pPr marL="0" marR="0" algn="just">
                        <a:lnSpc>
                          <a:spcPct val="115000"/>
                        </a:lnSpc>
                        <a:spcBef>
                          <a:spcPts val="0"/>
                        </a:spcBef>
                        <a:spcAft>
                          <a:spcPts val="0"/>
                        </a:spcAft>
                      </a:pPr>
                      <a:r>
                        <a:rPr lang="en-US" sz="1800" kern="1200" dirty="0">
                          <a:solidFill>
                            <a:schemeClr val="dk1"/>
                          </a:solidFill>
                          <a:latin typeface="+mn-lt"/>
                          <a:ea typeface="+mn-ea"/>
                          <a:cs typeface="+mn-cs"/>
                        </a:rPr>
                        <a:t>Specifies a name for the metadata</a:t>
                      </a:r>
                    </a:p>
                  </a:txBody>
                  <a:tcPr marL="68580" marR="68580" marT="0" marB="0" anchor="ctr"/>
                </a:tc>
                <a:extLst>
                  <a:ext uri="{0D108BD9-81ED-4DB2-BD59-A6C34878D82A}">
                    <a16:rowId xmlns:a16="http://schemas.microsoft.com/office/drawing/2014/main" val="10002"/>
                  </a:ext>
                </a:extLst>
              </a:tr>
              <a:tr h="939819">
                <a:tc>
                  <a:txBody>
                    <a:bodyPr/>
                    <a:lstStyle/>
                    <a:p>
                      <a:pPr marL="0" marR="0">
                        <a:lnSpc>
                          <a:spcPct val="115000"/>
                        </a:lnSpc>
                        <a:spcBef>
                          <a:spcPts val="0"/>
                        </a:spcBef>
                        <a:spcAft>
                          <a:spcPts val="0"/>
                        </a:spcAft>
                      </a:pPr>
                      <a:r>
                        <a:rPr lang="en-US" sz="1800" kern="1200" dirty="0">
                          <a:solidFill>
                            <a:schemeClr val="dk1"/>
                          </a:solidFill>
                          <a:latin typeface="+mn-lt"/>
                          <a:ea typeface="+mn-ea"/>
                          <a:cs typeface="+mn-cs"/>
                          <a:hlinkClick r:id="" action="ppaction://noaction"/>
                        </a:rPr>
                        <a:t>http-equiv</a:t>
                      </a:r>
                      <a:endParaRPr lang="en-US" sz="1800" kern="1200" dirty="0">
                        <a:solidFill>
                          <a:schemeClr val="dk1"/>
                        </a:solidFill>
                        <a:latin typeface="+mn-lt"/>
                        <a:ea typeface="+mn-ea"/>
                        <a:cs typeface="+mn-cs"/>
                      </a:endParaRPr>
                    </a:p>
                  </a:txBody>
                  <a:tcPr marL="68580" marR="68580" marT="0" marB="0" anchor="ctr"/>
                </a:tc>
                <a:tc>
                  <a:txBody>
                    <a:bodyPr/>
                    <a:lstStyle/>
                    <a:p>
                      <a:pPr marL="0" marR="0">
                        <a:lnSpc>
                          <a:spcPct val="115000"/>
                        </a:lnSpc>
                        <a:spcBef>
                          <a:spcPts val="0"/>
                        </a:spcBef>
                        <a:spcAft>
                          <a:spcPts val="0"/>
                        </a:spcAft>
                      </a:pPr>
                      <a:r>
                        <a:rPr lang="en-US" sz="1800" kern="1200" dirty="0">
                          <a:solidFill>
                            <a:schemeClr val="dk1"/>
                          </a:solidFill>
                          <a:latin typeface="Consolas" panose="020B0609020204030204" pitchFamily="49" charset="0"/>
                          <a:ea typeface="+mn-ea"/>
                          <a:cs typeface="+mn-cs"/>
                        </a:rPr>
                        <a:t>content-type</a:t>
                      </a:r>
                    </a:p>
                    <a:p>
                      <a:pPr marL="0" marR="0">
                        <a:lnSpc>
                          <a:spcPct val="115000"/>
                        </a:lnSpc>
                        <a:spcBef>
                          <a:spcPts val="0"/>
                        </a:spcBef>
                        <a:spcAft>
                          <a:spcPts val="0"/>
                        </a:spcAft>
                      </a:pPr>
                      <a:r>
                        <a:rPr lang="en-US" sz="1800" kern="1200" dirty="0">
                          <a:solidFill>
                            <a:schemeClr val="dk1"/>
                          </a:solidFill>
                          <a:latin typeface="Consolas" panose="020B0609020204030204" pitchFamily="49" charset="0"/>
                          <a:ea typeface="+mn-ea"/>
                          <a:cs typeface="+mn-cs"/>
                        </a:rPr>
                        <a:t>default-style</a:t>
                      </a:r>
                      <a:br>
                        <a:rPr lang="en-US" sz="1800" kern="1200" dirty="0">
                          <a:solidFill>
                            <a:schemeClr val="dk1"/>
                          </a:solidFill>
                          <a:latin typeface="Consolas" panose="020B0609020204030204" pitchFamily="49" charset="0"/>
                          <a:ea typeface="+mn-ea"/>
                          <a:cs typeface="+mn-cs"/>
                        </a:rPr>
                      </a:br>
                      <a:r>
                        <a:rPr lang="en-US" sz="1800" kern="1200" dirty="0">
                          <a:solidFill>
                            <a:schemeClr val="dk1"/>
                          </a:solidFill>
                          <a:latin typeface="Consolas" panose="020B0609020204030204" pitchFamily="49" charset="0"/>
                          <a:ea typeface="+mn-ea"/>
                          <a:cs typeface="+mn-cs"/>
                        </a:rPr>
                        <a:t>refresh</a:t>
                      </a:r>
                    </a:p>
                  </a:txBody>
                  <a:tcPr marL="68580" marR="68580" marT="0" marB="0" anchor="ctr"/>
                </a:tc>
                <a:tc>
                  <a:txBody>
                    <a:bodyPr/>
                    <a:lstStyle/>
                    <a:p>
                      <a:pPr marL="0" marR="0" algn="just">
                        <a:lnSpc>
                          <a:spcPct val="115000"/>
                        </a:lnSpc>
                        <a:spcBef>
                          <a:spcPts val="0"/>
                        </a:spcBef>
                        <a:spcAft>
                          <a:spcPts val="0"/>
                        </a:spcAft>
                      </a:pPr>
                      <a:r>
                        <a:rPr lang="en-US" sz="1800" kern="1200" dirty="0">
                          <a:solidFill>
                            <a:schemeClr val="dk1"/>
                          </a:solidFill>
                          <a:latin typeface="+mn-lt"/>
                          <a:ea typeface="+mn-ea"/>
                          <a:cs typeface="+mn-cs"/>
                        </a:rPr>
                        <a:t>Provides an HTTP header for the information/value of the content attribute</a:t>
                      </a:r>
                    </a:p>
                  </a:txBody>
                  <a:tcPr marL="68580" marR="68580" marT="0" marB="0" anchor="ctr"/>
                </a:tc>
                <a:extLst>
                  <a:ext uri="{0D108BD9-81ED-4DB2-BD59-A6C34878D82A}">
                    <a16:rowId xmlns:a16="http://schemas.microsoft.com/office/drawing/2014/main" val="10003"/>
                  </a:ext>
                </a:extLst>
              </a:tr>
              <a:tr h="626548">
                <a:tc>
                  <a:txBody>
                    <a:bodyPr/>
                    <a:lstStyle/>
                    <a:p>
                      <a:pPr marL="0" marR="0">
                        <a:lnSpc>
                          <a:spcPct val="115000"/>
                        </a:lnSpc>
                        <a:spcBef>
                          <a:spcPts val="0"/>
                        </a:spcBef>
                        <a:spcAft>
                          <a:spcPts val="0"/>
                        </a:spcAft>
                      </a:pPr>
                      <a:r>
                        <a:rPr lang="en-US" sz="1800" kern="1200" dirty="0">
                          <a:solidFill>
                            <a:schemeClr val="dk1"/>
                          </a:solidFill>
                          <a:latin typeface="+mn-lt"/>
                          <a:ea typeface="+mn-ea"/>
                          <a:cs typeface="+mn-cs"/>
                          <a:hlinkClick r:id="" action="ppaction://noaction"/>
                        </a:rPr>
                        <a:t>content</a:t>
                      </a:r>
                      <a:endParaRPr lang="en-US" sz="1800" kern="1200" dirty="0">
                        <a:solidFill>
                          <a:schemeClr val="dk1"/>
                        </a:solidFill>
                        <a:latin typeface="+mn-lt"/>
                        <a:ea typeface="+mn-ea"/>
                        <a:cs typeface="+mn-cs"/>
                      </a:endParaRPr>
                    </a:p>
                  </a:txBody>
                  <a:tcPr marL="68580" marR="68580" marT="0" marB="0" anchor="ctr"/>
                </a:tc>
                <a:tc>
                  <a:txBody>
                    <a:bodyPr/>
                    <a:lstStyle/>
                    <a:p>
                      <a:pPr marL="0" marR="0">
                        <a:lnSpc>
                          <a:spcPct val="115000"/>
                        </a:lnSpc>
                        <a:spcBef>
                          <a:spcPts val="0"/>
                        </a:spcBef>
                        <a:spcAft>
                          <a:spcPts val="0"/>
                        </a:spcAft>
                      </a:pPr>
                      <a:r>
                        <a:rPr lang="en-US" sz="1800" kern="1200" dirty="0">
                          <a:solidFill>
                            <a:schemeClr val="dk1"/>
                          </a:solidFill>
                          <a:latin typeface="Consolas" panose="020B0609020204030204" pitchFamily="49" charset="0"/>
                          <a:ea typeface="+mn-ea"/>
                          <a:cs typeface="+mn-cs"/>
                        </a:rPr>
                        <a:t>text</a:t>
                      </a:r>
                    </a:p>
                  </a:txBody>
                  <a:tcPr marL="68580" marR="68580" marT="0" marB="0" anchor="ctr"/>
                </a:tc>
                <a:tc>
                  <a:txBody>
                    <a:bodyPr/>
                    <a:lstStyle/>
                    <a:p>
                      <a:pPr marL="0" marR="0" algn="just">
                        <a:lnSpc>
                          <a:spcPct val="115000"/>
                        </a:lnSpc>
                        <a:spcBef>
                          <a:spcPts val="0"/>
                        </a:spcBef>
                        <a:spcAft>
                          <a:spcPts val="0"/>
                        </a:spcAft>
                      </a:pPr>
                      <a:r>
                        <a:rPr lang="en-US" sz="1800" kern="1200" dirty="0">
                          <a:solidFill>
                            <a:schemeClr val="dk1"/>
                          </a:solidFill>
                          <a:latin typeface="+mn-lt"/>
                          <a:ea typeface="+mn-ea"/>
                          <a:cs typeface="+mn-cs"/>
                        </a:rPr>
                        <a:t>Gives the value associated with the http-equiv or name attribute</a:t>
                      </a:r>
                    </a:p>
                  </a:txBody>
                  <a:tcPr marL="68580" marR="68580" marT="0" marB="0" anchor="ctr"/>
                </a:tc>
                <a:extLst>
                  <a:ext uri="{0D108BD9-81ED-4DB2-BD59-A6C34878D82A}">
                    <a16:rowId xmlns:a16="http://schemas.microsoft.com/office/drawing/2014/main" val="10004"/>
                  </a:ext>
                </a:extLst>
              </a:tr>
              <a:tr h="626548">
                <a:tc>
                  <a:txBody>
                    <a:bodyPr/>
                    <a:lstStyle/>
                    <a:p>
                      <a:pPr marL="0" marR="0">
                        <a:lnSpc>
                          <a:spcPct val="115000"/>
                        </a:lnSpc>
                        <a:spcBef>
                          <a:spcPts val="0"/>
                        </a:spcBef>
                        <a:spcAft>
                          <a:spcPts val="0"/>
                        </a:spcAft>
                      </a:pPr>
                      <a:r>
                        <a:rPr lang="en-US" sz="1800" kern="1200" dirty="0" err="1">
                          <a:solidFill>
                            <a:schemeClr val="dk1"/>
                          </a:solidFill>
                          <a:latin typeface="+mn-lt"/>
                          <a:ea typeface="+mn-ea"/>
                          <a:cs typeface="+mn-cs"/>
                          <a:hlinkClick r:id="" action="ppaction://noaction"/>
                        </a:rPr>
                        <a:t>scheme</a:t>
                      </a:r>
                      <a:endParaRPr lang="en-US" sz="1800" kern="1200" dirty="0" err="1">
                        <a:solidFill>
                          <a:schemeClr val="dk1"/>
                        </a:solidFill>
                        <a:latin typeface="+mn-lt"/>
                        <a:ea typeface="+mn-ea"/>
                        <a:cs typeface="+mn-cs"/>
                      </a:endParaRPr>
                    </a:p>
                  </a:txBody>
                  <a:tcPr marL="68580" marR="68580" marT="0" marB="0" anchor="ctr"/>
                </a:tc>
                <a:tc>
                  <a:txBody>
                    <a:bodyPr/>
                    <a:lstStyle/>
                    <a:p>
                      <a:pPr marL="0" marR="0">
                        <a:lnSpc>
                          <a:spcPct val="115000"/>
                        </a:lnSpc>
                        <a:spcBef>
                          <a:spcPts val="0"/>
                        </a:spcBef>
                        <a:spcAft>
                          <a:spcPts val="0"/>
                        </a:spcAft>
                      </a:pPr>
                      <a:r>
                        <a:rPr lang="en-US" sz="1800" kern="1200" dirty="0">
                          <a:solidFill>
                            <a:schemeClr val="dk1"/>
                          </a:solidFill>
                          <a:latin typeface="Consolas" panose="020B0609020204030204" pitchFamily="49" charset="0"/>
                          <a:ea typeface="+mn-ea"/>
                          <a:cs typeface="+mn-cs"/>
                        </a:rPr>
                        <a:t>format/URI</a:t>
                      </a:r>
                    </a:p>
                    <a:p>
                      <a:pPr marL="0" marR="0">
                        <a:lnSpc>
                          <a:spcPct val="115000"/>
                        </a:lnSpc>
                        <a:spcBef>
                          <a:spcPts val="0"/>
                        </a:spcBef>
                        <a:spcAft>
                          <a:spcPts val="0"/>
                        </a:spcAft>
                      </a:pPr>
                      <a:r>
                        <a:rPr lang="en-US" sz="1800" kern="1200" dirty="0">
                          <a:solidFill>
                            <a:schemeClr val="dk1"/>
                          </a:solidFill>
                          <a:latin typeface="Consolas" panose="020B0609020204030204" pitchFamily="49" charset="0"/>
                          <a:ea typeface="+mn-ea"/>
                          <a:cs typeface="+mn-cs"/>
                        </a:rPr>
                        <a:t>USA/Europe</a:t>
                      </a:r>
                    </a:p>
                  </a:txBody>
                  <a:tcPr marL="68580" marR="68580" marT="0" marB="0" anchor="ctr"/>
                </a:tc>
                <a:tc>
                  <a:txBody>
                    <a:bodyPr/>
                    <a:lstStyle/>
                    <a:p>
                      <a:pPr marL="0" marR="0" algn="just">
                        <a:lnSpc>
                          <a:spcPct val="115000"/>
                        </a:lnSpc>
                        <a:spcBef>
                          <a:spcPts val="0"/>
                        </a:spcBef>
                        <a:spcAft>
                          <a:spcPts val="0"/>
                        </a:spcAft>
                      </a:pPr>
                      <a:r>
                        <a:rPr lang="en-US" sz="1800" kern="1200" dirty="0">
                          <a:solidFill>
                            <a:schemeClr val="dk1"/>
                          </a:solidFill>
                          <a:latin typeface="+mn-lt"/>
                          <a:ea typeface="+mn-ea"/>
                          <a:cs typeface="+mn-cs"/>
                        </a:rPr>
                        <a:t>Not supported in HTML5. Specifies a scheme to be used to interpret the value of the content attribute</a:t>
                      </a: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569644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 Formatting Tags</a:t>
            </a:r>
            <a:endParaRPr lang="en-US" dirty="0"/>
          </a:p>
        </p:txBody>
      </p:sp>
      <p:graphicFrame>
        <p:nvGraphicFramePr>
          <p:cNvPr id="4" name="Content Placeholder 6"/>
          <p:cNvGraphicFramePr>
            <a:graphicFrameLocks noGrp="1"/>
          </p:cNvGraphicFramePr>
          <p:nvPr>
            <p:ph idx="1"/>
            <p:extLst>
              <p:ext uri="{D42A27DB-BD31-4B8C-83A1-F6EECF244321}">
                <p14:modId xmlns:p14="http://schemas.microsoft.com/office/powerpoint/2010/main" val="54992939"/>
              </p:ext>
            </p:extLst>
          </p:nvPr>
        </p:nvGraphicFramePr>
        <p:xfrm>
          <a:off x="207277" y="926284"/>
          <a:ext cx="11783439" cy="5025938"/>
        </p:xfrm>
        <a:graphic>
          <a:graphicData uri="http://schemas.openxmlformats.org/drawingml/2006/table">
            <a:tbl>
              <a:tblPr firstRow="1" bandRow="1">
                <a:tableStyleId>{5C22544A-7EE6-4342-B048-85BDC9FD1C3A}</a:tableStyleId>
              </a:tblPr>
              <a:tblGrid>
                <a:gridCol w="1007124">
                  <a:extLst>
                    <a:ext uri="{9D8B030D-6E8A-4147-A177-3AD203B41FA5}">
                      <a16:colId xmlns:a16="http://schemas.microsoft.com/office/drawing/2014/main" val="20000"/>
                    </a:ext>
                  </a:extLst>
                </a:gridCol>
                <a:gridCol w="10776315">
                  <a:extLst>
                    <a:ext uri="{9D8B030D-6E8A-4147-A177-3AD203B41FA5}">
                      <a16:colId xmlns:a16="http://schemas.microsoft.com/office/drawing/2014/main" val="20001"/>
                    </a:ext>
                  </a:extLst>
                </a:gridCol>
              </a:tblGrid>
              <a:tr h="329491">
                <a:tc>
                  <a:txBody>
                    <a:bodyPr/>
                    <a:lstStyle/>
                    <a:p>
                      <a:pPr marL="0" algn="l" defTabSz="914400" rtl="0" eaLnBrk="1" latinLnBrk="0" hangingPunct="1">
                        <a:lnSpc>
                          <a:spcPct val="107000"/>
                        </a:lnSpc>
                        <a:spcBef>
                          <a:spcPts val="1000"/>
                        </a:spcBef>
                        <a:spcAft>
                          <a:spcPts val="1000"/>
                        </a:spcAft>
                      </a:pPr>
                      <a:r>
                        <a:rPr lang="en-IN" sz="1800" kern="1200" dirty="0"/>
                        <a:t>Tags</a:t>
                      </a:r>
                      <a:endParaRPr lang="en-IN" sz="1800" b="1" kern="1200" dirty="0">
                        <a:solidFill>
                          <a:schemeClr val="lt1"/>
                        </a:solidFill>
                        <a:latin typeface="+mn-lt"/>
                        <a:ea typeface="+mn-ea"/>
                        <a:cs typeface="+mn-cs"/>
                      </a:endParaRPr>
                    </a:p>
                  </a:txBody>
                  <a:tcPr marL="64583" marR="64583" marT="0" marB="0" anchor="ctr"/>
                </a:tc>
                <a:tc>
                  <a:txBody>
                    <a:bodyPr/>
                    <a:lstStyle/>
                    <a:p>
                      <a:pPr marL="0" algn="l" defTabSz="914400" rtl="0" eaLnBrk="1" latinLnBrk="0" hangingPunct="1">
                        <a:lnSpc>
                          <a:spcPct val="107000"/>
                        </a:lnSpc>
                        <a:spcBef>
                          <a:spcPts val="1000"/>
                        </a:spcBef>
                        <a:spcAft>
                          <a:spcPts val="1000"/>
                        </a:spcAft>
                      </a:pPr>
                      <a:r>
                        <a:rPr lang="en-IN" sz="1800" kern="1200" dirty="0"/>
                        <a:t>Description</a:t>
                      </a:r>
                      <a:endParaRPr lang="en-IN" sz="1800" b="1" kern="1200" dirty="0">
                        <a:solidFill>
                          <a:schemeClr val="lt1"/>
                        </a:solidFill>
                        <a:latin typeface="+mn-lt"/>
                        <a:ea typeface="+mn-ea"/>
                        <a:cs typeface="+mn-cs"/>
                      </a:endParaRPr>
                    </a:p>
                  </a:txBody>
                  <a:tcPr marL="64583" marR="64583" marT="0" marB="0" anchor="ctr"/>
                </a:tc>
                <a:extLst>
                  <a:ext uri="{0D108BD9-81ED-4DB2-BD59-A6C34878D82A}">
                    <a16:rowId xmlns:a16="http://schemas.microsoft.com/office/drawing/2014/main" val="10000"/>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&lt;b&gt;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bold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1"/>
                  </a:ext>
                </a:extLst>
              </a:tr>
              <a:tr h="456453">
                <a:tc>
                  <a:txBody>
                    <a:bodyPr/>
                    <a:lstStyle/>
                    <a:p>
                      <a:pPr marL="0" marR="0" algn="just" defTabSz="914400" rtl="0" eaLnBrk="1" latinLnBrk="0" hangingPunct="1">
                        <a:lnSpc>
                          <a:spcPct val="115000"/>
                        </a:lnSpc>
                        <a:spcBef>
                          <a:spcPts val="0"/>
                        </a:spcBef>
                        <a:spcAft>
                          <a:spcPts val="0"/>
                        </a:spcAft>
                      </a:pPr>
                      <a:r>
                        <a:rPr lang="en-IN" sz="1800" b="1" kern="1200" dirty="0"/>
                        <a:t>&lt;</a:t>
                      </a:r>
                      <a:r>
                        <a:rPr lang="en-IN" sz="1800" b="1" kern="1200" dirty="0" err="1"/>
                        <a:t>i</a:t>
                      </a:r>
                      <a:r>
                        <a:rPr lang="en-IN" sz="1800" b="1" kern="1200" dirty="0"/>
                        <a:t>&gt;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italic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2"/>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&lt;small&gt;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smaller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3"/>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&lt;strong&gt;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important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4"/>
                  </a:ext>
                </a:extLst>
              </a:tr>
              <a:tr h="723869">
                <a:tc>
                  <a:txBody>
                    <a:bodyPr/>
                    <a:lstStyle/>
                    <a:p>
                      <a:pPr marL="0" marR="0" algn="just" defTabSz="914400" rtl="0" eaLnBrk="1" latinLnBrk="0" hangingPunct="1">
                        <a:lnSpc>
                          <a:spcPct val="115000"/>
                        </a:lnSpc>
                        <a:spcBef>
                          <a:spcPts val="0"/>
                        </a:spcBef>
                        <a:spcAft>
                          <a:spcPts val="0"/>
                        </a:spcAft>
                      </a:pPr>
                      <a:r>
                        <a:rPr lang="en-IN" sz="1800" b="1" kern="1200" dirty="0"/>
                        <a:t>&lt;sub&gt;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The &lt;sub&gt; tag defines subscript text. Subscript text appears half a character below the baseline. Subscript text can be used for chemical formulas, like H</a:t>
                      </a:r>
                      <a:r>
                        <a:rPr lang="en-IN" sz="1800" kern="1200" baseline="-25000" dirty="0"/>
                        <a:t>2</a:t>
                      </a:r>
                      <a:r>
                        <a:rPr lang="en-IN" sz="1800" kern="1200" dirty="0"/>
                        <a:t>O.</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5"/>
                  </a:ext>
                </a:extLst>
              </a:tr>
              <a:tr h="723869">
                <a:tc>
                  <a:txBody>
                    <a:bodyPr/>
                    <a:lstStyle/>
                    <a:p>
                      <a:pPr marL="0" marR="0" algn="just" defTabSz="914400" rtl="0" eaLnBrk="1" latinLnBrk="0" hangingPunct="1">
                        <a:lnSpc>
                          <a:spcPct val="115000"/>
                        </a:lnSpc>
                        <a:spcBef>
                          <a:spcPts val="0"/>
                        </a:spcBef>
                        <a:spcAft>
                          <a:spcPts val="0"/>
                        </a:spcAft>
                      </a:pPr>
                      <a:r>
                        <a:rPr lang="en-IN" sz="1800" b="1" kern="1200" dirty="0"/>
                        <a:t>&lt;sup&gt;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The &lt;sup&gt; tag defines superscript text. Superscript text appears half a character above the baseline. Superscript text can be used for footnotes, like </a:t>
                      </a:r>
                      <a:r>
                        <a:rPr lang="en-IN" sz="1800" kern="1200" baseline="30000" dirty="0"/>
                        <a:t>WWW</a:t>
                      </a:r>
                      <a:r>
                        <a:rPr lang="en-IN" sz="1800" kern="1200" dirty="0"/>
                        <a:t> </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6"/>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&lt;mark&gt;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Highlighted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7"/>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&lt;del&gt;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deleted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8"/>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a:t>
                      </a:r>
                      <a:r>
                        <a:rPr lang="en-IN" sz="1800" b="1" kern="1200" dirty="0" err="1"/>
                        <a:t>em</a:t>
                      </a:r>
                      <a:r>
                        <a:rPr lang="en-IN" sz="1800" b="1" kern="1200" dirty="0"/>
                        <a:t>&gt;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Defines emphasized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09"/>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t>&lt;</a:t>
                      </a:r>
                      <a:r>
                        <a:rPr lang="en-IN" sz="1800" b="1" kern="1200" dirty="0" err="1"/>
                        <a:t>tt</a:t>
                      </a:r>
                      <a:r>
                        <a:rPr lang="en-IN" sz="1800" b="1" kern="1200" dirty="0"/>
                        <a:t>&gt;</a:t>
                      </a:r>
                      <a:endParaRPr lang="en-IN" sz="1800" b="1" kern="1200" dirty="0">
                        <a:solidFill>
                          <a:schemeClr val="dk1"/>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t>The &lt;</a:t>
                      </a:r>
                      <a:r>
                        <a:rPr lang="en-IN" sz="1800" kern="1200" dirty="0" err="1"/>
                        <a:t>tt</a:t>
                      </a:r>
                      <a:r>
                        <a:rPr lang="en-IN" sz="1800" kern="1200" dirty="0"/>
                        <a:t>&gt; tag defines teletype text</a:t>
                      </a:r>
                      <a:endParaRPr lang="en-IN" sz="1800" kern="1200" dirty="0">
                        <a:solidFill>
                          <a:schemeClr val="dk1"/>
                        </a:solidFill>
                        <a:latin typeface="+mn-lt"/>
                        <a:ea typeface="+mn-ea"/>
                        <a:cs typeface="+mn-cs"/>
                      </a:endParaRPr>
                    </a:p>
                  </a:txBody>
                  <a:tcPr marL="64583" marR="64583" marT="0" marB="0" anchor="ctr"/>
                </a:tc>
                <a:extLst>
                  <a:ext uri="{0D108BD9-81ED-4DB2-BD59-A6C34878D82A}">
                    <a16:rowId xmlns:a16="http://schemas.microsoft.com/office/drawing/2014/main" val="10010"/>
                  </a:ext>
                </a:extLst>
              </a:tr>
              <a:tr h="349032">
                <a:tc>
                  <a:txBody>
                    <a:bodyPr/>
                    <a:lstStyle/>
                    <a:p>
                      <a:pPr marL="0" marR="0" algn="just" defTabSz="914400" rtl="0" eaLnBrk="1" latinLnBrk="0" hangingPunct="1">
                        <a:lnSpc>
                          <a:spcPct val="115000"/>
                        </a:lnSpc>
                        <a:spcBef>
                          <a:spcPts val="0"/>
                        </a:spcBef>
                        <a:spcAft>
                          <a:spcPts val="0"/>
                        </a:spcAft>
                      </a:pPr>
                      <a:r>
                        <a:rPr lang="en-IN" sz="1800" b="1" kern="1200" dirty="0">
                          <a:solidFill>
                            <a:srgbClr val="FF0000"/>
                          </a:solidFill>
                        </a:rPr>
                        <a:t>&lt;blink&gt;</a:t>
                      </a:r>
                      <a:endParaRPr lang="en-IN" sz="1800" b="1" kern="1200" dirty="0">
                        <a:solidFill>
                          <a:srgbClr val="FF0000"/>
                        </a:solidFill>
                        <a:latin typeface="+mn-lt"/>
                        <a:ea typeface="+mn-ea"/>
                        <a:cs typeface="+mn-cs"/>
                      </a:endParaRPr>
                    </a:p>
                  </a:txBody>
                  <a:tcPr marL="64583" marR="64583" marT="0" marB="0" anchor="ctr"/>
                </a:tc>
                <a:tc>
                  <a:txBody>
                    <a:bodyPr/>
                    <a:lstStyle/>
                    <a:p>
                      <a:pPr marL="0" marR="0" algn="just" defTabSz="914400" rtl="0" eaLnBrk="1" latinLnBrk="0" hangingPunct="1">
                        <a:lnSpc>
                          <a:spcPct val="115000"/>
                        </a:lnSpc>
                        <a:spcBef>
                          <a:spcPts val="0"/>
                        </a:spcBef>
                        <a:spcAft>
                          <a:spcPts val="0"/>
                        </a:spcAft>
                      </a:pPr>
                      <a:r>
                        <a:rPr lang="en-IN" sz="1800" kern="1200" dirty="0">
                          <a:solidFill>
                            <a:srgbClr val="FF0000"/>
                          </a:solidFill>
                        </a:rPr>
                        <a:t>The &lt;blink&gt; tag is used for blinking the text.</a:t>
                      </a:r>
                      <a:endParaRPr lang="en-IN" sz="1800" kern="1200" dirty="0">
                        <a:solidFill>
                          <a:srgbClr val="FF0000"/>
                        </a:solidFill>
                        <a:latin typeface="+mn-lt"/>
                        <a:ea typeface="+mn-ea"/>
                        <a:cs typeface="+mn-cs"/>
                      </a:endParaRPr>
                    </a:p>
                  </a:txBody>
                  <a:tcPr marL="64583" marR="64583" marT="0" marB="0" anchor="ct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1402171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Forms</a:t>
            </a:r>
          </a:p>
        </p:txBody>
      </p:sp>
      <p:sp>
        <p:nvSpPr>
          <p:cNvPr id="3" name="Content Placeholder 2"/>
          <p:cNvSpPr>
            <a:spLocks noGrp="1"/>
          </p:cNvSpPr>
          <p:nvPr>
            <p:ph idx="1"/>
          </p:nvPr>
        </p:nvSpPr>
        <p:spPr/>
        <p:txBody>
          <a:bodyPr/>
          <a:lstStyle/>
          <a:p>
            <a:pPr marL="342900" lvl="0" indent="-342900" algn="l">
              <a:spcBef>
                <a:spcPct val="20000"/>
              </a:spcBef>
              <a:buClrTx/>
              <a:buFont typeface="Wingdings" panose="05000000000000000000" pitchFamily="2" charset="2"/>
              <a:buChar char="§"/>
              <a:defRPr/>
            </a:pPr>
            <a:r>
              <a:rPr lang="en-US" dirty="0">
                <a:ea typeface="Times New Roman" panose="02020603050405020304" pitchFamily="18" charset="0"/>
                <a:cs typeface="Times New Roman" panose="02020603050405020304" pitchFamily="18" charset="0"/>
              </a:rPr>
              <a:t>HTML forms are used to create GUIs on Web pages</a:t>
            </a:r>
          </a:p>
          <a:p>
            <a:pPr marL="742950" lvl="1" indent="-285750" algn="l">
              <a:spcBef>
                <a:spcPct val="20000"/>
              </a:spcBef>
              <a:buClrTx/>
              <a:buFont typeface="Arial" panose="020B0604020202020204" pitchFamily="34" charset="0"/>
              <a:buChar char="•"/>
              <a:defRPr/>
            </a:pPr>
            <a:r>
              <a:rPr lang="en-US" dirty="0">
                <a:ea typeface="Times New Roman" panose="02020603050405020304" pitchFamily="18" charset="0"/>
                <a:cs typeface="Times New Roman" panose="02020603050405020304" pitchFamily="18" charset="0"/>
              </a:rPr>
              <a:t>Usually the purpose is to ask the user for information</a:t>
            </a:r>
          </a:p>
          <a:p>
            <a:pPr marL="742950" lvl="1" indent="-285750" algn="l">
              <a:spcBef>
                <a:spcPct val="20000"/>
              </a:spcBef>
              <a:buClrTx/>
              <a:buFont typeface="Arial" panose="020B0604020202020204" pitchFamily="34" charset="0"/>
              <a:buChar char="•"/>
              <a:defRPr/>
            </a:pPr>
            <a:r>
              <a:rPr lang="en-US" dirty="0">
                <a:ea typeface="Times New Roman" panose="02020603050405020304" pitchFamily="18" charset="0"/>
                <a:cs typeface="Times New Roman" panose="02020603050405020304" pitchFamily="18" charset="0"/>
              </a:rPr>
              <a:t>The information is then sent back to the server</a:t>
            </a:r>
          </a:p>
          <a:p>
            <a:pPr marL="342900" lvl="0" indent="-342900" algn="l">
              <a:spcBef>
                <a:spcPct val="20000"/>
              </a:spcBef>
              <a:buClrTx/>
              <a:buFont typeface="Wingdings" panose="05000000000000000000" pitchFamily="2" charset="2"/>
              <a:buChar char="§"/>
              <a:defRPr/>
            </a:pPr>
            <a:r>
              <a:rPr lang="en-US" dirty="0">
                <a:ea typeface="Times New Roman" panose="02020603050405020304" pitchFamily="18" charset="0"/>
                <a:cs typeface="Times New Roman" panose="02020603050405020304" pitchFamily="18" charset="0"/>
              </a:rPr>
              <a:t>A </a:t>
            </a:r>
            <a:r>
              <a:rPr lang="en-US" dirty="0">
                <a:solidFill>
                  <a:schemeClr val="tx2"/>
                </a:solidFill>
                <a:ea typeface="Times New Roman" panose="02020603050405020304" pitchFamily="18" charset="0"/>
                <a:cs typeface="Times New Roman" panose="02020603050405020304" pitchFamily="18" charset="0"/>
              </a:rPr>
              <a:t>form</a:t>
            </a:r>
            <a:r>
              <a:rPr lang="en-US" dirty="0">
                <a:ea typeface="Times New Roman" panose="02020603050405020304" pitchFamily="18" charset="0"/>
                <a:cs typeface="Times New Roman" panose="02020603050405020304" pitchFamily="18" charset="0"/>
              </a:rPr>
              <a:t> is an area that can contain </a:t>
            </a:r>
            <a:r>
              <a:rPr lang="en-US" dirty="0">
                <a:solidFill>
                  <a:schemeClr val="tx2"/>
                </a:solidFill>
                <a:ea typeface="Times New Roman" panose="02020603050405020304" pitchFamily="18" charset="0"/>
                <a:cs typeface="Times New Roman" panose="02020603050405020304" pitchFamily="18" charset="0"/>
              </a:rPr>
              <a:t>form elements</a:t>
            </a:r>
          </a:p>
          <a:p>
            <a:pPr marL="742950" lvl="1" indent="-285750" algn="l">
              <a:spcBef>
                <a:spcPct val="20000"/>
              </a:spcBef>
              <a:buClrTx/>
              <a:buFont typeface="Arial" panose="020B0604020202020204" pitchFamily="34" charset="0"/>
              <a:buChar char="•"/>
              <a:defRPr/>
            </a:pPr>
            <a:r>
              <a:rPr lang="en-US" dirty="0">
                <a:ea typeface="Times New Roman" panose="02020603050405020304" pitchFamily="18" charset="0"/>
                <a:cs typeface="Times New Roman" panose="02020603050405020304" pitchFamily="18" charset="0"/>
              </a:rPr>
              <a:t>The syntax is: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&lt;form </a:t>
            </a:r>
            <a:r>
              <a:rPr lang="en-US" b="1" i="1" dirty="0">
                <a:solidFill>
                  <a:schemeClr val="hlink"/>
                </a:solidFill>
                <a:ea typeface="Times New Roman" panose="02020603050405020304" pitchFamily="18" charset="0"/>
                <a:cs typeface="Times New Roman" panose="02020603050405020304" pitchFamily="18" charset="0"/>
              </a:rPr>
              <a:t>parameters</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&gt;</a:t>
            </a:r>
            <a:r>
              <a:rPr lang="en-US" b="1" dirty="0">
                <a:solidFill>
                  <a:schemeClr val="hlink"/>
                </a:solidFill>
                <a:ea typeface="Times New Roman" panose="02020603050405020304" pitchFamily="18" charset="0"/>
                <a:cs typeface="Times New Roman" panose="02020603050405020304" pitchFamily="18" charset="0"/>
              </a:rPr>
              <a:t> </a:t>
            </a:r>
            <a:r>
              <a:rPr lang="en-US" b="1" i="1" dirty="0">
                <a:solidFill>
                  <a:schemeClr val="hlink"/>
                </a:solidFill>
                <a:ea typeface="Times New Roman" panose="02020603050405020304" pitchFamily="18" charset="0"/>
                <a:cs typeface="Times New Roman" panose="02020603050405020304" pitchFamily="18" charset="0"/>
              </a:rPr>
              <a:t>...form elements...</a:t>
            </a:r>
            <a:r>
              <a:rPr lang="en-US" dirty="0">
                <a:solidFill>
                  <a:schemeClr val="accent2"/>
                </a:solidFill>
                <a:ea typeface="Times New Roman" panose="02020603050405020304" pitchFamily="18" charset="0"/>
                <a:cs typeface="Times New Roman" panose="02020603050405020304" pitchFamily="18" charset="0"/>
              </a:rPr>
              <a:t>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&lt;/form&gt;</a:t>
            </a:r>
          </a:p>
          <a:p>
            <a:pPr marL="742950" lvl="1" indent="-285750" algn="l">
              <a:spcBef>
                <a:spcPct val="20000"/>
              </a:spcBef>
              <a:buClrTx/>
              <a:buFont typeface="Arial" panose="020B0604020202020204" pitchFamily="34" charset="0"/>
              <a:buChar char="•"/>
              <a:defRPr/>
            </a:pPr>
            <a:r>
              <a:rPr lang="en-US" dirty="0">
                <a:ea typeface="Times New Roman" panose="02020603050405020304" pitchFamily="18" charset="0"/>
                <a:cs typeface="Times New Roman" panose="02020603050405020304" pitchFamily="18" charset="0"/>
              </a:rPr>
              <a:t>Form elements include: buttons, checkboxes, text fields, radio buttons, drop-down menus, </a:t>
            </a:r>
            <a:r>
              <a:rPr lang="en-US" dirty="0" err="1">
                <a:ea typeface="Times New Roman" panose="02020603050405020304" pitchFamily="18" charset="0"/>
                <a:cs typeface="Times New Roman" panose="02020603050405020304" pitchFamily="18" charset="0"/>
              </a:rPr>
              <a:t>etc</a:t>
            </a:r>
            <a:endParaRPr lang="en-US" dirty="0">
              <a:ea typeface="Times New Roman" panose="02020603050405020304" pitchFamily="18" charset="0"/>
              <a:cs typeface="Times New Roman" panose="02020603050405020304" pitchFamily="18" charset="0"/>
            </a:endParaRP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Other kinds of HTML tags can be mixed in with the form elements</a:t>
            </a:r>
          </a:p>
          <a:p>
            <a:pPr marL="742950" lvl="1" indent="-285750" algn="l">
              <a:spcBef>
                <a:spcPct val="20000"/>
              </a:spcBef>
              <a:buClrTx/>
              <a:buFont typeface="Arial" panose="020B0604020202020204" pitchFamily="34" charset="0"/>
              <a:buChar char="•"/>
              <a:defRPr/>
            </a:pPr>
            <a:r>
              <a:rPr lang="en-US" dirty="0">
                <a:ea typeface="Times New Roman" panose="02020603050405020304" pitchFamily="18" charset="0"/>
                <a:cs typeface="Times New Roman" panose="02020603050405020304" pitchFamily="18" charset="0"/>
              </a:rPr>
              <a:t>A form usually contains a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Submit</a:t>
            </a:r>
            <a:r>
              <a:rPr lang="en-US" dirty="0">
                <a:ea typeface="Times New Roman" panose="02020603050405020304" pitchFamily="18" charset="0"/>
                <a:cs typeface="Times New Roman" panose="02020603050405020304" pitchFamily="18" charset="0"/>
              </a:rPr>
              <a:t> button to send the information in the form elements to the server</a:t>
            </a:r>
          </a:p>
          <a:p>
            <a:pPr marL="742950" lvl="1" indent="-285750" algn="l">
              <a:spcBef>
                <a:spcPct val="20000"/>
              </a:spcBef>
              <a:buClrTx/>
              <a:buFont typeface="Arial" panose="020B0604020202020204" pitchFamily="34" charset="0"/>
              <a:buChar char="•"/>
              <a:defRPr/>
            </a:pPr>
            <a:r>
              <a:rPr lang="en-US" dirty="0">
                <a:ea typeface="Times New Roman" panose="02020603050405020304" pitchFamily="18" charset="0"/>
                <a:cs typeface="Times New Roman" panose="02020603050405020304" pitchFamily="18" charset="0"/>
              </a:rPr>
              <a:t>The form’s </a:t>
            </a:r>
            <a:r>
              <a:rPr lang="en-US" b="1" i="1" dirty="0">
                <a:solidFill>
                  <a:schemeClr val="hlink"/>
                </a:solidFill>
                <a:ea typeface="Times New Roman" panose="02020603050405020304" pitchFamily="18" charset="0"/>
                <a:cs typeface="Times New Roman" panose="02020603050405020304" pitchFamily="18" charset="0"/>
              </a:rPr>
              <a:t>parameters</a:t>
            </a:r>
            <a:r>
              <a:rPr lang="en-US" dirty="0">
                <a:solidFill>
                  <a:schemeClr val="accent2"/>
                </a:solidFill>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tell browser how to send the information to the server (there are two different ways it could be sent)</a:t>
            </a:r>
          </a:p>
        </p:txBody>
      </p:sp>
    </p:spTree>
    <p:extLst>
      <p:ext uri="{BB962C8B-B14F-4D97-AF65-F5344CB8AC3E}">
        <p14:creationId xmlns:p14="http://schemas.microsoft.com/office/powerpoint/2010/main" val="4263531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&lt;form&gt; Tag</a:t>
            </a:r>
          </a:p>
        </p:txBody>
      </p:sp>
      <p:sp>
        <p:nvSpPr>
          <p:cNvPr id="3" name="Content Placeholder 2"/>
          <p:cNvSpPr>
            <a:spLocks noGrp="1"/>
          </p:cNvSpPr>
          <p:nvPr>
            <p:ph idx="1"/>
          </p:nvPr>
        </p:nvSpPr>
        <p:spPr/>
        <p:txBody>
          <a:bodyPr/>
          <a:lstStyle/>
          <a:p>
            <a:pPr marL="342900" lvl="0" indent="-342900" algn="l">
              <a:spcBef>
                <a:spcPct val="20000"/>
              </a:spcBef>
              <a:buClrTx/>
              <a:buFont typeface="Wingdings" panose="05000000000000000000" pitchFamily="2" charset="2"/>
              <a:buChar char="§"/>
              <a:defRPr/>
            </a:pPr>
            <a:r>
              <a:rPr lang="en-US" dirty="0">
                <a:ea typeface="Times New Roman" panose="02020603050405020304" pitchFamily="18" charset="0"/>
                <a:cs typeface="Times New Roman" panose="02020603050405020304" pitchFamily="18" charset="0"/>
              </a:rPr>
              <a:t>The</a:t>
            </a:r>
            <a:r>
              <a:rPr lang="en-US" dirty="0">
                <a:solidFill>
                  <a:schemeClr val="accent2"/>
                </a:solidFill>
                <a:ea typeface="Times New Roman" panose="02020603050405020304" pitchFamily="18" charset="0"/>
                <a:cs typeface="Times New Roman" panose="02020603050405020304" pitchFamily="18" charset="0"/>
              </a:rPr>
              <a:t>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&lt;form </a:t>
            </a:r>
            <a:r>
              <a:rPr lang="en-US" b="1" i="1" dirty="0">
                <a:solidFill>
                  <a:schemeClr val="hlink"/>
                </a:solidFill>
                <a:ea typeface="Times New Roman" panose="02020603050405020304" pitchFamily="18" charset="0"/>
                <a:cs typeface="Times New Roman" panose="02020603050405020304" pitchFamily="18" charset="0"/>
              </a:rPr>
              <a:t>arguments</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&gt; ... &lt;/form&gt;</a:t>
            </a:r>
            <a:r>
              <a:rPr lang="en-US" dirty="0">
                <a:ea typeface="Times New Roman" panose="02020603050405020304" pitchFamily="18" charset="0"/>
                <a:cs typeface="Times New Roman" panose="02020603050405020304" pitchFamily="18" charset="0"/>
              </a:rPr>
              <a:t> tag encloses form elements (and probably other HTML as well)</a:t>
            </a:r>
          </a:p>
          <a:p>
            <a:pPr marL="342900" lvl="0" indent="-342900" algn="l">
              <a:spcBef>
                <a:spcPct val="20000"/>
              </a:spcBef>
              <a:buClrTx/>
              <a:buFont typeface="Wingdings" panose="05000000000000000000" pitchFamily="2" charset="2"/>
              <a:buChar char="§"/>
              <a:defRPr/>
            </a:pPr>
            <a:r>
              <a:rPr lang="en-US" dirty="0">
                <a:ea typeface="Times New Roman" panose="02020603050405020304" pitchFamily="18" charset="0"/>
                <a:cs typeface="Times New Roman" panose="02020603050405020304" pitchFamily="18" charset="0"/>
              </a:rPr>
              <a:t>The arguments to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form</a:t>
            </a:r>
            <a:r>
              <a:rPr lang="en-US" dirty="0">
                <a:ea typeface="Times New Roman" panose="02020603050405020304" pitchFamily="18" charset="0"/>
                <a:cs typeface="Times New Roman" panose="02020603050405020304" pitchFamily="18" charset="0"/>
              </a:rPr>
              <a:t> tell what to do with the user input</a:t>
            </a:r>
          </a:p>
          <a:p>
            <a:pPr marL="742950" lvl="1" indent="-285750" algn="l">
              <a:spcBef>
                <a:spcPct val="20000"/>
              </a:spcBef>
              <a:buClrTx/>
              <a:buFont typeface="Arial" panose="020B0604020202020204" pitchFamily="34" charset="0"/>
              <a:buChar char="•"/>
              <a:defRPr/>
            </a:pPr>
            <a:r>
              <a:rPr lang="en-US" dirty="0">
                <a:latin typeface="Trebuchet MS" pitchFamily="34" charset="0"/>
                <a:ea typeface="Times New Roman" panose="02020603050405020304" pitchFamily="18" charset="0"/>
                <a:cs typeface="Times New Roman" panose="02020603050405020304" pitchFamily="18" charset="0"/>
              </a:rPr>
              <a:t>action="</a:t>
            </a:r>
            <a:r>
              <a:rPr lang="en-US" b="1" i="1" dirty="0" err="1">
                <a:ea typeface="Times New Roman" panose="02020603050405020304" pitchFamily="18" charset="0"/>
                <a:cs typeface="Times New Roman" panose="02020603050405020304" pitchFamily="18" charset="0"/>
              </a:rPr>
              <a:t>url</a:t>
            </a:r>
            <a:r>
              <a:rPr lang="en-US" dirty="0">
                <a:ea typeface="Times New Roman" panose="02020603050405020304" pitchFamily="18" charset="0"/>
                <a:cs typeface="Times New Roman" panose="02020603050405020304" pitchFamily="18" charset="0"/>
              </a:rPr>
              <a:t>"</a:t>
            </a:r>
            <a:r>
              <a:rPr lang="en-US" dirty="0">
                <a:solidFill>
                  <a:schemeClr val="accent2"/>
                </a:solidFill>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(required)</a:t>
            </a: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Specifies where to send the data when the</a:t>
            </a:r>
            <a:r>
              <a:rPr lang="en-US" dirty="0">
                <a:solidFill>
                  <a:schemeClr val="accent2"/>
                </a:solidFill>
                <a:ea typeface="Times New Roman" panose="02020603050405020304" pitchFamily="18" charset="0"/>
                <a:cs typeface="Times New Roman" panose="02020603050405020304" pitchFamily="18" charset="0"/>
              </a:rPr>
              <a:t>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Submit</a:t>
            </a:r>
            <a:r>
              <a:rPr lang="en-US" dirty="0">
                <a:solidFill>
                  <a:schemeClr val="accent2"/>
                </a:solidFill>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button is clicked</a:t>
            </a:r>
          </a:p>
          <a:p>
            <a:pPr marL="742950" lvl="1" indent="-285750" algn="l">
              <a:spcBef>
                <a:spcPct val="20000"/>
              </a:spcBef>
              <a:buClrTx/>
              <a:buFont typeface="Arial" panose="020B0604020202020204" pitchFamily="34" charset="0"/>
              <a:buChar char="•"/>
              <a:defRPr/>
            </a:pPr>
            <a:r>
              <a:rPr lang="en-US" dirty="0">
                <a:latin typeface="Trebuchet MS" pitchFamily="34" charset="0"/>
                <a:ea typeface="Times New Roman" panose="02020603050405020304" pitchFamily="18" charset="0"/>
                <a:cs typeface="Times New Roman" panose="02020603050405020304" pitchFamily="18" charset="0"/>
              </a:rPr>
              <a:t>method="</a:t>
            </a:r>
            <a:r>
              <a:rPr lang="en-US" b="1" dirty="0">
                <a:latin typeface="Trebuchet MS" pitchFamily="34" charset="0"/>
                <a:ea typeface="Times New Roman" panose="02020603050405020304" pitchFamily="18" charset="0"/>
                <a:cs typeface="Times New Roman" panose="02020603050405020304" pitchFamily="18" charset="0"/>
              </a:rPr>
              <a:t>get</a:t>
            </a:r>
            <a:r>
              <a:rPr lang="en-US" dirty="0">
                <a:latin typeface="Trebuchet MS" pitchFamily="34" charset="0"/>
                <a:ea typeface="Times New Roman" panose="02020603050405020304" pitchFamily="18" charset="0"/>
                <a:cs typeface="Times New Roman" panose="02020603050405020304" pitchFamily="18" charset="0"/>
              </a:rPr>
              <a:t>"</a:t>
            </a:r>
            <a:r>
              <a:rPr lang="en-US" dirty="0">
                <a:ea typeface="Times New Roman" panose="02020603050405020304" pitchFamily="18" charset="0"/>
                <a:cs typeface="Times New Roman" panose="02020603050405020304" pitchFamily="18" charset="0"/>
              </a:rPr>
              <a:t>	(default)</a:t>
            </a: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Form data is sent as a URL with</a:t>
            </a:r>
            <a:r>
              <a:rPr lang="en-US" dirty="0">
                <a:solidFill>
                  <a:schemeClr val="accent2"/>
                </a:solidFill>
                <a:ea typeface="Times New Roman" panose="02020603050405020304" pitchFamily="18" charset="0"/>
                <a:cs typeface="Times New Roman" panose="02020603050405020304" pitchFamily="18" charset="0"/>
              </a:rPr>
              <a:t>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a:t>
            </a:r>
            <a:r>
              <a:rPr lang="en-US" dirty="0" err="1">
                <a:solidFill>
                  <a:schemeClr val="accent2"/>
                </a:solidFill>
                <a:latin typeface="Trebuchet MS" pitchFamily="34" charset="0"/>
                <a:ea typeface="Times New Roman" panose="02020603050405020304" pitchFamily="18" charset="0"/>
                <a:cs typeface="Times New Roman" panose="02020603050405020304" pitchFamily="18" charset="0"/>
              </a:rPr>
              <a:t>form_data</a:t>
            </a:r>
            <a:r>
              <a:rPr lang="en-US" dirty="0">
                <a:solidFill>
                  <a:schemeClr val="accent2"/>
                </a:solidFill>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info appended to the end</a:t>
            </a: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Can be used </a:t>
            </a:r>
            <a:r>
              <a:rPr lang="en-US" i="1" dirty="0">
                <a:ea typeface="Times New Roman" panose="02020603050405020304" pitchFamily="18" charset="0"/>
                <a:cs typeface="Times New Roman" panose="02020603050405020304" pitchFamily="18" charset="0"/>
              </a:rPr>
              <a:t>only</a:t>
            </a:r>
            <a:r>
              <a:rPr lang="en-US" dirty="0">
                <a:ea typeface="Times New Roman" panose="02020603050405020304" pitchFamily="18" charset="0"/>
                <a:cs typeface="Times New Roman" panose="02020603050405020304" pitchFamily="18" charset="0"/>
              </a:rPr>
              <a:t> if data is all ASCII and not more than 100 characters</a:t>
            </a:r>
          </a:p>
          <a:p>
            <a:pPr marL="742950" lvl="1" indent="-285750" algn="l">
              <a:spcBef>
                <a:spcPct val="20000"/>
              </a:spcBef>
              <a:buClrTx/>
              <a:buFont typeface="Arial" panose="020B0604020202020204" pitchFamily="34" charset="0"/>
              <a:buChar char="•"/>
              <a:defRPr/>
            </a:pPr>
            <a:r>
              <a:rPr lang="en-US" dirty="0">
                <a:latin typeface="Trebuchet MS" pitchFamily="34" charset="0"/>
                <a:ea typeface="Times New Roman" panose="02020603050405020304" pitchFamily="18" charset="0"/>
                <a:cs typeface="Times New Roman" panose="02020603050405020304" pitchFamily="18" charset="0"/>
              </a:rPr>
              <a:t>method="</a:t>
            </a:r>
            <a:r>
              <a:rPr lang="en-US" b="1" dirty="0">
                <a:latin typeface="Trebuchet MS" pitchFamily="34" charset="0"/>
                <a:ea typeface="Times New Roman" panose="02020603050405020304" pitchFamily="18" charset="0"/>
                <a:cs typeface="Times New Roman" panose="02020603050405020304" pitchFamily="18" charset="0"/>
              </a:rPr>
              <a:t>post</a:t>
            </a:r>
            <a:r>
              <a:rPr lang="en-US" dirty="0">
                <a:latin typeface="Trebuchet MS" pitchFamily="34" charset="0"/>
                <a:ea typeface="Times New Roman" panose="02020603050405020304" pitchFamily="18" charset="0"/>
                <a:cs typeface="Times New Roman" panose="02020603050405020304" pitchFamily="18" charset="0"/>
              </a:rPr>
              <a:t>"</a:t>
            </a: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Form data is sent in the body of the URL request</a:t>
            </a: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Cannot be bookmarked by most browsers</a:t>
            </a:r>
          </a:p>
          <a:p>
            <a:pPr marL="742950" lvl="1" indent="-285750" algn="l">
              <a:spcBef>
                <a:spcPct val="20000"/>
              </a:spcBef>
              <a:buClrTx/>
              <a:buFont typeface="Arial" panose="020B0604020202020204" pitchFamily="34" charset="0"/>
              <a:buChar char="•"/>
              <a:defRPr/>
            </a:pPr>
            <a:r>
              <a:rPr lang="en-US" dirty="0">
                <a:latin typeface="Trebuchet MS" pitchFamily="34" charset="0"/>
                <a:ea typeface="Times New Roman" panose="02020603050405020304" pitchFamily="18" charset="0"/>
                <a:cs typeface="Times New Roman" panose="02020603050405020304" pitchFamily="18" charset="0"/>
              </a:rPr>
              <a:t>target="</a:t>
            </a:r>
            <a:r>
              <a:rPr lang="en-US" b="1" i="1" dirty="0">
                <a:ea typeface="Times New Roman" panose="02020603050405020304" pitchFamily="18" charset="0"/>
                <a:cs typeface="Times New Roman" panose="02020603050405020304" pitchFamily="18" charset="0"/>
              </a:rPr>
              <a:t>target</a:t>
            </a:r>
            <a:r>
              <a:rPr lang="en-US" dirty="0">
                <a:latin typeface="Trebuchet MS" pitchFamily="34" charset="0"/>
                <a:ea typeface="Times New Roman" panose="02020603050405020304" pitchFamily="18" charset="0"/>
                <a:cs typeface="Times New Roman" panose="02020603050405020304" pitchFamily="18" charset="0"/>
              </a:rPr>
              <a:t>"</a:t>
            </a:r>
          </a:p>
          <a:p>
            <a:pPr lvl="2" algn="l">
              <a:spcBef>
                <a:spcPct val="20000"/>
              </a:spcBef>
              <a:buClrTx/>
              <a:buFont typeface="Arial" pitchFamily="34" charset="0"/>
              <a:buChar char="•"/>
              <a:defRPr/>
            </a:pPr>
            <a:r>
              <a:rPr lang="en-US" dirty="0">
                <a:ea typeface="Times New Roman" panose="02020603050405020304" pitchFamily="18" charset="0"/>
                <a:cs typeface="Times New Roman" panose="02020603050405020304" pitchFamily="18" charset="0"/>
              </a:rPr>
              <a:t>Tells where to open the page sent as a result of the request</a:t>
            </a:r>
          </a:p>
          <a:p>
            <a:pPr lvl="2" algn="l">
              <a:spcBef>
                <a:spcPct val="20000"/>
              </a:spcBef>
              <a:buClrTx/>
              <a:buFont typeface="Arial" pitchFamily="34" charset="0"/>
              <a:buChar char="•"/>
              <a:defRPr/>
            </a:pPr>
            <a:r>
              <a:rPr lang="en-US" b="1" i="1" dirty="0">
                <a:solidFill>
                  <a:schemeClr val="hlink"/>
                </a:solidFill>
                <a:ea typeface="Times New Roman" panose="02020603050405020304" pitchFamily="18" charset="0"/>
                <a:cs typeface="Times New Roman" panose="02020603050405020304" pitchFamily="18" charset="0"/>
              </a:rPr>
              <a:t>target</a:t>
            </a:r>
            <a:r>
              <a:rPr lang="en-US" b="1" dirty="0">
                <a:solidFill>
                  <a:schemeClr val="accent2"/>
                </a:solidFill>
                <a:ea typeface="Times New Roman" panose="02020603050405020304" pitchFamily="18" charset="0"/>
                <a:cs typeface="Times New Roman" panose="02020603050405020304" pitchFamily="18" charset="0"/>
              </a:rPr>
              <a:t>=</a:t>
            </a:r>
            <a:r>
              <a:rPr lang="en-US" dirty="0">
                <a:solidFill>
                  <a:schemeClr val="accent2"/>
                </a:solidFill>
                <a:ea typeface="Times New Roman" panose="02020603050405020304" pitchFamily="18" charset="0"/>
                <a:cs typeface="Times New Roman" panose="02020603050405020304" pitchFamily="18" charset="0"/>
              </a:rPr>
              <a:t>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_blank</a:t>
            </a:r>
            <a:r>
              <a:rPr lang="en-US" dirty="0">
                <a:solidFill>
                  <a:schemeClr val="accent2"/>
                </a:solidFill>
                <a:ea typeface="Times New Roman" panose="02020603050405020304" pitchFamily="18" charset="0"/>
                <a:cs typeface="Times New Roman" panose="02020603050405020304" pitchFamily="18" charset="0"/>
              </a:rPr>
              <a:t> </a:t>
            </a:r>
            <a:r>
              <a:rPr lang="en-US" dirty="0">
                <a:ea typeface="Times New Roman" panose="02020603050405020304" pitchFamily="18" charset="0"/>
                <a:cs typeface="Times New Roman" panose="02020603050405020304" pitchFamily="18" charset="0"/>
              </a:rPr>
              <a:t>means open in a new window</a:t>
            </a:r>
          </a:p>
          <a:p>
            <a:pPr lvl="2" algn="l">
              <a:spcBef>
                <a:spcPct val="20000"/>
              </a:spcBef>
              <a:buClrTx/>
              <a:buFont typeface="Arial" pitchFamily="34" charset="0"/>
              <a:buChar char="•"/>
              <a:defRPr/>
            </a:pPr>
            <a:r>
              <a:rPr lang="en-US" b="1" i="1" dirty="0">
                <a:solidFill>
                  <a:schemeClr val="hlink"/>
                </a:solidFill>
                <a:ea typeface="Times New Roman" panose="02020603050405020304" pitchFamily="18" charset="0"/>
                <a:cs typeface="Times New Roman" panose="02020603050405020304" pitchFamily="18" charset="0"/>
              </a:rPr>
              <a:t>target</a:t>
            </a:r>
            <a:r>
              <a:rPr lang="en-US" b="1" dirty="0">
                <a:solidFill>
                  <a:schemeClr val="accent2"/>
                </a:solidFill>
                <a:ea typeface="Times New Roman" panose="02020603050405020304" pitchFamily="18" charset="0"/>
                <a:cs typeface="Times New Roman" panose="02020603050405020304" pitchFamily="18" charset="0"/>
              </a:rPr>
              <a:t>=</a:t>
            </a:r>
            <a:r>
              <a:rPr lang="en-US" dirty="0">
                <a:solidFill>
                  <a:schemeClr val="accent2"/>
                </a:solidFill>
                <a:ea typeface="Times New Roman" panose="02020603050405020304" pitchFamily="18" charset="0"/>
                <a:cs typeface="Times New Roman" panose="02020603050405020304" pitchFamily="18" charset="0"/>
              </a:rPr>
              <a:t> </a:t>
            </a:r>
            <a:r>
              <a:rPr lang="en-US" dirty="0">
                <a:solidFill>
                  <a:schemeClr val="accent2"/>
                </a:solidFill>
                <a:latin typeface="Trebuchet MS" pitchFamily="34" charset="0"/>
                <a:ea typeface="Times New Roman" panose="02020603050405020304" pitchFamily="18" charset="0"/>
                <a:cs typeface="Times New Roman" panose="02020603050405020304" pitchFamily="18" charset="0"/>
              </a:rPr>
              <a:t>_top</a:t>
            </a:r>
            <a:r>
              <a:rPr lang="en-US" dirty="0">
                <a:ea typeface="Times New Roman" panose="02020603050405020304" pitchFamily="18" charset="0"/>
                <a:cs typeface="Times New Roman" panose="02020603050405020304" pitchFamily="18" charset="0"/>
              </a:rPr>
              <a:t> means use the same window</a:t>
            </a:r>
          </a:p>
          <a:p>
            <a:endParaRPr lang="en-US" dirty="0"/>
          </a:p>
        </p:txBody>
      </p:sp>
    </p:spTree>
    <p:extLst>
      <p:ext uri="{BB962C8B-B14F-4D97-AF65-F5344CB8AC3E}">
        <p14:creationId xmlns:p14="http://schemas.microsoft.com/office/powerpoint/2010/main" val="3202191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Elements</a:t>
            </a:r>
          </a:p>
        </p:txBody>
      </p:sp>
      <p:sp>
        <p:nvSpPr>
          <p:cNvPr id="3" name="Content Placeholder 2"/>
          <p:cNvSpPr>
            <a:spLocks noGrp="1"/>
          </p:cNvSpPr>
          <p:nvPr>
            <p:ph idx="1"/>
          </p:nvPr>
        </p:nvSpPr>
        <p:spPr/>
        <p:txBody>
          <a:bodyPr/>
          <a:lstStyle/>
          <a:p>
            <a:r>
              <a:rPr lang="en-US" dirty="0"/>
              <a:t>Input</a:t>
            </a:r>
          </a:p>
          <a:p>
            <a:r>
              <a:rPr lang="en-US" dirty="0"/>
              <a:t>Select</a:t>
            </a:r>
          </a:p>
          <a:p>
            <a:r>
              <a:rPr lang="en-US" dirty="0" err="1"/>
              <a:t>Textarea</a:t>
            </a:r>
            <a:endParaRPr lang="en-US" dirty="0"/>
          </a:p>
          <a:p>
            <a:r>
              <a:rPr lang="en-US" dirty="0"/>
              <a:t>Button</a:t>
            </a:r>
          </a:p>
          <a:p>
            <a:r>
              <a:rPr lang="en-US" dirty="0"/>
              <a:t>Label</a:t>
            </a:r>
          </a:p>
          <a:p>
            <a:r>
              <a:rPr lang="en-US" dirty="0" err="1"/>
              <a:t>Fieldset</a:t>
            </a:r>
            <a:endParaRPr lang="en-US" dirty="0"/>
          </a:p>
          <a:p>
            <a:r>
              <a:rPr lang="en-US" dirty="0"/>
              <a:t>Legend</a:t>
            </a:r>
          </a:p>
          <a:p>
            <a:r>
              <a:rPr lang="en-US" dirty="0"/>
              <a:t>Etc…</a:t>
            </a:r>
          </a:p>
          <a:p>
            <a:endParaRPr lang="en-US" dirty="0"/>
          </a:p>
        </p:txBody>
      </p:sp>
      <p:sp>
        <p:nvSpPr>
          <p:cNvPr id="4" name="TextBox 3"/>
          <p:cNvSpPr txBox="1"/>
          <p:nvPr/>
        </p:nvSpPr>
        <p:spPr>
          <a:xfrm>
            <a:off x="3627121" y="863444"/>
            <a:ext cx="2468879" cy="2585323"/>
          </a:xfrm>
          <a:prstGeom prst="rect">
            <a:avLst/>
          </a:prstGeom>
          <a:noFill/>
        </p:spPr>
        <p:txBody>
          <a:bodyPr wrap="square" rtlCol="0">
            <a:spAutoFit/>
          </a:bodyPr>
          <a:lstStyle/>
          <a:p>
            <a:r>
              <a:rPr lang="en-US" b="1" dirty="0"/>
              <a:t>Input Types (HTML4)</a:t>
            </a:r>
          </a:p>
          <a:p>
            <a:pPr marL="285750" indent="-285750">
              <a:buFont typeface="Wingdings" panose="05000000000000000000" pitchFamily="2" charset="2"/>
              <a:buChar char="§"/>
            </a:pPr>
            <a:r>
              <a:rPr lang="en-US" dirty="0"/>
              <a:t>text</a:t>
            </a:r>
          </a:p>
          <a:p>
            <a:pPr marL="285750" indent="-285750">
              <a:buFont typeface="Wingdings" panose="05000000000000000000" pitchFamily="2" charset="2"/>
              <a:buChar char="§"/>
            </a:pPr>
            <a:r>
              <a:rPr lang="en-US" dirty="0"/>
              <a:t>password</a:t>
            </a:r>
          </a:p>
          <a:p>
            <a:pPr marL="285750" indent="-285750">
              <a:buFont typeface="Wingdings" panose="05000000000000000000" pitchFamily="2" charset="2"/>
              <a:buChar char="§"/>
            </a:pPr>
            <a:r>
              <a:rPr lang="en-US" dirty="0"/>
              <a:t>checkbox</a:t>
            </a:r>
          </a:p>
          <a:p>
            <a:pPr marL="285750" indent="-285750">
              <a:buFont typeface="Wingdings" panose="05000000000000000000" pitchFamily="2" charset="2"/>
              <a:buChar char="§"/>
            </a:pPr>
            <a:r>
              <a:rPr lang="en-US" dirty="0"/>
              <a:t>radio</a:t>
            </a:r>
          </a:p>
          <a:p>
            <a:pPr marL="285750" indent="-285750">
              <a:buFont typeface="Wingdings" panose="05000000000000000000" pitchFamily="2" charset="2"/>
              <a:buChar char="§"/>
            </a:pPr>
            <a:r>
              <a:rPr lang="en-US" dirty="0"/>
              <a:t>submit</a:t>
            </a:r>
          </a:p>
          <a:p>
            <a:pPr marL="285750" indent="-285750">
              <a:buFont typeface="Wingdings" panose="05000000000000000000" pitchFamily="2" charset="2"/>
              <a:buChar char="§"/>
            </a:pPr>
            <a:r>
              <a:rPr lang="en-US" dirty="0"/>
              <a:t>button</a:t>
            </a:r>
          </a:p>
          <a:p>
            <a:pPr marL="285750" indent="-285750">
              <a:buFont typeface="Wingdings" panose="05000000000000000000" pitchFamily="2" charset="2"/>
              <a:buChar char="§"/>
            </a:pPr>
            <a:r>
              <a:rPr lang="en-US" dirty="0"/>
              <a:t>reset</a:t>
            </a:r>
          </a:p>
          <a:p>
            <a:pPr marL="285750" indent="-285750">
              <a:buFont typeface="Wingdings" panose="05000000000000000000" pitchFamily="2" charset="2"/>
              <a:buChar char="§"/>
            </a:pPr>
            <a:r>
              <a:rPr lang="en-US" dirty="0"/>
              <a:t>file</a:t>
            </a:r>
          </a:p>
        </p:txBody>
      </p:sp>
      <p:sp>
        <p:nvSpPr>
          <p:cNvPr id="5" name="TextBox 4"/>
          <p:cNvSpPr txBox="1"/>
          <p:nvPr/>
        </p:nvSpPr>
        <p:spPr>
          <a:xfrm>
            <a:off x="6084444" y="863444"/>
            <a:ext cx="2468879" cy="3693319"/>
          </a:xfrm>
          <a:prstGeom prst="rect">
            <a:avLst/>
          </a:prstGeom>
          <a:noFill/>
        </p:spPr>
        <p:txBody>
          <a:bodyPr wrap="square" rtlCol="0">
            <a:spAutoFit/>
          </a:bodyPr>
          <a:lstStyle/>
          <a:p>
            <a:r>
              <a:rPr lang="en-US" b="1" dirty="0"/>
              <a:t>Input Types (HTML5)</a:t>
            </a:r>
          </a:p>
          <a:p>
            <a:pPr marL="285750" indent="-285750">
              <a:buFont typeface="Wingdings" panose="05000000000000000000" pitchFamily="2" charset="2"/>
              <a:buChar char="§"/>
            </a:pPr>
            <a:r>
              <a:rPr lang="en-US" dirty="0"/>
              <a:t>number</a:t>
            </a:r>
          </a:p>
          <a:p>
            <a:pPr marL="285750" indent="-285750">
              <a:buFont typeface="Wingdings" panose="05000000000000000000" pitchFamily="2" charset="2"/>
              <a:buChar char="§"/>
            </a:pPr>
            <a:r>
              <a:rPr lang="en-US" dirty="0"/>
              <a:t>email</a:t>
            </a:r>
          </a:p>
          <a:p>
            <a:pPr marL="285750" indent="-285750">
              <a:buFont typeface="Wingdings" panose="05000000000000000000" pitchFamily="2" charset="2"/>
              <a:buChar char="§"/>
            </a:pPr>
            <a:r>
              <a:rPr lang="en-US" dirty="0"/>
              <a:t>search</a:t>
            </a:r>
          </a:p>
          <a:p>
            <a:pPr marL="285750" indent="-285750">
              <a:buFont typeface="Wingdings" panose="05000000000000000000" pitchFamily="2" charset="2"/>
              <a:buChar char="§"/>
            </a:pPr>
            <a:r>
              <a:rPr lang="en-US" dirty="0" err="1"/>
              <a:t>url</a:t>
            </a:r>
            <a:endParaRPr lang="en-US" dirty="0"/>
          </a:p>
          <a:p>
            <a:pPr marL="285750" indent="-285750">
              <a:buFont typeface="Wingdings" panose="05000000000000000000" pitchFamily="2" charset="2"/>
              <a:buChar char="§"/>
            </a:pPr>
            <a:r>
              <a:rPr lang="en-US" dirty="0" err="1"/>
              <a:t>tel</a:t>
            </a:r>
            <a:endParaRPr lang="en-US" dirty="0"/>
          </a:p>
          <a:p>
            <a:pPr marL="285750" indent="-285750">
              <a:buFont typeface="Wingdings" panose="05000000000000000000" pitchFamily="2" charset="2"/>
              <a:buChar char="§"/>
            </a:pPr>
            <a:r>
              <a:rPr lang="en-US" dirty="0"/>
              <a:t>range </a:t>
            </a:r>
          </a:p>
          <a:p>
            <a:pPr marL="285750" indent="-285750">
              <a:buFont typeface="Wingdings" panose="05000000000000000000" pitchFamily="2" charset="2"/>
              <a:buChar char="§"/>
            </a:pPr>
            <a:r>
              <a:rPr lang="en-US" dirty="0"/>
              <a:t>color</a:t>
            </a:r>
          </a:p>
          <a:p>
            <a:pPr marL="285750" indent="-285750">
              <a:buFont typeface="Wingdings" panose="05000000000000000000" pitchFamily="2" charset="2"/>
              <a:buChar char="§"/>
            </a:pPr>
            <a:r>
              <a:rPr lang="en-US" dirty="0"/>
              <a:t>date</a:t>
            </a:r>
          </a:p>
          <a:p>
            <a:pPr marL="285750" indent="-285750">
              <a:buFont typeface="Wingdings" panose="05000000000000000000" pitchFamily="2" charset="2"/>
              <a:buChar char="§"/>
            </a:pPr>
            <a:r>
              <a:rPr lang="en-US" dirty="0"/>
              <a:t>time</a:t>
            </a:r>
          </a:p>
          <a:p>
            <a:pPr marL="285750" indent="-285750">
              <a:buFont typeface="Wingdings" panose="05000000000000000000" pitchFamily="2" charset="2"/>
              <a:buChar char="§"/>
            </a:pPr>
            <a:r>
              <a:rPr lang="en-US" dirty="0" err="1"/>
              <a:t>datetime</a:t>
            </a:r>
            <a:r>
              <a:rPr lang="en-US" dirty="0"/>
              <a:t>-local</a:t>
            </a:r>
          </a:p>
          <a:p>
            <a:pPr marL="285750" indent="-285750">
              <a:buFont typeface="Wingdings" panose="05000000000000000000" pitchFamily="2" charset="2"/>
              <a:buChar char="§"/>
            </a:pPr>
            <a:r>
              <a:rPr lang="en-US" dirty="0"/>
              <a:t>month</a:t>
            </a:r>
          </a:p>
          <a:p>
            <a:pPr marL="285750" indent="-285750">
              <a:buFont typeface="Wingdings" panose="05000000000000000000" pitchFamily="2" charset="2"/>
              <a:buChar char="§"/>
            </a:pPr>
            <a:r>
              <a:rPr lang="en-US" dirty="0"/>
              <a:t>week</a:t>
            </a:r>
          </a:p>
        </p:txBody>
      </p:sp>
    </p:spTree>
    <p:extLst>
      <p:ext uri="{BB962C8B-B14F-4D97-AF65-F5344CB8AC3E}">
        <p14:creationId xmlns:p14="http://schemas.microsoft.com/office/powerpoint/2010/main" val="3785246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 to HTML5</a:t>
            </a:r>
          </a:p>
        </p:txBody>
      </p:sp>
      <p:sp>
        <p:nvSpPr>
          <p:cNvPr id="3" name="Content Placeholder 2"/>
          <p:cNvSpPr>
            <a:spLocks noGrp="1"/>
          </p:cNvSpPr>
          <p:nvPr>
            <p:ph idx="1"/>
          </p:nvPr>
        </p:nvSpPr>
        <p:spPr/>
        <p:txBody>
          <a:bodyPr/>
          <a:lstStyle/>
          <a:p>
            <a:pPr lvl="0"/>
            <a:r>
              <a:rPr lang="en-IN" dirty="0"/>
              <a:t>It stands for Hypertext </a:t>
            </a:r>
            <a:r>
              <a:rPr lang="en-IN" dirty="0" err="1"/>
              <a:t>markup</a:t>
            </a:r>
            <a:r>
              <a:rPr lang="en-IN" dirty="0"/>
              <a:t> language version 5.</a:t>
            </a:r>
          </a:p>
          <a:p>
            <a:pPr lvl="0"/>
            <a:r>
              <a:rPr lang="en-IN" dirty="0"/>
              <a:t>HTML5 is the latest version of HTML.</a:t>
            </a:r>
          </a:p>
          <a:p>
            <a:r>
              <a:rPr lang="en-IN" dirty="0"/>
              <a:t>HTML5 is cooperation between the World Wide Web Consortium (W3C) and the Web Hypertext Application Technology Working Group (WHATWG).</a:t>
            </a:r>
          </a:p>
          <a:p>
            <a:r>
              <a:rPr lang="en-IN" b="1" dirty="0"/>
              <a:t>What is new </a:t>
            </a:r>
            <a:r>
              <a:rPr lang="en-IN" b="1"/>
              <a:t>in HTML5?</a:t>
            </a:r>
            <a:endParaRPr lang="en-IN" b="1" dirty="0"/>
          </a:p>
          <a:p>
            <a:pPr lvl="1"/>
            <a:r>
              <a:rPr lang="en-IN" dirty="0"/>
              <a:t>Support multimedia without flash player.</a:t>
            </a:r>
          </a:p>
          <a:p>
            <a:pPr lvl="1"/>
            <a:r>
              <a:rPr lang="en-IN" dirty="0"/>
              <a:t>So, we can include audio, video in our web page without installing flash player.</a:t>
            </a:r>
          </a:p>
          <a:p>
            <a:pPr lvl="1"/>
            <a:r>
              <a:rPr lang="en-IN" dirty="0"/>
              <a:t>We create drawing in our webpage using canvas without graphics software.</a:t>
            </a:r>
          </a:p>
          <a:p>
            <a:pPr lvl="1"/>
            <a:r>
              <a:rPr lang="en-IN" dirty="0"/>
              <a:t>We can trace user’s location.</a:t>
            </a:r>
          </a:p>
          <a:p>
            <a:pPr lvl="1"/>
            <a:r>
              <a:rPr lang="en-IN" dirty="0"/>
              <a:t>HTML5 coding structure is user friendly</a:t>
            </a:r>
          </a:p>
          <a:p>
            <a:pPr lvl="1"/>
            <a:r>
              <a:rPr lang="en-IN" dirty="0"/>
              <a:t>HTML5 program is run in latest version of Google chrome, Mozilla Firefox, Opera, Internet explorer 9.0</a:t>
            </a:r>
          </a:p>
          <a:p>
            <a:endParaRPr lang="en-IN" dirty="0"/>
          </a:p>
        </p:txBody>
      </p:sp>
    </p:spTree>
    <p:extLst>
      <p:ext uri="{BB962C8B-B14F-4D97-AF65-F5344CB8AC3E}">
        <p14:creationId xmlns:p14="http://schemas.microsoft.com/office/powerpoint/2010/main" val="141324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Semantic Elements of HTML5</a:t>
            </a:r>
          </a:p>
        </p:txBody>
      </p:sp>
      <p:sp>
        <p:nvSpPr>
          <p:cNvPr id="3" name="Content Placeholder 2"/>
          <p:cNvSpPr>
            <a:spLocks noGrp="1"/>
          </p:cNvSpPr>
          <p:nvPr>
            <p:ph idx="1"/>
          </p:nvPr>
        </p:nvSpPr>
        <p:spPr/>
        <p:txBody>
          <a:bodyPr/>
          <a:lstStyle/>
          <a:p>
            <a:pPr lvl="0"/>
            <a:r>
              <a:rPr lang="en-IN" dirty="0"/>
              <a:t>A semantic element clearly describes its meaning to both the browser and the developer.</a:t>
            </a:r>
          </a:p>
          <a:p>
            <a:pPr lvl="0"/>
            <a:r>
              <a:rPr lang="en-IN" dirty="0"/>
              <a:t>Examples of non-semantic elements: &lt;div&gt; and &lt;span&gt; - Tells nothing about its content.</a:t>
            </a:r>
          </a:p>
          <a:p>
            <a:pPr lvl="0"/>
            <a:r>
              <a:rPr lang="en-IN" dirty="0"/>
              <a:t>Examples of semantic elements: &lt;form&gt; and &lt;table&gt; - Clearly defines its content.</a:t>
            </a:r>
          </a:p>
          <a:p>
            <a:pPr lvl="0"/>
            <a:r>
              <a:rPr lang="en-IN" dirty="0"/>
              <a:t>Many semantic elements which is used to develop any webpages are:</a:t>
            </a:r>
          </a:p>
          <a:p>
            <a:pPr lvl="1"/>
            <a:r>
              <a:rPr lang="en-IN" dirty="0"/>
              <a:t>&lt;header&gt;</a:t>
            </a:r>
          </a:p>
          <a:p>
            <a:pPr lvl="1"/>
            <a:r>
              <a:rPr lang="en-IN" dirty="0"/>
              <a:t>&lt;</a:t>
            </a:r>
            <a:r>
              <a:rPr lang="en-IN" dirty="0" err="1"/>
              <a:t>nav</a:t>
            </a:r>
            <a:r>
              <a:rPr lang="en-IN" dirty="0"/>
              <a:t>&gt;</a:t>
            </a:r>
          </a:p>
          <a:p>
            <a:pPr lvl="1"/>
            <a:r>
              <a:rPr lang="en-IN" dirty="0"/>
              <a:t>&lt;section&gt;</a:t>
            </a:r>
          </a:p>
          <a:p>
            <a:pPr lvl="1"/>
            <a:r>
              <a:rPr lang="en-IN" dirty="0"/>
              <a:t>&lt;article&gt;</a:t>
            </a:r>
          </a:p>
          <a:p>
            <a:pPr lvl="1"/>
            <a:r>
              <a:rPr lang="en-IN" dirty="0"/>
              <a:t>&lt;figure&gt;</a:t>
            </a:r>
          </a:p>
          <a:p>
            <a:pPr lvl="1"/>
            <a:r>
              <a:rPr lang="en-IN" dirty="0"/>
              <a:t>&lt;footer&gt;</a:t>
            </a:r>
          </a:p>
          <a:p>
            <a:pPr lvl="1"/>
            <a:r>
              <a:rPr lang="en-IN" dirty="0"/>
              <a:t>&lt;dialog&gt;</a:t>
            </a:r>
          </a:p>
          <a:p>
            <a:pPr lvl="1"/>
            <a:r>
              <a:rPr lang="en-IN" dirty="0"/>
              <a:t>&lt;aside&gt;</a:t>
            </a:r>
          </a:p>
        </p:txBody>
      </p:sp>
    </p:spTree>
    <p:extLst>
      <p:ext uri="{BB962C8B-B14F-4D97-AF65-F5344CB8AC3E}">
        <p14:creationId xmlns:p14="http://schemas.microsoft.com/office/powerpoint/2010/main" val="428379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HTML5 Form Validation</a:t>
            </a:r>
          </a:p>
        </p:txBody>
      </p:sp>
      <p:sp>
        <p:nvSpPr>
          <p:cNvPr id="3" name="Content Placeholder 2"/>
          <p:cNvSpPr>
            <a:spLocks noGrp="1"/>
          </p:cNvSpPr>
          <p:nvPr>
            <p:ph idx="1"/>
          </p:nvPr>
        </p:nvSpPr>
        <p:spPr/>
        <p:txBody>
          <a:bodyPr/>
          <a:lstStyle/>
          <a:p>
            <a:r>
              <a:rPr lang="en-US" dirty="0"/>
              <a:t>Form validation is a “technical process where a web-form checks if the information provided by a user is correct.”</a:t>
            </a:r>
          </a:p>
          <a:p>
            <a:r>
              <a:rPr lang="en-US" dirty="0"/>
              <a:t>The form will either alert the user that something is not in correct format and need to fix to proceed, or the form will be validated and the user will be able to continue with their process.</a:t>
            </a:r>
          </a:p>
          <a:p>
            <a:r>
              <a:rPr lang="en-US" dirty="0"/>
              <a:t>Form can be validated both in Client-Side as well as Server-Side, it is recommended to validate the form in both the side.</a:t>
            </a:r>
          </a:p>
          <a:p>
            <a:r>
              <a:rPr lang="en-US" dirty="0"/>
              <a:t>Form validation generally performs two functions.</a:t>
            </a:r>
          </a:p>
          <a:p>
            <a:pPr marL="914400" lvl="1" indent="-457200">
              <a:buFont typeface="+mj-lt"/>
              <a:buAutoNum type="arabicPeriod"/>
            </a:pPr>
            <a:r>
              <a:rPr lang="en-US" b="1" dirty="0"/>
              <a:t>Basic Validation</a:t>
            </a:r>
          </a:p>
          <a:p>
            <a:pPr lvl="2"/>
            <a:r>
              <a:rPr lang="en-US" sz="2000" dirty="0"/>
              <a:t>Emptiness</a:t>
            </a:r>
          </a:p>
          <a:p>
            <a:pPr lvl="2"/>
            <a:r>
              <a:rPr lang="en-US" sz="2000" dirty="0"/>
              <a:t>Length Validation etc……</a:t>
            </a:r>
          </a:p>
          <a:p>
            <a:pPr marL="914400" lvl="1" indent="-457200">
              <a:buFont typeface="+mj-lt"/>
              <a:buAutoNum type="arabicPeriod"/>
            </a:pPr>
            <a:r>
              <a:rPr lang="en-US" b="1" dirty="0"/>
              <a:t>Data Format Validation</a:t>
            </a:r>
          </a:p>
          <a:p>
            <a:pPr marL="1314450" lvl="2" indent="-457200"/>
            <a:r>
              <a:rPr lang="en-US" sz="2000"/>
              <a:t>Secondly</a:t>
            </a:r>
            <a:r>
              <a:rPr lang="en-US" sz="2000" dirty="0"/>
              <a:t>, the data that is entered must be checked for correct </a:t>
            </a:r>
            <a:r>
              <a:rPr lang="en-US" sz="2000" b="1" dirty="0"/>
              <a:t>form</a:t>
            </a:r>
            <a:r>
              <a:rPr lang="en-US" sz="2000" dirty="0"/>
              <a:t> and </a:t>
            </a:r>
            <a:r>
              <a:rPr lang="en-US" sz="2000" b="1" dirty="0"/>
              <a:t>value</a:t>
            </a:r>
            <a:r>
              <a:rPr lang="en-US" sz="2000" dirty="0"/>
              <a:t>.</a:t>
            </a:r>
          </a:p>
          <a:p>
            <a:pPr marL="1314450" lvl="2" indent="-457200"/>
            <a:r>
              <a:rPr lang="en-US" sz="2000" dirty="0"/>
              <a:t>Email Validation</a:t>
            </a:r>
          </a:p>
          <a:p>
            <a:pPr marL="1314450" lvl="2" indent="-457200"/>
            <a:r>
              <a:rPr lang="en-US" sz="2000" dirty="0"/>
              <a:t>Mobile Number Validation</a:t>
            </a:r>
          </a:p>
          <a:p>
            <a:pPr marL="1314450" lvl="2" indent="-457200"/>
            <a:r>
              <a:rPr lang="en-US" sz="2000" dirty="0"/>
              <a:t>Enrollment Number Validation etc….</a:t>
            </a:r>
            <a:endParaRPr lang="en-US" sz="1600" dirty="0"/>
          </a:p>
        </p:txBody>
      </p:sp>
    </p:spTree>
    <p:extLst>
      <p:ext uri="{BB962C8B-B14F-4D97-AF65-F5344CB8AC3E}">
        <p14:creationId xmlns:p14="http://schemas.microsoft.com/office/powerpoint/2010/main" val="1654600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We can use </a:t>
            </a:r>
            <a:r>
              <a:rPr lang="en-US" b="1" dirty="0"/>
              <a:t>required </a:t>
            </a:r>
            <a:r>
              <a:rPr lang="en-US" dirty="0"/>
              <a:t>attribute in order to stop user sending empty data to server.</a:t>
            </a:r>
          </a:p>
          <a:p>
            <a:pPr marL="0" indent="0">
              <a:buNone/>
            </a:pPr>
            <a:endParaRPr lang="en-US" dirty="0"/>
          </a:p>
          <a:p>
            <a:r>
              <a:rPr lang="en-US" dirty="0"/>
              <a:t>We can use </a:t>
            </a:r>
            <a:r>
              <a:rPr lang="en-US" b="1" dirty="0"/>
              <a:t>pattern </a:t>
            </a:r>
            <a:r>
              <a:rPr lang="en-US" dirty="0"/>
              <a:t>attribute in order to force some format on user before sending the data to server.</a:t>
            </a:r>
          </a:p>
          <a:p>
            <a:pPr marL="0" indent="0">
              <a:buNone/>
            </a:pPr>
            <a:endParaRPr lang="en-US" dirty="0"/>
          </a:p>
          <a:p>
            <a:r>
              <a:rPr lang="en-US" dirty="0"/>
              <a:t>We can use </a:t>
            </a:r>
            <a:r>
              <a:rPr lang="en-US" b="1" dirty="0"/>
              <a:t>title</a:t>
            </a:r>
            <a:r>
              <a:rPr lang="en-US" dirty="0"/>
              <a:t> attribute for custom error message.</a:t>
            </a:r>
          </a:p>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030948" y="1276507"/>
            <a:ext cx="5253475" cy="338554"/>
          </a:xfrm>
          <a:prstGeom prst="rect">
            <a:avLst/>
          </a:prstGeom>
          <a:solidFill>
            <a:schemeClr val="bg1">
              <a:lumMod val="95000"/>
            </a:schemeClr>
          </a:solidFill>
          <a:ln>
            <a:noFill/>
          </a:ln>
        </p:spPr>
        <p:txBody>
          <a:bodyPr wrap="square">
            <a:spAutoFit/>
          </a:bodyPr>
          <a:lstStyle/>
          <a:p>
            <a:r>
              <a:rPr lang="en-US" sz="1600" dirty="0">
                <a:solidFill>
                  <a:srgbClr val="800000"/>
                </a:solidFill>
                <a:latin typeface="Consolas" panose="020B0609020204030204" pitchFamily="49" charset="0"/>
              </a:rPr>
              <a:t>&lt;input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type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"text"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name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txtName</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required</a:t>
            </a:r>
            <a:r>
              <a:rPr lang="en-US" sz="1600" dirty="0">
                <a:solidFill>
                  <a:srgbClr val="800000"/>
                </a:solidFill>
                <a:latin typeface="Consolas" panose="020B0609020204030204" pitchFamily="49" charset="0"/>
              </a:rPr>
              <a:t>/&gt;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530955" y="1276507"/>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7" name="Rectangle 6">
            <a:extLst>
              <a:ext uri="{FF2B5EF4-FFF2-40B4-BE49-F238E27FC236}">
                <a16:creationId xmlns:a16="http://schemas.microsoft.com/office/drawing/2014/main" id="{D456EBDA-49A4-A843-A786-6989C63A54AA}"/>
              </a:ext>
            </a:extLst>
          </p:cNvPr>
          <p:cNvSpPr/>
          <p:nvPr/>
        </p:nvSpPr>
        <p:spPr>
          <a:xfrm>
            <a:off x="1030949" y="2526187"/>
            <a:ext cx="6425568" cy="338554"/>
          </a:xfrm>
          <a:prstGeom prst="rect">
            <a:avLst/>
          </a:prstGeom>
          <a:solidFill>
            <a:schemeClr val="bg1">
              <a:lumMod val="95000"/>
            </a:schemeClr>
          </a:solidFill>
          <a:ln>
            <a:noFill/>
          </a:ln>
        </p:spPr>
        <p:txBody>
          <a:bodyPr wrap="square">
            <a:spAutoFit/>
          </a:bodyPr>
          <a:lstStyle/>
          <a:p>
            <a:r>
              <a:rPr lang="en-US" sz="1600" dirty="0">
                <a:solidFill>
                  <a:srgbClr val="800000"/>
                </a:solidFill>
                <a:latin typeface="Consolas" panose="020B0609020204030204" pitchFamily="49" charset="0"/>
              </a:rPr>
              <a:t>&lt;input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type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"text"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name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txtName</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pattern</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"[0-9]{10}"</a:t>
            </a:r>
            <a:r>
              <a:rPr lang="en-US" sz="1600" dirty="0">
                <a:solidFill>
                  <a:srgbClr val="800000"/>
                </a:solidFill>
                <a:latin typeface="Consolas" panose="020B0609020204030204" pitchFamily="49" charset="0"/>
              </a:rPr>
              <a:t>/&gt;</a:t>
            </a:r>
            <a:endParaRPr lang="en-US" sz="1600"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35F9F4A0-4592-C04D-B2D0-0BF66A3BFA20}"/>
              </a:ext>
            </a:extLst>
          </p:cNvPr>
          <p:cNvSpPr/>
          <p:nvPr/>
        </p:nvSpPr>
        <p:spPr>
          <a:xfrm>
            <a:off x="530955" y="2526187"/>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9" name="Rectangle 8">
            <a:extLst>
              <a:ext uri="{FF2B5EF4-FFF2-40B4-BE49-F238E27FC236}">
                <a16:creationId xmlns:a16="http://schemas.microsoft.com/office/drawing/2014/main" id="{D456EBDA-49A4-A843-A786-6989C63A54AA}"/>
              </a:ext>
            </a:extLst>
          </p:cNvPr>
          <p:cNvSpPr/>
          <p:nvPr/>
        </p:nvSpPr>
        <p:spPr>
          <a:xfrm>
            <a:off x="1030949" y="3437313"/>
            <a:ext cx="7049022" cy="1077218"/>
          </a:xfrm>
          <a:prstGeom prst="rect">
            <a:avLst/>
          </a:prstGeom>
          <a:solidFill>
            <a:schemeClr val="bg1">
              <a:lumMod val="95000"/>
            </a:schemeClr>
          </a:solidFill>
          <a:ln>
            <a:noFill/>
          </a:ln>
        </p:spPr>
        <p:txBody>
          <a:bodyPr wrap="square">
            <a:spAutoFit/>
          </a:bodyPr>
          <a:lstStyle/>
          <a:p>
            <a:r>
              <a:rPr lang="en-US" sz="1600" dirty="0">
                <a:solidFill>
                  <a:srgbClr val="800000"/>
                </a:solidFill>
                <a:latin typeface="Consolas" panose="020B0609020204030204" pitchFamily="49" charset="0"/>
              </a:rPr>
              <a:t>&lt;input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type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"text"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name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txtName</a:t>
            </a:r>
            <a:r>
              <a:rPr lang="en-US" sz="1600" dirty="0">
                <a:solidFill>
                  <a:srgbClr val="0000FF"/>
                </a:solidFill>
                <a:latin typeface="Consolas" panose="020B0609020204030204" pitchFamily="49" charset="0"/>
              </a:rPr>
              <a: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pattern</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"[0-9]{10}"</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title</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"Please enter 10 digit mobile number"</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required</a:t>
            </a:r>
            <a:r>
              <a:rPr lang="en-US" sz="1600" dirty="0">
                <a:solidFill>
                  <a:srgbClr val="800000"/>
                </a:solidFill>
                <a:latin typeface="Consolas" panose="020B0609020204030204" pitchFamily="49" charset="0"/>
              </a:rPr>
              <a:t>/&gt;</a:t>
            </a:r>
            <a:r>
              <a:rPr lang="en-US" sz="1600" dirty="0">
                <a:solidFill>
                  <a:srgbClr val="000000"/>
                </a:solidFill>
                <a:latin typeface="Consolas" panose="020B0609020204030204" pitchFamily="49" charset="0"/>
              </a:rPr>
              <a:t> </a:t>
            </a:r>
            <a:endParaRPr lang="en-US" sz="1600" b="0" dirty="0">
              <a:solidFill>
                <a:srgbClr val="000000"/>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35F9F4A0-4592-C04D-B2D0-0BF66A3BFA20}"/>
              </a:ext>
            </a:extLst>
          </p:cNvPr>
          <p:cNvSpPr/>
          <p:nvPr/>
        </p:nvSpPr>
        <p:spPr>
          <a:xfrm>
            <a:off x="530955" y="3437313"/>
            <a:ext cx="499993"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878873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animBg="1"/>
      <p:bldP spid="5" grpId="0" animBg="1"/>
      <p:bldP spid="7" grpId="0" build="p" animBg="1"/>
      <p:bldP spid="8" grpId="0" animBg="1"/>
      <p:bldP spid="9" grpId="0" build="p"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WWW?</a:t>
            </a:r>
            <a:endParaRPr lang="en-US" dirty="0"/>
          </a:p>
        </p:txBody>
      </p:sp>
      <p:sp>
        <p:nvSpPr>
          <p:cNvPr id="3" name="Content Placeholder 2"/>
          <p:cNvSpPr>
            <a:spLocks noGrp="1"/>
          </p:cNvSpPr>
          <p:nvPr>
            <p:ph idx="1"/>
          </p:nvPr>
        </p:nvSpPr>
        <p:spPr/>
        <p:txBody>
          <a:bodyPr/>
          <a:lstStyle/>
          <a:p>
            <a:r>
              <a:rPr lang="en-US" dirty="0"/>
              <a:t>WWW stands for </a:t>
            </a:r>
            <a:r>
              <a:rPr lang="en-US" b="1" dirty="0"/>
              <a:t>W</a:t>
            </a:r>
            <a:r>
              <a:rPr lang="en-US" dirty="0"/>
              <a:t>orld </a:t>
            </a:r>
            <a:r>
              <a:rPr lang="en-US" b="1" dirty="0"/>
              <a:t>W</a:t>
            </a:r>
            <a:r>
              <a:rPr lang="en-US" dirty="0"/>
              <a:t>ide </a:t>
            </a:r>
            <a:r>
              <a:rPr lang="en-US" b="1" dirty="0"/>
              <a:t>W</a:t>
            </a:r>
            <a:r>
              <a:rPr lang="en-US" dirty="0"/>
              <a:t>eb.</a:t>
            </a:r>
          </a:p>
          <a:p>
            <a:r>
              <a:rPr lang="en-US" dirty="0"/>
              <a:t>A technical definition of the WWW is − All the resources and users on the Internet that are using HTTP.</a:t>
            </a:r>
          </a:p>
          <a:p>
            <a:r>
              <a:rPr lang="en-US" dirty="0"/>
              <a:t>HTTP stands for </a:t>
            </a:r>
            <a:r>
              <a:rPr lang="en-US" b="1" dirty="0"/>
              <a:t>H</a:t>
            </a:r>
            <a:r>
              <a:rPr lang="en-US" dirty="0"/>
              <a:t>yper</a:t>
            </a:r>
            <a:r>
              <a:rPr lang="en-US" b="1" dirty="0"/>
              <a:t>t</a:t>
            </a:r>
            <a:r>
              <a:rPr lang="en-US" dirty="0"/>
              <a:t>ext </a:t>
            </a:r>
            <a:r>
              <a:rPr lang="en-US" b="1" dirty="0"/>
              <a:t>T</a:t>
            </a:r>
            <a:r>
              <a:rPr lang="en-US" dirty="0"/>
              <a:t>ransfer </a:t>
            </a:r>
            <a:r>
              <a:rPr lang="en-US" b="1" dirty="0"/>
              <a:t>P</a:t>
            </a:r>
            <a:r>
              <a:rPr lang="en-US" dirty="0"/>
              <a:t>rotocol which </a:t>
            </a:r>
            <a:r>
              <a:rPr lang="en-US" dirty="0">
                <a:ea typeface="Times New Roman" panose="02020603050405020304" pitchFamily="18" charset="0"/>
                <a:cs typeface="Times New Roman" panose="02020603050405020304" pitchFamily="18" charset="0"/>
              </a:rPr>
              <a:t>is a text-based request-response protocol</a:t>
            </a:r>
            <a:r>
              <a:rPr lang="en-US" dirty="0"/>
              <a:t>.</a:t>
            </a:r>
          </a:p>
          <a:p>
            <a:r>
              <a:rPr lang="en-US" dirty="0"/>
              <a:t>HTTP is an application layer protocol that allows web-based applications to communicate and exchange the data.</a:t>
            </a:r>
          </a:p>
          <a:p>
            <a:r>
              <a:rPr lang="en-US" dirty="0"/>
              <a:t>HTTP is a TCP/IP based protocol, so it also is a connectionless and stateless protocol.</a:t>
            </a:r>
          </a:p>
          <a:p>
            <a:pPr lvl="1"/>
            <a:r>
              <a:rPr lang="en-US" dirty="0"/>
              <a:t>After making the request, the client disconnects from the server, then when the response is ready the server re-establish the connection again and deliver the response.</a:t>
            </a:r>
          </a:p>
          <a:p>
            <a:r>
              <a:rPr lang="en-US" dirty="0"/>
              <a:t>HTTP is the protocol being used to transfer hypertext documents that makes the World Wide Web possible.</a:t>
            </a:r>
          </a:p>
        </p:txBody>
      </p:sp>
    </p:spTree>
    <p:extLst>
      <p:ext uri="{BB962C8B-B14F-4D97-AF65-F5344CB8AC3E}">
        <p14:creationId xmlns:p14="http://schemas.microsoft.com/office/powerpoint/2010/main" val="3112607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Fieldset</a:t>
            </a:r>
            <a:r>
              <a:rPr lang="en-IN" dirty="0"/>
              <a:t> and Legend</a:t>
            </a:r>
          </a:p>
        </p:txBody>
      </p:sp>
      <p:sp>
        <p:nvSpPr>
          <p:cNvPr id="3" name="Content Placeholder 2"/>
          <p:cNvSpPr>
            <a:spLocks noGrp="1"/>
          </p:cNvSpPr>
          <p:nvPr>
            <p:ph idx="1"/>
          </p:nvPr>
        </p:nvSpPr>
        <p:spPr/>
        <p:txBody>
          <a:bodyPr/>
          <a:lstStyle/>
          <a:p>
            <a:pPr lvl="0"/>
            <a:r>
              <a:rPr lang="en-IN" dirty="0"/>
              <a:t>The HTML &lt;</a:t>
            </a:r>
            <a:r>
              <a:rPr lang="en-IN" dirty="0" err="1"/>
              <a:t>fieldset</a:t>
            </a:r>
            <a:r>
              <a:rPr lang="en-IN" dirty="0"/>
              <a:t>&gt; tag is used for grouping related form elements. </a:t>
            </a:r>
          </a:p>
          <a:p>
            <a:pPr lvl="0"/>
            <a:r>
              <a:rPr lang="en-IN" dirty="0"/>
              <a:t>The use of this tag is optional while creating an HTML form but using &lt;</a:t>
            </a:r>
            <a:r>
              <a:rPr lang="en-IN" dirty="0" err="1"/>
              <a:t>fieldset</a:t>
            </a:r>
            <a:r>
              <a:rPr lang="en-IN" dirty="0"/>
              <a:t>&gt;, it is easy to understand the purpose of grouped elements of form.</a:t>
            </a:r>
          </a:p>
          <a:p>
            <a:r>
              <a:rPr lang="en-IN" dirty="0"/>
              <a:t>The &lt;legend&gt; tag is used with the &lt;</a:t>
            </a:r>
            <a:r>
              <a:rPr lang="en-IN" dirty="0" err="1"/>
              <a:t>fieldset</a:t>
            </a:r>
            <a:r>
              <a:rPr lang="en-IN" dirty="0"/>
              <a:t>&gt; element as a first child to define the caption for the grouped related fields.</a:t>
            </a:r>
          </a:p>
        </p:txBody>
      </p:sp>
      <p:sp>
        <p:nvSpPr>
          <p:cNvPr id="4" name="Rectangle 3">
            <a:extLst>
              <a:ext uri="{FF2B5EF4-FFF2-40B4-BE49-F238E27FC236}">
                <a16:creationId xmlns:a16="http://schemas.microsoft.com/office/drawing/2014/main" id="{D456EBDA-49A4-A843-A786-6989C63A54AA}"/>
              </a:ext>
            </a:extLst>
          </p:cNvPr>
          <p:cNvSpPr/>
          <p:nvPr/>
        </p:nvSpPr>
        <p:spPr>
          <a:xfrm>
            <a:off x="987817" y="3014612"/>
            <a:ext cx="6266998" cy="3046988"/>
          </a:xfrm>
          <a:prstGeom prst="rect">
            <a:avLst/>
          </a:prstGeom>
          <a:solidFill>
            <a:schemeClr val="bg1">
              <a:lumMod val="95000"/>
            </a:schemeClr>
          </a:solidFill>
          <a:ln>
            <a:noFill/>
          </a:ln>
        </p:spPr>
        <p:txBody>
          <a:bodyPr wrap="square">
            <a:spAutoFit/>
          </a:bodyPr>
          <a:lstStyle/>
          <a:p>
            <a:r>
              <a:rPr lang="en-US" sz="1600" dirty="0">
                <a:solidFill>
                  <a:srgbClr val="800000"/>
                </a:solidFill>
                <a:latin typeface="Consolas" panose="020B0609020204030204" pitchFamily="49" charset="0"/>
              </a:rPr>
              <a:t>&lt;form&gt;  </a:t>
            </a:r>
          </a:p>
          <a:p>
            <a:r>
              <a:rPr lang="en-US" sz="1600" dirty="0">
                <a:solidFill>
                  <a:srgbClr val="800000"/>
                </a:solidFill>
                <a:latin typeface="Consolas" panose="020B0609020204030204" pitchFamily="49" charset="0"/>
              </a:rPr>
              <a:t>     &lt;</a:t>
            </a:r>
            <a:r>
              <a:rPr lang="en-US" sz="1600" dirty="0" err="1">
                <a:solidFill>
                  <a:srgbClr val="800000"/>
                </a:solidFill>
                <a:latin typeface="Consolas" panose="020B0609020204030204" pitchFamily="49" charset="0"/>
              </a:rPr>
              <a:t>fieldset</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&lt;legend&gt;</a:t>
            </a:r>
            <a:r>
              <a:rPr lang="en-US" sz="1600" dirty="0">
                <a:latin typeface="Consolas" panose="020B0609020204030204" pitchFamily="49" charset="0"/>
              </a:rPr>
              <a:t>User basic information:</a:t>
            </a:r>
            <a:r>
              <a:rPr lang="en-US" sz="1600" dirty="0">
                <a:solidFill>
                  <a:srgbClr val="800000"/>
                </a:solidFill>
                <a:latin typeface="Consolas" panose="020B0609020204030204" pitchFamily="49" charset="0"/>
              </a:rPr>
              <a:t>&lt;/legend&gt;  </a:t>
            </a:r>
          </a:p>
          <a:p>
            <a:r>
              <a:rPr lang="en-US" sz="1600" dirty="0">
                <a:solidFill>
                  <a:srgbClr val="800000"/>
                </a:solidFill>
                <a:latin typeface="Consolas" panose="020B0609020204030204" pitchFamily="49" charset="0"/>
              </a:rPr>
              <a:t>            </a:t>
            </a:r>
          </a:p>
          <a:p>
            <a:r>
              <a:rPr lang="en-US" sz="1600" dirty="0">
                <a:solidFill>
                  <a:srgbClr val="800000"/>
                </a:solidFill>
                <a:latin typeface="Consolas" panose="020B0609020204030204" pitchFamily="49" charset="0"/>
              </a:rPr>
              <a:t>            &lt;label&gt;</a:t>
            </a:r>
            <a:r>
              <a:rPr lang="en-US" sz="1600" dirty="0">
                <a:latin typeface="Consolas" panose="020B0609020204030204" pitchFamily="49" charset="0"/>
              </a:rPr>
              <a:t>First Name</a:t>
            </a:r>
            <a:r>
              <a:rPr lang="en-US" sz="1600" dirty="0">
                <a:solidFill>
                  <a:srgbClr val="800000"/>
                </a:solidFill>
                <a:latin typeface="Consolas" panose="020B0609020204030204" pitchFamily="49" charset="0"/>
              </a:rPr>
              <a:t>&lt;/label&gt;&lt;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&lt;input </a:t>
            </a:r>
            <a:r>
              <a:rPr lang="en-US" sz="1600" dirty="0">
                <a:solidFill>
                  <a:srgbClr val="FF0000"/>
                </a:solidFill>
                <a:latin typeface="Consolas" panose="020B0609020204030204" pitchFamily="49" charset="0"/>
              </a:rPr>
              <a:t>type</a:t>
            </a:r>
            <a:r>
              <a:rPr lang="en-US" sz="1600" dirty="0">
                <a:latin typeface="Consolas" panose="020B0609020204030204" pitchFamily="49" charset="0"/>
              </a:rPr>
              <a:t>=</a:t>
            </a:r>
            <a:r>
              <a:rPr lang="en-US" sz="1600" dirty="0">
                <a:solidFill>
                  <a:srgbClr val="0000FF"/>
                </a:solidFill>
                <a:latin typeface="Consolas" panose="020B0609020204030204" pitchFamily="49" charset="0"/>
              </a:rPr>
              <a:t>"text" </a:t>
            </a:r>
            <a:r>
              <a:rPr lang="en-US" sz="1600" dirty="0">
                <a:solidFill>
                  <a:srgbClr val="FF0000"/>
                </a:solidFill>
                <a:latin typeface="Consolas" panose="020B0609020204030204" pitchFamily="49" charset="0"/>
              </a:rPr>
              <a:t>name</a:t>
            </a:r>
            <a:r>
              <a:rPr lang="en-US" sz="1600" dirty="0">
                <a:latin typeface="Consolas" panose="020B0609020204030204" pitchFamily="49" charset="0"/>
              </a:rPr>
              <a:t>=</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fname</a:t>
            </a:r>
            <a:r>
              <a:rPr lang="en-US" sz="1600" dirty="0">
                <a:solidFill>
                  <a:srgbClr val="0000FF"/>
                </a:solidFill>
                <a:latin typeface="Consolas" panose="020B0609020204030204" pitchFamily="49" charset="0"/>
              </a:rPr>
              <a:t>"</a:t>
            </a:r>
            <a:r>
              <a:rPr lang="en-US" sz="1600" dirty="0">
                <a:solidFill>
                  <a:srgbClr val="800000"/>
                </a:solidFill>
                <a:latin typeface="Consolas" panose="020B0609020204030204" pitchFamily="49" charset="0"/>
              </a:rPr>
              <a:t>&gt;&lt;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&lt;label&gt;</a:t>
            </a:r>
            <a:r>
              <a:rPr lang="en-US" sz="1600" dirty="0">
                <a:latin typeface="Consolas" panose="020B0609020204030204" pitchFamily="49" charset="0"/>
              </a:rPr>
              <a:t>Last Name</a:t>
            </a:r>
            <a:r>
              <a:rPr lang="en-US" sz="1600" dirty="0">
                <a:solidFill>
                  <a:srgbClr val="800000"/>
                </a:solidFill>
                <a:latin typeface="Consolas" panose="020B0609020204030204" pitchFamily="49" charset="0"/>
              </a:rPr>
              <a:t>&lt;/label&gt;&lt;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&lt;input </a:t>
            </a:r>
            <a:r>
              <a:rPr lang="en-US" sz="1600" dirty="0">
                <a:solidFill>
                  <a:srgbClr val="FF0000"/>
                </a:solidFill>
                <a:latin typeface="Consolas" panose="020B0609020204030204" pitchFamily="49" charset="0"/>
              </a:rPr>
              <a:t>type</a:t>
            </a:r>
            <a:r>
              <a:rPr lang="en-US" sz="1600" dirty="0">
                <a:latin typeface="Consolas" panose="020B0609020204030204" pitchFamily="49" charset="0"/>
              </a:rPr>
              <a:t>=</a:t>
            </a:r>
            <a:r>
              <a:rPr lang="en-US" sz="1600" dirty="0">
                <a:solidFill>
                  <a:srgbClr val="0000FF"/>
                </a:solidFill>
                <a:latin typeface="Consolas" panose="020B0609020204030204" pitchFamily="49" charset="0"/>
              </a:rPr>
              <a:t>"text" </a:t>
            </a:r>
            <a:r>
              <a:rPr lang="en-US" sz="1600" dirty="0">
                <a:solidFill>
                  <a:srgbClr val="FF0000"/>
                </a:solidFill>
                <a:latin typeface="Consolas" panose="020B0609020204030204" pitchFamily="49" charset="0"/>
              </a:rPr>
              <a:t>name</a:t>
            </a:r>
            <a:r>
              <a:rPr lang="en-US" sz="1600" dirty="0">
                <a:latin typeface="Consolas" panose="020B0609020204030204" pitchFamily="49" charset="0"/>
              </a:rPr>
              <a:t>=</a:t>
            </a:r>
            <a:r>
              <a:rPr lang="en-US" sz="1600" dirty="0">
                <a:solidFill>
                  <a:srgbClr val="0000FF"/>
                </a:solidFill>
                <a:latin typeface="Consolas" panose="020B0609020204030204" pitchFamily="49" charset="0"/>
              </a:rPr>
              <a:t>"</a:t>
            </a:r>
            <a:r>
              <a:rPr lang="en-US" sz="1600" dirty="0" err="1">
                <a:solidFill>
                  <a:srgbClr val="0000FF"/>
                </a:solidFill>
                <a:latin typeface="Consolas" panose="020B0609020204030204" pitchFamily="49" charset="0"/>
              </a:rPr>
              <a:t>lname</a:t>
            </a:r>
            <a:r>
              <a:rPr lang="en-US" sz="1600" dirty="0">
                <a:solidFill>
                  <a:srgbClr val="0000FF"/>
                </a:solidFill>
                <a:latin typeface="Consolas" panose="020B0609020204030204" pitchFamily="49" charset="0"/>
              </a:rPr>
              <a:t>"</a:t>
            </a:r>
            <a:r>
              <a:rPr lang="en-US" sz="1600" dirty="0">
                <a:solidFill>
                  <a:srgbClr val="800000"/>
                </a:solidFill>
                <a:latin typeface="Consolas" panose="020B0609020204030204" pitchFamily="49" charset="0"/>
              </a:rPr>
              <a:t>&gt;&lt;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&lt;label&gt;</a:t>
            </a:r>
            <a:r>
              <a:rPr lang="en-US" sz="1600" dirty="0">
                <a:latin typeface="Consolas" panose="020B0609020204030204" pitchFamily="49" charset="0"/>
              </a:rPr>
              <a:t>Enter Email</a:t>
            </a:r>
            <a:r>
              <a:rPr lang="en-US" sz="1600" dirty="0">
                <a:solidFill>
                  <a:srgbClr val="800000"/>
                </a:solidFill>
                <a:latin typeface="Consolas" panose="020B0609020204030204" pitchFamily="49" charset="0"/>
              </a:rPr>
              <a:t>&lt;/label&gt;&lt;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&lt;input </a:t>
            </a:r>
            <a:r>
              <a:rPr lang="en-US" sz="1600" dirty="0">
                <a:solidFill>
                  <a:srgbClr val="FF0000"/>
                </a:solidFill>
                <a:latin typeface="Consolas" panose="020B0609020204030204" pitchFamily="49" charset="0"/>
              </a:rPr>
              <a:t>type</a:t>
            </a:r>
            <a:r>
              <a:rPr lang="en-US" sz="1600" dirty="0">
                <a:latin typeface="Consolas" panose="020B0609020204030204" pitchFamily="49" charset="0"/>
              </a:rPr>
              <a:t>=</a:t>
            </a:r>
            <a:r>
              <a:rPr lang="en-US" sz="1600" dirty="0">
                <a:solidFill>
                  <a:srgbClr val="0000FF"/>
                </a:solidFill>
                <a:latin typeface="Consolas" panose="020B0609020204030204" pitchFamily="49" charset="0"/>
              </a:rPr>
              <a:t>"email" </a:t>
            </a:r>
            <a:r>
              <a:rPr lang="en-US" sz="1600" dirty="0">
                <a:solidFill>
                  <a:srgbClr val="FF0000"/>
                </a:solidFill>
                <a:latin typeface="Consolas" panose="020B0609020204030204" pitchFamily="49" charset="0"/>
              </a:rPr>
              <a:t>name</a:t>
            </a:r>
            <a:r>
              <a:rPr lang="en-US" sz="1600" dirty="0">
                <a:latin typeface="Consolas" panose="020B0609020204030204" pitchFamily="49" charset="0"/>
              </a:rPr>
              <a:t>=</a:t>
            </a:r>
            <a:r>
              <a:rPr lang="en-US" sz="1600" dirty="0">
                <a:solidFill>
                  <a:srgbClr val="0000FF"/>
                </a:solidFill>
                <a:latin typeface="Consolas" panose="020B0609020204030204" pitchFamily="49" charset="0"/>
              </a:rPr>
              <a:t>"email"</a:t>
            </a:r>
            <a:r>
              <a:rPr lang="en-US" sz="1600" dirty="0">
                <a:solidFill>
                  <a:srgbClr val="800000"/>
                </a:solidFill>
                <a:latin typeface="Consolas" panose="020B0609020204030204" pitchFamily="49" charset="0"/>
              </a:rPr>
              <a:t>&gt;&lt;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&gt;&lt;</a:t>
            </a:r>
            <a:r>
              <a:rPr lang="en-US" sz="1600" dirty="0" err="1">
                <a:solidFill>
                  <a:srgbClr val="800000"/>
                </a:solidFill>
                <a:latin typeface="Consolas" panose="020B0609020204030204" pitchFamily="49" charset="0"/>
              </a:rPr>
              <a:t>br</a:t>
            </a:r>
            <a:r>
              <a:rPr lang="en-US" sz="1600" dirty="0">
                <a:solidFill>
                  <a:srgbClr val="800000"/>
                </a:solidFill>
                <a:latin typeface="Consolas" panose="020B0609020204030204" pitchFamily="49" charset="0"/>
              </a:rPr>
              <a:t>&gt;  </a:t>
            </a:r>
          </a:p>
          <a:p>
            <a:r>
              <a:rPr lang="en-US" sz="1600" dirty="0">
                <a:solidFill>
                  <a:srgbClr val="800000"/>
                </a:solidFill>
                <a:latin typeface="Consolas" panose="020B0609020204030204" pitchFamily="49" charset="0"/>
              </a:rPr>
              <a:t>     &lt;/</a:t>
            </a:r>
            <a:r>
              <a:rPr lang="en-US" sz="1600" dirty="0" err="1">
                <a:solidFill>
                  <a:srgbClr val="800000"/>
                </a:solidFill>
                <a:latin typeface="Consolas" panose="020B0609020204030204" pitchFamily="49" charset="0"/>
              </a:rPr>
              <a:t>fieldset</a:t>
            </a:r>
            <a:r>
              <a:rPr lang="en-US" sz="1600" dirty="0">
                <a:solidFill>
                  <a:srgbClr val="800000"/>
                </a:solidFill>
                <a:latin typeface="Consolas" panose="020B0609020204030204" pitchFamily="49" charset="0"/>
              </a:rPr>
              <a:t>&gt;</a:t>
            </a:r>
          </a:p>
          <a:p>
            <a:r>
              <a:rPr lang="en-US" sz="1600" dirty="0">
                <a:solidFill>
                  <a:srgbClr val="800000"/>
                </a:solidFill>
                <a:latin typeface="Consolas" panose="020B0609020204030204" pitchFamily="49" charset="0"/>
              </a:rPr>
              <a:t>&lt;/form&gt;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487823" y="3014612"/>
            <a:ext cx="499993" cy="304698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p:txBody>
      </p:sp>
      <p:pic>
        <p:nvPicPr>
          <p:cNvPr id="6" name="Picture 5"/>
          <p:cNvPicPr>
            <a:picLocks noChangeAspect="1"/>
          </p:cNvPicPr>
          <p:nvPr/>
        </p:nvPicPr>
        <p:blipFill>
          <a:blip r:embed="rId2"/>
          <a:stretch>
            <a:fillRect/>
          </a:stretch>
        </p:blipFill>
        <p:spPr>
          <a:xfrm>
            <a:off x="7496137" y="3581880"/>
            <a:ext cx="4323362" cy="1656941"/>
          </a:xfrm>
          <a:prstGeom prst="rect">
            <a:avLst/>
          </a:prstGeom>
        </p:spPr>
      </p:pic>
      <p:sp>
        <p:nvSpPr>
          <p:cNvPr id="7" name="TextBox 6"/>
          <p:cNvSpPr txBox="1"/>
          <p:nvPr/>
        </p:nvSpPr>
        <p:spPr>
          <a:xfrm>
            <a:off x="7496137" y="3120215"/>
            <a:ext cx="1103187" cy="461665"/>
          </a:xfrm>
          <a:prstGeom prst="rect">
            <a:avLst/>
          </a:prstGeom>
          <a:noFill/>
        </p:spPr>
        <p:txBody>
          <a:bodyPr wrap="none" rtlCol="0">
            <a:spAutoFit/>
          </a:bodyPr>
          <a:lstStyle/>
          <a:p>
            <a:r>
              <a:rPr lang="en-IN" sz="2400" b="1" dirty="0"/>
              <a:t>Output</a:t>
            </a:r>
            <a:endParaRPr lang="en-US" b="1" dirty="0"/>
          </a:p>
        </p:txBody>
      </p:sp>
    </p:spTree>
    <p:extLst>
      <p:ext uri="{BB962C8B-B14F-4D97-AF65-F5344CB8AC3E}">
        <p14:creationId xmlns:p14="http://schemas.microsoft.com/office/powerpoint/2010/main" val="1448841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animBg="1"/>
      <p:bldP spid="5" grpId="0" animBg="1"/>
      <p:bldP spid="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Media Tags</a:t>
            </a:r>
          </a:p>
        </p:txBody>
      </p:sp>
      <p:sp>
        <p:nvSpPr>
          <p:cNvPr id="3" name="Content Placeholder 2"/>
          <p:cNvSpPr>
            <a:spLocks noGrp="1"/>
          </p:cNvSpPr>
          <p:nvPr>
            <p:ph idx="1"/>
          </p:nvPr>
        </p:nvSpPr>
        <p:spPr/>
        <p:txBody>
          <a:bodyPr/>
          <a:lstStyle/>
          <a:p>
            <a:r>
              <a:rPr lang="en-US" dirty="0"/>
              <a:t>Video tag</a:t>
            </a:r>
          </a:p>
          <a:p>
            <a:r>
              <a:rPr lang="en-US" dirty="0"/>
              <a:t>Audio tag</a:t>
            </a:r>
          </a:p>
        </p:txBody>
      </p:sp>
    </p:spTree>
    <p:extLst>
      <p:ext uri="{BB962C8B-B14F-4D97-AF65-F5344CB8AC3E}">
        <p14:creationId xmlns:p14="http://schemas.microsoft.com/office/powerpoint/2010/main" val="367747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Video Tag</a:t>
            </a:r>
          </a:p>
        </p:txBody>
      </p:sp>
      <p:sp>
        <p:nvSpPr>
          <p:cNvPr id="3" name="Content Placeholder 2"/>
          <p:cNvSpPr>
            <a:spLocks noGrp="1"/>
          </p:cNvSpPr>
          <p:nvPr>
            <p:ph idx="1"/>
          </p:nvPr>
        </p:nvSpPr>
        <p:spPr/>
        <p:txBody>
          <a:bodyPr/>
          <a:lstStyle/>
          <a:p>
            <a:r>
              <a:rPr lang="en-US" dirty="0"/>
              <a:t>The HTML &lt;video&gt; element is used to show a video on a web page.</a:t>
            </a:r>
          </a:p>
          <a:p>
            <a:r>
              <a:rPr lang="en-US" dirty="0"/>
              <a:t>The controls attribute adds video controls, like play, pause, and volume.</a:t>
            </a:r>
          </a:p>
          <a:p>
            <a:r>
              <a:rPr lang="en-US" dirty="0"/>
              <a:t>The width and height attributes are used to set width and height respectively.</a:t>
            </a:r>
          </a:p>
          <a:p>
            <a:r>
              <a:rPr lang="en-US" dirty="0"/>
              <a:t>The </a:t>
            </a:r>
            <a:r>
              <a:rPr lang="en-US" dirty="0" err="1"/>
              <a:t>autoplay</a:t>
            </a:r>
            <a:r>
              <a:rPr lang="en-US" dirty="0"/>
              <a:t> attribute </a:t>
            </a:r>
            <a:r>
              <a:rPr lang="en-IN" dirty="0"/>
              <a:t>start a video automatically.</a:t>
            </a:r>
          </a:p>
          <a:p>
            <a:r>
              <a:rPr lang="en-US" dirty="0"/>
              <a:t>The muted attribute will mute your video sound.</a:t>
            </a:r>
          </a:p>
          <a:p>
            <a:r>
              <a:rPr lang="en-US" dirty="0"/>
              <a:t>The &lt;source&gt; element allows you to specify alternative video files in </a:t>
            </a:r>
            <a:r>
              <a:rPr lang="en-US" dirty="0" err="1"/>
              <a:t>src</a:t>
            </a:r>
            <a:r>
              <a:rPr lang="en-US" dirty="0"/>
              <a:t> attribute which the browser may choose from. The browser will use the first recognized format.</a:t>
            </a:r>
          </a:p>
          <a:p>
            <a:r>
              <a:rPr lang="en-US" dirty="0"/>
              <a:t>The text written in between the &lt;video&gt; and &lt;/video&gt; tags will display only if browser do not support the &lt;video&gt; element.</a:t>
            </a:r>
            <a:endParaRPr lang="en-IN" dirty="0">
              <a:solidFill>
                <a:srgbClr val="0000CD"/>
              </a:solidFill>
              <a:latin typeface="Consolas" panose="020B0609020204030204" pitchFamily="49" charset="0"/>
            </a:endParaRPr>
          </a:p>
        </p:txBody>
      </p:sp>
      <p:sp>
        <p:nvSpPr>
          <p:cNvPr id="6" name="Rectangle 5">
            <a:extLst>
              <a:ext uri="{FF2B5EF4-FFF2-40B4-BE49-F238E27FC236}">
                <a16:creationId xmlns:a16="http://schemas.microsoft.com/office/drawing/2014/main" id="{D456EBDA-49A4-A843-A786-6989C63A54AA}"/>
              </a:ext>
            </a:extLst>
          </p:cNvPr>
          <p:cNvSpPr/>
          <p:nvPr/>
        </p:nvSpPr>
        <p:spPr>
          <a:xfrm>
            <a:off x="3141454" y="4739901"/>
            <a:ext cx="6511504" cy="1200329"/>
          </a:xfrm>
          <a:prstGeom prst="rect">
            <a:avLst/>
          </a:prstGeom>
          <a:solidFill>
            <a:schemeClr val="bg1">
              <a:lumMod val="95000"/>
            </a:schemeClr>
          </a:solidFill>
          <a:ln>
            <a:noFill/>
          </a:ln>
        </p:spPr>
        <p:txBody>
          <a:bodyPr wrap="square">
            <a:spAutoFit/>
          </a:bodyPr>
          <a:lstStyle/>
          <a:p>
            <a:pPr lvl="0">
              <a:lnSpc>
                <a:spcPct val="90000"/>
              </a:lnSpc>
              <a:spcBef>
                <a:spcPts val="1000"/>
              </a:spcBef>
              <a:buClr>
                <a:srgbClr val="B84742"/>
              </a:buClr>
            </a:pPr>
            <a:r>
              <a:rPr lang="en-IN" sz="1600" dirty="0">
                <a:solidFill>
                  <a:srgbClr val="0000CD"/>
                </a:solidFill>
                <a:latin typeface="Consolas" panose="020B0609020204030204" pitchFamily="49" charset="0"/>
              </a:rPr>
              <a:t>&lt;</a:t>
            </a:r>
            <a:r>
              <a:rPr lang="en-IN" sz="1600" dirty="0">
                <a:solidFill>
                  <a:srgbClr val="A52A2A"/>
                </a:solidFill>
                <a:latin typeface="Consolas" panose="020B0609020204030204" pitchFamily="49" charset="0"/>
              </a:rPr>
              <a:t>video</a:t>
            </a:r>
            <a:r>
              <a:rPr lang="en-IN" sz="1600" dirty="0">
                <a:solidFill>
                  <a:srgbClr val="FF0000"/>
                </a:solidFill>
                <a:latin typeface="Consolas" panose="020B0609020204030204" pitchFamily="49" charset="0"/>
              </a:rPr>
              <a:t> width</a:t>
            </a:r>
            <a:r>
              <a:rPr lang="en-IN" sz="1600" dirty="0">
                <a:solidFill>
                  <a:srgbClr val="0000CD"/>
                </a:solidFill>
                <a:latin typeface="Consolas" panose="020B0609020204030204" pitchFamily="49" charset="0"/>
              </a:rPr>
              <a:t>="300"</a:t>
            </a:r>
            <a:r>
              <a:rPr lang="en-IN" sz="1600" dirty="0">
                <a:solidFill>
                  <a:srgbClr val="FF0000"/>
                </a:solidFill>
                <a:latin typeface="Consolas" panose="020B0609020204030204" pitchFamily="49" charset="0"/>
              </a:rPr>
              <a:t> height</a:t>
            </a:r>
            <a:r>
              <a:rPr lang="en-IN" sz="1600" dirty="0">
                <a:solidFill>
                  <a:srgbClr val="0000CD"/>
                </a:solidFill>
                <a:latin typeface="Consolas" panose="020B0609020204030204" pitchFamily="49" charset="0"/>
              </a:rPr>
              <a:t>="200"</a:t>
            </a:r>
            <a:r>
              <a:rPr lang="en-IN" sz="1600" dirty="0">
                <a:solidFill>
                  <a:srgbClr val="FF0000"/>
                </a:solidFill>
                <a:latin typeface="Consolas" panose="020B0609020204030204" pitchFamily="49" charset="0"/>
              </a:rPr>
              <a:t> controls </a:t>
            </a:r>
            <a:r>
              <a:rPr lang="en-IN" sz="1600" dirty="0" err="1">
                <a:solidFill>
                  <a:srgbClr val="FF0000"/>
                </a:solidFill>
                <a:latin typeface="Consolas" panose="020B0609020204030204" pitchFamily="49" charset="0"/>
              </a:rPr>
              <a:t>autoplay</a:t>
            </a:r>
            <a:r>
              <a:rPr lang="en-IN" sz="1600" dirty="0">
                <a:solidFill>
                  <a:srgbClr val="FF0000"/>
                </a:solidFill>
                <a:latin typeface="Consolas" panose="020B0609020204030204" pitchFamily="49" charset="0"/>
              </a:rPr>
              <a:t> muted</a:t>
            </a:r>
            <a:r>
              <a:rPr lang="en-IN" sz="1600" dirty="0">
                <a:solidFill>
                  <a:srgbClr val="0000CD"/>
                </a:solidFill>
                <a:latin typeface="Consolas" panose="020B0609020204030204" pitchFamily="49" charset="0"/>
              </a:rPr>
              <a:t>&gt;</a:t>
            </a:r>
            <a:br>
              <a:rPr lang="en-IN" sz="1600" dirty="0">
                <a:solidFill>
                  <a:srgbClr val="212121"/>
                </a:solidFill>
                <a:latin typeface="Consolas" panose="020B0609020204030204" pitchFamily="49" charset="0"/>
              </a:rPr>
            </a:br>
            <a:r>
              <a:rPr lang="en-IN" sz="1600" dirty="0">
                <a:solidFill>
                  <a:srgbClr val="000000"/>
                </a:solidFill>
                <a:latin typeface="Consolas" panose="020B0609020204030204" pitchFamily="49" charset="0"/>
              </a:rPr>
              <a:t>  </a:t>
            </a:r>
            <a:r>
              <a:rPr lang="en-IN" sz="1600" dirty="0">
                <a:solidFill>
                  <a:srgbClr val="0000CD"/>
                </a:solidFill>
                <a:latin typeface="Consolas" panose="020B0609020204030204" pitchFamily="49" charset="0"/>
              </a:rPr>
              <a:t>&lt;</a:t>
            </a:r>
            <a:r>
              <a:rPr lang="en-IN" sz="1600" dirty="0">
                <a:solidFill>
                  <a:srgbClr val="A52A2A"/>
                </a:solidFill>
                <a:latin typeface="Consolas" panose="020B0609020204030204" pitchFamily="49" charset="0"/>
              </a:rPr>
              <a:t>source</a:t>
            </a:r>
            <a:r>
              <a:rPr lang="en-IN" sz="1600" dirty="0">
                <a:solidFill>
                  <a:srgbClr val="FF0000"/>
                </a:solidFill>
                <a:latin typeface="Consolas" panose="020B0609020204030204" pitchFamily="49" charset="0"/>
              </a:rPr>
              <a:t> </a:t>
            </a:r>
            <a:r>
              <a:rPr lang="en-IN" sz="1600" dirty="0" err="1">
                <a:solidFill>
                  <a:srgbClr val="FF0000"/>
                </a:solidFill>
                <a:latin typeface="Consolas" panose="020B0609020204030204" pitchFamily="49" charset="0"/>
              </a:rPr>
              <a:t>src</a:t>
            </a:r>
            <a:r>
              <a:rPr lang="en-IN" sz="1600" dirty="0">
                <a:solidFill>
                  <a:srgbClr val="0000CD"/>
                </a:solidFill>
                <a:latin typeface="Consolas" panose="020B0609020204030204" pitchFamily="49" charset="0"/>
              </a:rPr>
              <a:t>="video.mp4"</a:t>
            </a:r>
            <a:r>
              <a:rPr lang="en-IN" sz="1600" dirty="0">
                <a:solidFill>
                  <a:srgbClr val="FF0000"/>
                </a:solidFill>
                <a:latin typeface="Consolas" panose="020B0609020204030204" pitchFamily="49" charset="0"/>
              </a:rPr>
              <a:t> type</a:t>
            </a:r>
            <a:r>
              <a:rPr lang="en-IN" sz="1600" dirty="0">
                <a:solidFill>
                  <a:srgbClr val="0000CD"/>
                </a:solidFill>
                <a:latin typeface="Consolas" panose="020B0609020204030204" pitchFamily="49" charset="0"/>
              </a:rPr>
              <a:t>="video/mp4"&gt;</a:t>
            </a:r>
            <a:br>
              <a:rPr lang="en-IN" sz="1600" dirty="0">
                <a:solidFill>
                  <a:srgbClr val="212121"/>
                </a:solidFill>
                <a:latin typeface="Consolas" panose="020B0609020204030204" pitchFamily="49" charset="0"/>
              </a:rPr>
            </a:br>
            <a:r>
              <a:rPr lang="en-IN" sz="1600" dirty="0">
                <a:solidFill>
                  <a:srgbClr val="000000"/>
                </a:solidFill>
                <a:latin typeface="Consolas" panose="020B0609020204030204" pitchFamily="49" charset="0"/>
              </a:rPr>
              <a:t>  </a:t>
            </a:r>
            <a:r>
              <a:rPr lang="en-IN" sz="1600" dirty="0">
                <a:solidFill>
                  <a:srgbClr val="0000CD"/>
                </a:solidFill>
                <a:latin typeface="Consolas" panose="020B0609020204030204" pitchFamily="49" charset="0"/>
              </a:rPr>
              <a:t>&lt;</a:t>
            </a:r>
            <a:r>
              <a:rPr lang="en-IN" sz="1600" dirty="0">
                <a:solidFill>
                  <a:srgbClr val="A52A2A"/>
                </a:solidFill>
                <a:latin typeface="Consolas" panose="020B0609020204030204" pitchFamily="49" charset="0"/>
              </a:rPr>
              <a:t>source</a:t>
            </a:r>
            <a:r>
              <a:rPr lang="en-IN" sz="1600" dirty="0">
                <a:solidFill>
                  <a:srgbClr val="FF0000"/>
                </a:solidFill>
                <a:latin typeface="Consolas" panose="020B0609020204030204" pitchFamily="49" charset="0"/>
              </a:rPr>
              <a:t> </a:t>
            </a:r>
            <a:r>
              <a:rPr lang="en-IN" sz="1600" dirty="0" err="1">
                <a:solidFill>
                  <a:srgbClr val="FF0000"/>
                </a:solidFill>
                <a:latin typeface="Consolas" panose="020B0609020204030204" pitchFamily="49" charset="0"/>
              </a:rPr>
              <a:t>src</a:t>
            </a:r>
            <a:r>
              <a:rPr lang="en-IN" sz="1600" dirty="0">
                <a:solidFill>
                  <a:srgbClr val="0000CD"/>
                </a:solidFill>
                <a:latin typeface="Consolas" panose="020B0609020204030204" pitchFamily="49" charset="0"/>
              </a:rPr>
              <a:t>="video.ogg"</a:t>
            </a:r>
            <a:r>
              <a:rPr lang="en-IN" sz="1600" dirty="0">
                <a:solidFill>
                  <a:srgbClr val="FF0000"/>
                </a:solidFill>
                <a:latin typeface="Consolas" panose="020B0609020204030204" pitchFamily="49" charset="0"/>
              </a:rPr>
              <a:t> type</a:t>
            </a:r>
            <a:r>
              <a:rPr lang="en-IN" sz="1600" dirty="0">
                <a:solidFill>
                  <a:srgbClr val="0000CD"/>
                </a:solidFill>
                <a:latin typeface="Consolas" panose="020B0609020204030204" pitchFamily="49" charset="0"/>
              </a:rPr>
              <a:t>="video/</a:t>
            </a:r>
            <a:r>
              <a:rPr lang="en-IN" sz="1600" dirty="0" err="1">
                <a:solidFill>
                  <a:srgbClr val="0000CD"/>
                </a:solidFill>
                <a:latin typeface="Consolas" panose="020B0609020204030204" pitchFamily="49" charset="0"/>
              </a:rPr>
              <a:t>ogg</a:t>
            </a:r>
            <a:r>
              <a:rPr lang="en-IN" sz="1600" dirty="0">
                <a:solidFill>
                  <a:srgbClr val="0000CD"/>
                </a:solidFill>
                <a:latin typeface="Consolas" panose="020B0609020204030204" pitchFamily="49" charset="0"/>
              </a:rPr>
              <a:t>"&gt;</a:t>
            </a:r>
            <a:br>
              <a:rPr lang="en-IN" sz="1600" dirty="0">
                <a:solidFill>
                  <a:srgbClr val="212121"/>
                </a:solidFill>
                <a:latin typeface="Consolas" panose="020B0609020204030204" pitchFamily="49" charset="0"/>
              </a:rPr>
            </a:br>
            <a:r>
              <a:rPr lang="en-IN" sz="1600" dirty="0">
                <a:solidFill>
                  <a:srgbClr val="212121"/>
                </a:solidFill>
                <a:latin typeface="Consolas" panose="020B0609020204030204" pitchFamily="49" charset="0"/>
              </a:rPr>
              <a:t>  T</a:t>
            </a:r>
            <a:r>
              <a:rPr lang="en-IN" sz="1600" dirty="0">
                <a:solidFill>
                  <a:srgbClr val="000000"/>
                </a:solidFill>
                <a:latin typeface="Consolas" panose="020B0609020204030204" pitchFamily="49" charset="0"/>
              </a:rPr>
              <a:t>he video tag is not supported in your browser.</a:t>
            </a:r>
            <a:br>
              <a:rPr lang="en-IN" sz="1600" dirty="0">
                <a:solidFill>
                  <a:srgbClr val="212121"/>
                </a:solidFill>
                <a:latin typeface="Consolas" panose="020B0609020204030204" pitchFamily="49" charset="0"/>
              </a:rPr>
            </a:br>
            <a:r>
              <a:rPr lang="en-IN" sz="1600" dirty="0">
                <a:solidFill>
                  <a:srgbClr val="0000CD"/>
                </a:solidFill>
                <a:latin typeface="Consolas" panose="020B0609020204030204" pitchFamily="49" charset="0"/>
              </a:rPr>
              <a:t>&lt;</a:t>
            </a:r>
            <a:r>
              <a:rPr lang="en-IN" sz="1600" dirty="0">
                <a:solidFill>
                  <a:srgbClr val="A52A2A"/>
                </a:solidFill>
                <a:latin typeface="Consolas" panose="020B0609020204030204" pitchFamily="49" charset="0"/>
              </a:rPr>
              <a:t>/video</a:t>
            </a:r>
            <a:r>
              <a:rPr lang="en-IN" sz="1600" dirty="0">
                <a:solidFill>
                  <a:srgbClr val="0000CD"/>
                </a:solidFill>
                <a:latin typeface="Consolas" panose="020B0609020204030204" pitchFamily="49" charset="0"/>
              </a:rPr>
              <a:t>&gt;</a:t>
            </a:r>
            <a:endParaRPr lang="en-US" sz="1600" dirty="0">
              <a:solidFill>
                <a:srgbClr val="212121"/>
              </a:solidFill>
              <a:latin typeface="Consolas" panose="020B0609020204030204" pitchFamily="49" charset="0"/>
            </a:endParaRPr>
          </a:p>
        </p:txBody>
      </p:sp>
      <p:sp>
        <p:nvSpPr>
          <p:cNvPr id="7" name="Rectangle 6">
            <a:extLst>
              <a:ext uri="{FF2B5EF4-FFF2-40B4-BE49-F238E27FC236}">
                <a16:creationId xmlns:a16="http://schemas.microsoft.com/office/drawing/2014/main" id="{35F9F4A0-4592-C04D-B2D0-0BF66A3BFA20}"/>
              </a:ext>
            </a:extLst>
          </p:cNvPr>
          <p:cNvSpPr/>
          <p:nvPr/>
        </p:nvSpPr>
        <p:spPr>
          <a:xfrm>
            <a:off x="2641461" y="4739901"/>
            <a:ext cx="499993" cy="1188000"/>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60090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bg/>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Audio Tag</a:t>
            </a:r>
          </a:p>
        </p:txBody>
      </p:sp>
      <p:sp>
        <p:nvSpPr>
          <p:cNvPr id="3" name="Content Placeholder 2"/>
          <p:cNvSpPr>
            <a:spLocks noGrp="1"/>
          </p:cNvSpPr>
          <p:nvPr>
            <p:ph idx="1"/>
          </p:nvPr>
        </p:nvSpPr>
        <p:spPr/>
        <p:txBody>
          <a:bodyPr/>
          <a:lstStyle/>
          <a:p>
            <a:r>
              <a:rPr lang="en-US" dirty="0"/>
              <a:t>The HTML &lt;audio&gt; element is used to play an audio file on a web page.</a:t>
            </a:r>
          </a:p>
          <a:p>
            <a:r>
              <a:rPr lang="en-US" dirty="0"/>
              <a:t>The controls attribute adds </a:t>
            </a:r>
            <a:r>
              <a:rPr lang="en-IN" dirty="0"/>
              <a:t>audio </a:t>
            </a:r>
            <a:r>
              <a:rPr lang="en-US" dirty="0"/>
              <a:t>controls, like play, pause, and volume.</a:t>
            </a:r>
          </a:p>
          <a:p>
            <a:r>
              <a:rPr lang="en-US" dirty="0"/>
              <a:t>The </a:t>
            </a:r>
            <a:r>
              <a:rPr lang="en-US" dirty="0" err="1"/>
              <a:t>autoplay</a:t>
            </a:r>
            <a:r>
              <a:rPr lang="en-US" dirty="0"/>
              <a:t> attribute </a:t>
            </a:r>
            <a:r>
              <a:rPr lang="en-IN" dirty="0"/>
              <a:t>start a audio automatically.</a:t>
            </a:r>
          </a:p>
          <a:p>
            <a:r>
              <a:rPr lang="en-US" dirty="0"/>
              <a:t>The muted attribute will mute your </a:t>
            </a:r>
            <a:r>
              <a:rPr lang="en-IN" dirty="0"/>
              <a:t>audio </a:t>
            </a:r>
            <a:r>
              <a:rPr lang="en-US" dirty="0"/>
              <a:t>sound.</a:t>
            </a:r>
          </a:p>
          <a:p>
            <a:r>
              <a:rPr lang="en-US" dirty="0"/>
              <a:t>The &lt;source&gt; element allows you to specify alternative </a:t>
            </a:r>
            <a:r>
              <a:rPr lang="en-IN" dirty="0"/>
              <a:t>audio </a:t>
            </a:r>
            <a:r>
              <a:rPr lang="en-US" dirty="0"/>
              <a:t>files in </a:t>
            </a:r>
            <a:r>
              <a:rPr lang="en-US" dirty="0" err="1"/>
              <a:t>src</a:t>
            </a:r>
            <a:r>
              <a:rPr lang="en-US" dirty="0"/>
              <a:t> attribute which the browser may choose from. The browser will use the first recognized format.</a:t>
            </a:r>
          </a:p>
          <a:p>
            <a:r>
              <a:rPr lang="en-US" dirty="0"/>
              <a:t>The text written in between the &lt;audio&gt; and &lt;/audio&gt; tags will display only if browser do not support the &lt;audio&gt; element.</a:t>
            </a:r>
            <a:endParaRPr lang="en-IN" dirty="0">
              <a:solidFill>
                <a:srgbClr val="0000CD"/>
              </a:solidFill>
              <a:latin typeface="Consolas" panose="020B0609020204030204" pitchFamily="49" charset="0"/>
            </a:endParaRPr>
          </a:p>
        </p:txBody>
      </p:sp>
      <p:sp>
        <p:nvSpPr>
          <p:cNvPr id="6" name="Rectangle 5">
            <a:extLst>
              <a:ext uri="{FF2B5EF4-FFF2-40B4-BE49-F238E27FC236}">
                <a16:creationId xmlns:a16="http://schemas.microsoft.com/office/drawing/2014/main" id="{D456EBDA-49A4-A843-A786-6989C63A54AA}"/>
              </a:ext>
            </a:extLst>
          </p:cNvPr>
          <p:cNvSpPr/>
          <p:nvPr/>
        </p:nvSpPr>
        <p:spPr>
          <a:xfrm>
            <a:off x="3141454" y="4739901"/>
            <a:ext cx="5924901" cy="1200329"/>
          </a:xfrm>
          <a:prstGeom prst="rect">
            <a:avLst/>
          </a:prstGeom>
          <a:solidFill>
            <a:schemeClr val="bg1">
              <a:lumMod val="95000"/>
            </a:schemeClr>
          </a:solidFill>
          <a:ln>
            <a:noFill/>
          </a:ln>
        </p:spPr>
        <p:txBody>
          <a:bodyPr wrap="square">
            <a:spAutoFit/>
          </a:bodyPr>
          <a:lstStyle/>
          <a:p>
            <a:pPr lvl="0">
              <a:lnSpc>
                <a:spcPct val="90000"/>
              </a:lnSpc>
              <a:spcBef>
                <a:spcPts val="1000"/>
              </a:spcBef>
              <a:buClr>
                <a:srgbClr val="B84742"/>
              </a:buClr>
            </a:pPr>
            <a:r>
              <a:rPr lang="en-IN" sz="1600" i="1" dirty="0">
                <a:solidFill>
                  <a:srgbClr val="0000CD"/>
                </a:solidFill>
                <a:latin typeface="Consolas" panose="020B0609020204030204" pitchFamily="49" charset="0"/>
              </a:rPr>
              <a:t>&lt;</a:t>
            </a:r>
            <a:r>
              <a:rPr lang="en-IN" sz="1600" i="1" dirty="0">
                <a:solidFill>
                  <a:srgbClr val="A52A2A"/>
                </a:solidFill>
                <a:latin typeface="Consolas" panose="020B0609020204030204" pitchFamily="49" charset="0"/>
              </a:rPr>
              <a:t>audio</a:t>
            </a:r>
            <a:r>
              <a:rPr lang="en-IN" sz="1600" i="1" dirty="0">
                <a:solidFill>
                  <a:srgbClr val="FF0000"/>
                </a:solidFill>
                <a:latin typeface="Consolas" panose="020B0609020204030204" pitchFamily="49" charset="0"/>
              </a:rPr>
              <a:t> controls </a:t>
            </a:r>
            <a:r>
              <a:rPr lang="en-IN" sz="1600" i="1" dirty="0" err="1">
                <a:solidFill>
                  <a:srgbClr val="FF0000"/>
                </a:solidFill>
                <a:latin typeface="Consolas" panose="020B0609020204030204" pitchFamily="49" charset="0"/>
              </a:rPr>
              <a:t>autoplay</a:t>
            </a:r>
            <a:r>
              <a:rPr lang="en-IN" sz="1600" i="1" dirty="0">
                <a:solidFill>
                  <a:srgbClr val="FF0000"/>
                </a:solidFill>
                <a:latin typeface="Consolas" panose="020B0609020204030204" pitchFamily="49" charset="0"/>
              </a:rPr>
              <a:t> muted</a:t>
            </a:r>
            <a:r>
              <a:rPr lang="en-IN" sz="1600" i="1" dirty="0">
                <a:solidFill>
                  <a:srgbClr val="0000CD"/>
                </a:solidFill>
                <a:latin typeface="Consolas" panose="020B0609020204030204" pitchFamily="49" charset="0"/>
              </a:rPr>
              <a:t>&gt;</a:t>
            </a:r>
            <a:br>
              <a:rPr lang="en-IN" sz="1600" i="1" dirty="0"/>
            </a:br>
            <a:r>
              <a:rPr lang="en-IN" sz="1600" i="1" dirty="0">
                <a:solidFill>
                  <a:srgbClr val="000000"/>
                </a:solidFill>
                <a:latin typeface="Consolas" panose="020B0609020204030204" pitchFamily="49" charset="0"/>
              </a:rPr>
              <a:t>  </a:t>
            </a:r>
            <a:r>
              <a:rPr lang="en-IN" sz="1600" i="1" dirty="0">
                <a:solidFill>
                  <a:srgbClr val="0000CD"/>
                </a:solidFill>
                <a:latin typeface="Consolas" panose="020B0609020204030204" pitchFamily="49" charset="0"/>
              </a:rPr>
              <a:t>&lt;</a:t>
            </a:r>
            <a:r>
              <a:rPr lang="en-IN" sz="1600" i="1" dirty="0">
                <a:solidFill>
                  <a:srgbClr val="A52A2A"/>
                </a:solidFill>
                <a:latin typeface="Consolas" panose="020B0609020204030204" pitchFamily="49" charset="0"/>
              </a:rPr>
              <a:t>source</a:t>
            </a:r>
            <a:r>
              <a:rPr lang="en-IN" sz="1600" i="1" dirty="0">
                <a:solidFill>
                  <a:srgbClr val="FF0000"/>
                </a:solidFill>
                <a:latin typeface="Consolas" panose="020B0609020204030204" pitchFamily="49" charset="0"/>
              </a:rPr>
              <a:t> </a:t>
            </a:r>
            <a:r>
              <a:rPr lang="en-IN" sz="1600" i="1" dirty="0" err="1">
                <a:solidFill>
                  <a:srgbClr val="FF0000"/>
                </a:solidFill>
                <a:latin typeface="Consolas" panose="020B0609020204030204" pitchFamily="49" charset="0"/>
              </a:rPr>
              <a:t>src</a:t>
            </a:r>
            <a:r>
              <a:rPr lang="en-IN" sz="1600" i="1" dirty="0">
                <a:solidFill>
                  <a:srgbClr val="0000CD"/>
                </a:solidFill>
                <a:latin typeface="Consolas" panose="020B0609020204030204" pitchFamily="49" charset="0"/>
              </a:rPr>
              <a:t>="myaudio.ogg"</a:t>
            </a:r>
            <a:r>
              <a:rPr lang="en-IN" sz="1600" i="1" dirty="0">
                <a:solidFill>
                  <a:srgbClr val="FF0000"/>
                </a:solidFill>
                <a:latin typeface="Consolas" panose="020B0609020204030204" pitchFamily="49" charset="0"/>
              </a:rPr>
              <a:t> type</a:t>
            </a:r>
            <a:r>
              <a:rPr lang="en-IN" sz="1600" i="1" dirty="0">
                <a:solidFill>
                  <a:srgbClr val="0000CD"/>
                </a:solidFill>
                <a:latin typeface="Consolas" panose="020B0609020204030204" pitchFamily="49" charset="0"/>
              </a:rPr>
              <a:t>="audio/</a:t>
            </a:r>
            <a:r>
              <a:rPr lang="en-IN" sz="1600" i="1" dirty="0" err="1">
                <a:solidFill>
                  <a:srgbClr val="0000CD"/>
                </a:solidFill>
                <a:latin typeface="Consolas" panose="020B0609020204030204" pitchFamily="49" charset="0"/>
              </a:rPr>
              <a:t>ogg</a:t>
            </a:r>
            <a:r>
              <a:rPr lang="en-IN" sz="1600" i="1" dirty="0">
                <a:solidFill>
                  <a:srgbClr val="0000CD"/>
                </a:solidFill>
                <a:latin typeface="Consolas" panose="020B0609020204030204" pitchFamily="49" charset="0"/>
              </a:rPr>
              <a:t>"&gt;</a:t>
            </a:r>
            <a:br>
              <a:rPr lang="en-IN" sz="1600" i="1" dirty="0"/>
            </a:br>
            <a:r>
              <a:rPr lang="en-IN" sz="1600" i="1" dirty="0">
                <a:solidFill>
                  <a:srgbClr val="000000"/>
                </a:solidFill>
                <a:latin typeface="Consolas" panose="020B0609020204030204" pitchFamily="49" charset="0"/>
              </a:rPr>
              <a:t>  </a:t>
            </a:r>
            <a:r>
              <a:rPr lang="en-IN" sz="1600" i="1" dirty="0">
                <a:solidFill>
                  <a:srgbClr val="0000CD"/>
                </a:solidFill>
                <a:latin typeface="Consolas" panose="020B0609020204030204" pitchFamily="49" charset="0"/>
              </a:rPr>
              <a:t>&lt;</a:t>
            </a:r>
            <a:r>
              <a:rPr lang="en-IN" sz="1600" i="1" dirty="0">
                <a:solidFill>
                  <a:srgbClr val="A52A2A"/>
                </a:solidFill>
                <a:latin typeface="Consolas" panose="020B0609020204030204" pitchFamily="49" charset="0"/>
              </a:rPr>
              <a:t>source</a:t>
            </a:r>
            <a:r>
              <a:rPr lang="en-IN" sz="1600" i="1" dirty="0">
                <a:solidFill>
                  <a:srgbClr val="FF0000"/>
                </a:solidFill>
                <a:latin typeface="Consolas" panose="020B0609020204030204" pitchFamily="49" charset="0"/>
              </a:rPr>
              <a:t> </a:t>
            </a:r>
            <a:r>
              <a:rPr lang="en-IN" sz="1600" i="1" dirty="0" err="1">
                <a:solidFill>
                  <a:srgbClr val="FF0000"/>
                </a:solidFill>
                <a:latin typeface="Consolas" panose="020B0609020204030204" pitchFamily="49" charset="0"/>
              </a:rPr>
              <a:t>src</a:t>
            </a:r>
            <a:r>
              <a:rPr lang="en-IN" sz="1600" i="1">
                <a:solidFill>
                  <a:srgbClr val="0000CD"/>
                </a:solidFill>
                <a:latin typeface="Consolas" panose="020B0609020204030204" pitchFamily="49" charset="0"/>
              </a:rPr>
              <a:t>="myaudio.mp3</a:t>
            </a:r>
            <a:r>
              <a:rPr lang="en-IN" sz="1600" i="1" dirty="0">
                <a:solidFill>
                  <a:srgbClr val="0000CD"/>
                </a:solidFill>
                <a:latin typeface="Consolas" panose="020B0609020204030204" pitchFamily="49" charset="0"/>
              </a:rPr>
              <a:t>"</a:t>
            </a:r>
            <a:r>
              <a:rPr lang="en-IN" sz="1600" i="1" dirty="0">
                <a:solidFill>
                  <a:srgbClr val="FF0000"/>
                </a:solidFill>
                <a:latin typeface="Consolas" panose="020B0609020204030204" pitchFamily="49" charset="0"/>
              </a:rPr>
              <a:t> type</a:t>
            </a:r>
            <a:r>
              <a:rPr lang="en-IN" sz="1600" i="1" dirty="0">
                <a:solidFill>
                  <a:srgbClr val="0000CD"/>
                </a:solidFill>
                <a:latin typeface="Consolas" panose="020B0609020204030204" pitchFamily="49" charset="0"/>
              </a:rPr>
              <a:t>="audio/mpeg"&gt;</a:t>
            </a:r>
            <a:br>
              <a:rPr lang="en-IN" sz="1600" i="1" dirty="0"/>
            </a:br>
            <a:r>
              <a:rPr lang="en-IN" sz="1600" i="1" dirty="0"/>
              <a:t>     </a:t>
            </a:r>
            <a:r>
              <a:rPr lang="en-IN" sz="1600" i="1" dirty="0">
                <a:solidFill>
                  <a:srgbClr val="212121"/>
                </a:solidFill>
                <a:latin typeface="Consolas" panose="020B0609020204030204" pitchFamily="49" charset="0"/>
              </a:rPr>
              <a:t>T</a:t>
            </a:r>
            <a:r>
              <a:rPr lang="en-IN" sz="1600" i="1" dirty="0">
                <a:solidFill>
                  <a:srgbClr val="000000"/>
                </a:solidFill>
                <a:latin typeface="Consolas" panose="020B0609020204030204" pitchFamily="49" charset="0"/>
              </a:rPr>
              <a:t>he audio tag is not supported in your browser. </a:t>
            </a:r>
            <a:r>
              <a:rPr lang="en-IN" sz="1600" i="1" dirty="0">
                <a:solidFill>
                  <a:srgbClr val="0000CD"/>
                </a:solidFill>
                <a:latin typeface="Consolas" panose="020B0609020204030204" pitchFamily="49" charset="0"/>
              </a:rPr>
              <a:t>&lt;</a:t>
            </a:r>
            <a:r>
              <a:rPr lang="en-IN" sz="1600" i="1" dirty="0">
                <a:solidFill>
                  <a:srgbClr val="A52A2A"/>
                </a:solidFill>
                <a:latin typeface="Consolas" panose="020B0609020204030204" pitchFamily="49" charset="0"/>
              </a:rPr>
              <a:t>/audio</a:t>
            </a:r>
            <a:r>
              <a:rPr lang="en-IN" sz="1600" dirty="0">
                <a:solidFill>
                  <a:srgbClr val="0000CD"/>
                </a:solidFill>
                <a:latin typeface="Consolas" panose="020B0609020204030204" pitchFamily="49" charset="0"/>
              </a:rPr>
              <a:t>&gt;</a:t>
            </a:r>
            <a:endParaRPr lang="en-US" sz="1600" dirty="0">
              <a:solidFill>
                <a:srgbClr val="212121"/>
              </a:solidFill>
              <a:latin typeface="Consolas" panose="020B0609020204030204" pitchFamily="49" charset="0"/>
            </a:endParaRPr>
          </a:p>
        </p:txBody>
      </p:sp>
      <p:sp>
        <p:nvSpPr>
          <p:cNvPr id="7" name="Rectangle 6">
            <a:extLst>
              <a:ext uri="{FF2B5EF4-FFF2-40B4-BE49-F238E27FC236}">
                <a16:creationId xmlns:a16="http://schemas.microsoft.com/office/drawing/2014/main" id="{35F9F4A0-4592-C04D-B2D0-0BF66A3BFA20}"/>
              </a:ext>
            </a:extLst>
          </p:cNvPr>
          <p:cNvSpPr/>
          <p:nvPr/>
        </p:nvSpPr>
        <p:spPr>
          <a:xfrm>
            <a:off x="2641461" y="4739901"/>
            <a:ext cx="499993" cy="1188000"/>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a:p>
            <a:pPr algn="r"/>
            <a:endParaRPr lang="en-US" sz="1600" b="1" dirty="0">
              <a:solidFill>
                <a:schemeClr val="tx1">
                  <a:lumMod val="75000"/>
                  <a:lumOff val="25000"/>
                </a:schemeClr>
              </a:solidFill>
              <a:latin typeface="Consolas" panose="020B0609020204030204" pitchFamily="49" charset="0"/>
            </a:endParaRPr>
          </a:p>
        </p:txBody>
      </p:sp>
    </p:spTree>
    <p:extLst>
      <p:ext uri="{BB962C8B-B14F-4D97-AF65-F5344CB8AC3E}">
        <p14:creationId xmlns:p14="http://schemas.microsoft.com/office/powerpoint/2010/main" val="321549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animBg="1"/>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IN" dirty="0"/>
              <a:t>dharmik.vasiyani@darshan.ac.in</a:t>
            </a:r>
            <a:endParaRPr lang="en-US" dirty="0"/>
          </a:p>
        </p:txBody>
      </p:sp>
      <p:sp>
        <p:nvSpPr>
          <p:cNvPr id="3" name="Text Placeholder 2"/>
          <p:cNvSpPr>
            <a:spLocks noGrp="1"/>
          </p:cNvSpPr>
          <p:nvPr>
            <p:ph type="body" sz="quarter" idx="12"/>
          </p:nvPr>
        </p:nvSpPr>
        <p:spPr/>
        <p:txBody>
          <a:bodyPr/>
          <a:lstStyle/>
          <a:p>
            <a:r>
              <a:rPr lang="en-IN" dirty="0"/>
              <a:t>9924664064</a:t>
            </a:r>
            <a:endParaRPr lang="en-US" dirty="0"/>
          </a:p>
        </p:txBody>
      </p:sp>
      <p:sp>
        <p:nvSpPr>
          <p:cNvPr id="4" name="Text Placeholder 3"/>
          <p:cNvSpPr>
            <a:spLocks noGrp="1"/>
          </p:cNvSpPr>
          <p:nvPr>
            <p:ph type="body" sz="quarter" idx="13"/>
          </p:nvPr>
        </p:nvSpPr>
        <p:spPr/>
        <p:txBody>
          <a:bodyPr/>
          <a:lstStyle/>
          <a:p>
            <a:r>
              <a:rPr lang="en-IN" dirty="0"/>
              <a:t>Computer Engineering Department</a:t>
            </a:r>
            <a:endParaRPr lang="en-US" dirty="0"/>
          </a:p>
        </p:txBody>
      </p:sp>
      <p:sp>
        <p:nvSpPr>
          <p:cNvPr id="5" name="Text Placeholder 4"/>
          <p:cNvSpPr>
            <a:spLocks noGrp="1"/>
          </p:cNvSpPr>
          <p:nvPr>
            <p:ph type="body" sz="quarter" idx="14"/>
          </p:nvPr>
        </p:nvSpPr>
        <p:spPr/>
        <p:txBody>
          <a:bodyPr/>
          <a:lstStyle/>
          <a:p>
            <a:r>
              <a:rPr lang="en-IN" dirty="0" err="1"/>
              <a:t>Prof.</a:t>
            </a:r>
            <a:r>
              <a:rPr lang="en-IN" dirty="0"/>
              <a:t> </a:t>
            </a:r>
            <a:r>
              <a:rPr lang="en-IN" dirty="0" err="1"/>
              <a:t>Dharmik</a:t>
            </a:r>
            <a:r>
              <a:rPr lang="en-IN" dirty="0"/>
              <a:t> P </a:t>
            </a:r>
            <a:r>
              <a:rPr lang="en-IN" dirty="0" err="1"/>
              <a:t>Vasiyani</a:t>
            </a:r>
            <a:endParaRPr lang="en-US" dirty="0"/>
          </a:p>
        </p:txBody>
      </p:sp>
      <p:sp>
        <p:nvSpPr>
          <p:cNvPr id="6" name="Text Placeholder 5"/>
          <p:cNvSpPr>
            <a:spLocks noGrp="1"/>
          </p:cNvSpPr>
          <p:nvPr>
            <p:ph type="body" sz="quarter" idx="16"/>
          </p:nvPr>
        </p:nvSpPr>
        <p:spPr/>
        <p:txBody>
          <a:bodyPr/>
          <a:lstStyle/>
          <a:p>
            <a:r>
              <a:rPr lang="en-IN"/>
              <a:t>Web Technology-I </a:t>
            </a:r>
          </a:p>
          <a:p>
            <a:r>
              <a:rPr lang="en-US"/>
              <a:t>DU#2301CS363</a:t>
            </a:r>
            <a:endParaRPr lang="en-US" dirty="0"/>
          </a:p>
        </p:txBody>
      </p:sp>
      <p:pic>
        <p:nvPicPr>
          <p:cNvPr id="8" name="Picture Placeholder 7"/>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353569" y="5211251"/>
            <a:ext cx="1353599" cy="1353599"/>
          </a:xfrm>
        </p:spPr>
      </p:pic>
    </p:spTree>
    <p:extLst>
      <p:ext uri="{BB962C8B-B14F-4D97-AF65-F5344CB8AC3E}">
        <p14:creationId xmlns:p14="http://schemas.microsoft.com/office/powerpoint/2010/main" val="3620682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Web Page?</a:t>
            </a:r>
          </a:p>
        </p:txBody>
      </p:sp>
      <p:sp>
        <p:nvSpPr>
          <p:cNvPr id="3" name="Content Placeholder 2"/>
          <p:cNvSpPr>
            <a:spLocks noGrp="1"/>
          </p:cNvSpPr>
          <p:nvPr>
            <p:ph idx="1"/>
          </p:nvPr>
        </p:nvSpPr>
        <p:spPr/>
        <p:txBody>
          <a:bodyPr/>
          <a:lstStyle/>
          <a:p>
            <a:r>
              <a:rPr lang="en-US" dirty="0"/>
              <a:t>A web page or webpage is a document, commonly written in HTML, that is viewed in an Internet browser.</a:t>
            </a:r>
          </a:p>
          <a:p>
            <a:r>
              <a:rPr lang="en-US" dirty="0"/>
              <a:t>HTML – Hyper Text Markup Language is the notation for describing</a:t>
            </a:r>
          </a:p>
          <a:p>
            <a:pPr lvl="1"/>
            <a:r>
              <a:rPr lang="en-US" dirty="0"/>
              <a:t>document structure (semantic markup)</a:t>
            </a:r>
          </a:p>
          <a:p>
            <a:pPr lvl="1"/>
            <a:r>
              <a:rPr lang="en-US" dirty="0"/>
              <a:t>formatting (presentation markup)</a:t>
            </a:r>
          </a:p>
          <a:p>
            <a:r>
              <a:rPr lang="en-US" dirty="0"/>
              <a:t>A web page can be accessed by entering a URL address into a browser's address bar.</a:t>
            </a:r>
          </a:p>
          <a:p>
            <a:r>
              <a:rPr lang="en-US" dirty="0"/>
              <a:t>A web page may contain text, graphics, and hyperlinks to other web pages and files.</a:t>
            </a:r>
          </a:p>
          <a:p>
            <a:r>
              <a:rPr lang="en-US" dirty="0"/>
              <a:t>The first web page was created at CERN by Tim Berners-Lee on August 6, 1991.</a:t>
            </a:r>
          </a:p>
          <a:p>
            <a:r>
              <a:rPr lang="en-US" dirty="0"/>
              <a:t>You can visit and browse the first website and the first web page at the </a:t>
            </a:r>
            <a:r>
              <a:rPr lang="en-US" dirty="0">
                <a:hlinkClick r:id="rId2"/>
              </a:rPr>
              <a:t>info.cern.ch</a:t>
            </a:r>
            <a:r>
              <a:rPr lang="en-US" dirty="0"/>
              <a:t> address.</a:t>
            </a:r>
          </a:p>
          <a:p>
            <a:endParaRPr lang="en-US" dirty="0"/>
          </a:p>
        </p:txBody>
      </p:sp>
    </p:spTree>
    <p:extLst>
      <p:ext uri="{BB962C8B-B14F-4D97-AF65-F5344CB8AC3E}">
        <p14:creationId xmlns:p14="http://schemas.microsoft.com/office/powerpoint/2010/main" val="69464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the Web Works?</a:t>
            </a:r>
            <a:endParaRPr lang="en-US" dirty="0"/>
          </a:p>
        </p:txBody>
      </p:sp>
      <p:sp>
        <p:nvSpPr>
          <p:cNvPr id="3" name="Content Placeholder 2"/>
          <p:cNvSpPr>
            <a:spLocks noGrp="1"/>
          </p:cNvSpPr>
          <p:nvPr>
            <p:ph idx="1"/>
          </p:nvPr>
        </p:nvSpPr>
        <p:spPr/>
        <p:txBody>
          <a:bodyPr/>
          <a:lstStyle/>
          <a:p>
            <a:pPr lvl="0"/>
            <a:r>
              <a:rPr lang="en-US" dirty="0">
                <a:ea typeface="Times New Roman" panose="02020603050405020304" pitchFamily="18" charset="0"/>
                <a:cs typeface="Times New Roman" panose="02020603050405020304" pitchFamily="18" charset="0"/>
              </a:rPr>
              <a:t>World Wide Web (WWW) use classical client / server architecture.</a:t>
            </a:r>
          </a:p>
          <a:p>
            <a:endParaRPr lang="en-US" dirty="0"/>
          </a:p>
        </p:txBody>
      </p:sp>
      <p:grpSp>
        <p:nvGrpSpPr>
          <p:cNvPr id="4" name="Group 3"/>
          <p:cNvGrpSpPr/>
          <p:nvPr/>
        </p:nvGrpSpPr>
        <p:grpSpPr>
          <a:xfrm>
            <a:off x="330438" y="2605624"/>
            <a:ext cx="2438400" cy="2438400"/>
            <a:chOff x="228600" y="224864"/>
            <a:chExt cx="2438400" cy="2438400"/>
          </a:xfrm>
        </p:grpSpPr>
        <p:pic>
          <p:nvPicPr>
            <p:cNvPr id="5" name="Picture 4" descr="http://askyourpc.com/media/blogs/a/images_2/Computer-256x256.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228600" y="224864"/>
              <a:ext cx="2438400" cy="24384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website-wind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975723">
              <a:off x="602640" y="904992"/>
              <a:ext cx="1280241" cy="1065798"/>
            </a:xfrm>
            <a:prstGeom prst="rect">
              <a:avLst/>
            </a:prstGeom>
            <a:noFill/>
            <a:ln w="9525">
              <a:noFill/>
              <a:miter lim="800000"/>
              <a:headEnd/>
              <a:tailEnd/>
            </a:ln>
            <a:scene3d>
              <a:camera prst="perspectiveContrastingRightFacing" fov="300000">
                <a:rot lat="21510460" lon="300467" rev="21477836"/>
              </a:camera>
              <a:lightRig rig="threePt" dir="t"/>
            </a:scene3d>
          </p:spPr>
        </p:pic>
      </p:grpSp>
      <p:pic>
        <p:nvPicPr>
          <p:cNvPr id="7" name="Picture 6" descr="http://www.iconarchive.com/icons/visualpharm/hardware/256/server-icon.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50105" y="3032220"/>
            <a:ext cx="2011804" cy="2011804"/>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31"/>
          <p:cNvSpPr txBox="1">
            <a:spLocks noChangeArrowheads="1"/>
          </p:cNvSpPr>
          <p:nvPr/>
        </p:nvSpPr>
        <p:spPr bwMode="auto">
          <a:xfrm>
            <a:off x="124063" y="2286357"/>
            <a:ext cx="2851150" cy="892552"/>
          </a:xfrm>
          <a:prstGeom prst="rect">
            <a:avLst/>
          </a:prstGeom>
          <a:noFill/>
          <a:ln w="12700" cap="sq">
            <a:noFill/>
            <a:miter lim="800000"/>
            <a:headEnd type="none" w="sm" len="sm"/>
            <a:tailEnd type="none" w="sm" len="sm"/>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Bef>
                <a:spcPct val="50000"/>
              </a:spcBef>
              <a:defRPr/>
            </a:pPr>
            <a:r>
              <a:rPr kumimoji="0" lang="en-US" sz="2600" b="1" dirty="0">
                <a:solidFill>
                  <a:srgbClr val="0202BE"/>
                </a:solidFill>
                <a:effectLst>
                  <a:outerShdw blurRad="38100" dist="38100" dir="2700000" algn="tl">
                    <a:srgbClr val="000000">
                      <a:alpha val="43137"/>
                    </a:srgbClr>
                  </a:outerShdw>
                </a:effectLst>
              </a:rPr>
              <a:t>Client </a:t>
            </a:r>
            <a:r>
              <a:rPr kumimoji="0" lang="en-US" sz="2600" dirty="0">
                <a:solidFill>
                  <a:srgbClr val="0202BE"/>
                </a:solidFill>
                <a:effectLst>
                  <a:outerShdw blurRad="38100" dist="38100" dir="2700000" algn="tl">
                    <a:srgbClr val="000000">
                      <a:alpha val="43137"/>
                    </a:srgbClr>
                  </a:outerShdw>
                </a:effectLst>
              </a:rPr>
              <a:t>running a Web Browser</a:t>
            </a:r>
          </a:p>
        </p:txBody>
      </p:sp>
      <p:sp>
        <p:nvSpPr>
          <p:cNvPr id="9" name="Text Box 32"/>
          <p:cNvSpPr txBox="1">
            <a:spLocks noChangeArrowheads="1"/>
          </p:cNvSpPr>
          <p:nvPr/>
        </p:nvSpPr>
        <p:spPr bwMode="auto">
          <a:xfrm>
            <a:off x="9163633" y="1759238"/>
            <a:ext cx="3000376" cy="1692771"/>
          </a:xfrm>
          <a:prstGeom prst="rect">
            <a:avLst/>
          </a:prstGeom>
          <a:noFill/>
          <a:ln w="12700" cap="sq">
            <a:noFill/>
            <a:miter lim="800000"/>
            <a:headEnd type="none" w="sm" len="sm"/>
            <a:tailEnd type="none" w="sm" len="sm"/>
          </a:ln>
          <a:effectLst/>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00000"/>
              </a:lnSpc>
              <a:spcBef>
                <a:spcPct val="50000"/>
              </a:spcBef>
              <a:defRPr/>
            </a:pPr>
            <a:r>
              <a:rPr kumimoji="0" lang="en-US" sz="2600" b="1" dirty="0">
                <a:solidFill>
                  <a:srgbClr val="0202BE"/>
                </a:solidFill>
                <a:effectLst>
                  <a:outerShdw blurRad="38100" dist="38100" dir="2700000" algn="tl">
                    <a:srgbClr val="000000">
                      <a:alpha val="43137"/>
                    </a:srgbClr>
                  </a:outerShdw>
                </a:effectLst>
              </a:rPr>
              <a:t>Server </a:t>
            </a:r>
            <a:r>
              <a:rPr kumimoji="0" lang="en-US" sz="2600" dirty="0">
                <a:solidFill>
                  <a:srgbClr val="0202BE"/>
                </a:solidFill>
                <a:effectLst>
                  <a:outerShdw blurRad="38100" dist="38100" dir="2700000" algn="tl">
                    <a:srgbClr val="000000">
                      <a:alpha val="43137"/>
                    </a:srgbClr>
                  </a:outerShdw>
                </a:effectLst>
              </a:rPr>
              <a:t>running </a:t>
            </a:r>
            <a:r>
              <a:rPr kumimoji="0" lang="en-US" sz="2600" b="1" dirty="0">
                <a:solidFill>
                  <a:srgbClr val="0202BE"/>
                </a:solidFill>
                <a:effectLst>
                  <a:outerShdw blurRad="38100" dist="38100" dir="2700000" algn="tl">
                    <a:srgbClr val="000000">
                      <a:alpha val="43137"/>
                    </a:srgbClr>
                  </a:outerShdw>
                </a:effectLst>
              </a:rPr>
              <a:t>Web Server</a:t>
            </a:r>
            <a:r>
              <a:rPr kumimoji="0" lang="en-US" sz="2600" dirty="0">
                <a:solidFill>
                  <a:srgbClr val="0202BE"/>
                </a:solidFill>
                <a:effectLst>
                  <a:outerShdw blurRad="38100" dist="38100" dir="2700000" algn="tl">
                    <a:srgbClr val="000000">
                      <a:alpha val="43137"/>
                    </a:srgbClr>
                  </a:outerShdw>
                </a:effectLst>
              </a:rPr>
              <a:t> Software   </a:t>
            </a:r>
            <a:r>
              <a:rPr lang="en-US" sz="2600" dirty="0">
                <a:solidFill>
                  <a:srgbClr val="0202BE"/>
                </a:solidFill>
                <a:effectLst>
                  <a:outerShdw blurRad="38100" dist="38100" dir="2700000" algn="tl">
                    <a:srgbClr val="000000">
                      <a:alpha val="43137"/>
                    </a:srgbClr>
                  </a:outerShdw>
                </a:effectLst>
              </a:rPr>
              <a:t>(Apache, IIS, Tomcat, </a:t>
            </a:r>
            <a:r>
              <a:rPr kumimoji="0" lang="en-US" sz="2600" dirty="0">
                <a:solidFill>
                  <a:srgbClr val="0202BE"/>
                </a:solidFill>
                <a:effectLst>
                  <a:outerShdw blurRad="38100" dist="38100" dir="2700000" algn="tl">
                    <a:srgbClr val="000000">
                      <a:alpha val="43137"/>
                    </a:srgbClr>
                  </a:outerShdw>
                </a:effectLst>
              </a:rPr>
              <a:t>etc.)</a:t>
            </a:r>
          </a:p>
        </p:txBody>
      </p:sp>
      <p:grpSp>
        <p:nvGrpSpPr>
          <p:cNvPr id="15" name="Group 28"/>
          <p:cNvGrpSpPr>
            <a:grpSpLocks/>
          </p:cNvGrpSpPr>
          <p:nvPr/>
        </p:nvGrpSpPr>
        <p:grpSpPr bwMode="auto">
          <a:xfrm>
            <a:off x="4289835" y="2693905"/>
            <a:ext cx="3352800" cy="676629"/>
            <a:chOff x="1776" y="1680"/>
            <a:chExt cx="1728" cy="352"/>
          </a:xfrm>
          <a:solidFill>
            <a:schemeClr val="accent5">
              <a:lumMod val="60000"/>
              <a:lumOff val="40000"/>
              <a:alpha val="30000"/>
            </a:schemeClr>
          </a:solidFill>
        </p:grpSpPr>
        <p:sp>
          <p:nvSpPr>
            <p:cNvPr id="16" name="AutoShape 29"/>
            <p:cNvSpPr>
              <a:spLocks noChangeArrowheads="1"/>
            </p:cNvSpPr>
            <p:nvPr/>
          </p:nvSpPr>
          <p:spPr bwMode="auto">
            <a:xfrm>
              <a:off x="1776" y="1680"/>
              <a:ext cx="1728" cy="352"/>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grpFill/>
            <a:ln w="12700" cap="sq">
              <a:solidFill>
                <a:schemeClr val="accent5">
                  <a:lumMod val="20000"/>
                  <a:lumOff val="80000"/>
                </a:schemeClr>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17" name="Text Box 30"/>
            <p:cNvSpPr txBox="1">
              <a:spLocks noChangeArrowheads="1"/>
            </p:cNvSpPr>
            <p:nvPr/>
          </p:nvSpPr>
          <p:spPr bwMode="auto">
            <a:xfrm>
              <a:off x="2044" y="1751"/>
              <a:ext cx="1008" cy="208"/>
            </a:xfrm>
            <a:prstGeom prst="rect">
              <a:avLst/>
            </a:prstGeom>
            <a:noFill/>
            <a:ln w="12700" cap="sq">
              <a:noFill/>
              <a:miter lim="800000"/>
              <a:headEnd type="none" w="sm" len="sm"/>
              <a:tailEnd type="none" w="sm" len="sm"/>
            </a:ln>
            <a:effectLst/>
          </p:spPr>
          <p:txBody>
            <a:bodyPr>
              <a:spAutoFit/>
            </a:bodyPr>
            <a:lstStyle/>
            <a:p>
              <a:pPr algn="ctr">
                <a:lnSpc>
                  <a:spcPct val="100000"/>
                </a:lnSpc>
                <a:spcBef>
                  <a:spcPct val="50000"/>
                </a:spcBef>
                <a:defRPr/>
              </a:pPr>
              <a:r>
                <a:rPr kumimoji="0" lang="en-US" sz="2000" b="1" dirty="0">
                  <a:effectLst>
                    <a:outerShdw blurRad="38100" dist="38100" dir="2700000" algn="tl">
                      <a:srgbClr val="000000">
                        <a:alpha val="43137"/>
                      </a:srgbClr>
                    </a:outerShdw>
                  </a:effectLst>
                </a:rPr>
                <a:t>Page request</a:t>
              </a:r>
            </a:p>
          </p:txBody>
        </p:sp>
      </p:grpSp>
      <p:sp>
        <p:nvSpPr>
          <p:cNvPr id="18" name="Text Box 37"/>
          <p:cNvSpPr txBox="1">
            <a:spLocks noChangeArrowheads="1"/>
          </p:cNvSpPr>
          <p:nvPr/>
        </p:nvSpPr>
        <p:spPr bwMode="auto">
          <a:xfrm>
            <a:off x="5193123" y="2338743"/>
            <a:ext cx="1293812" cy="461665"/>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400" b="1" dirty="0">
                <a:solidFill>
                  <a:srgbClr val="0202BE"/>
                </a:solidFill>
                <a:effectLst>
                  <a:outerShdw blurRad="38100" dist="38100" dir="2700000" algn="tl">
                    <a:srgbClr val="000000">
                      <a:alpha val="43137"/>
                    </a:srgbClr>
                  </a:outerShdw>
                </a:effectLst>
              </a:rPr>
              <a:t>HTTP</a:t>
            </a:r>
          </a:p>
        </p:txBody>
      </p:sp>
      <p:grpSp>
        <p:nvGrpSpPr>
          <p:cNvPr id="19" name="Group 27"/>
          <p:cNvGrpSpPr/>
          <p:nvPr/>
        </p:nvGrpSpPr>
        <p:grpSpPr>
          <a:xfrm>
            <a:off x="4289835" y="4345276"/>
            <a:ext cx="3352800" cy="698748"/>
            <a:chOff x="3200400" y="3962400"/>
            <a:chExt cx="2895600" cy="485775"/>
          </a:xfrm>
        </p:grpSpPr>
        <p:sp>
          <p:nvSpPr>
            <p:cNvPr id="20" name="AutoShape 34"/>
            <p:cNvSpPr>
              <a:spLocks noChangeArrowheads="1"/>
            </p:cNvSpPr>
            <p:nvPr/>
          </p:nvSpPr>
          <p:spPr bwMode="auto">
            <a:xfrm flipH="1">
              <a:off x="3200400" y="3962400"/>
              <a:ext cx="2895600" cy="485775"/>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5">
                <a:lumMod val="60000"/>
                <a:lumOff val="40000"/>
                <a:alpha val="30000"/>
              </a:schemeClr>
            </a:solidFill>
            <a:ln w="12700" cap="sq">
              <a:solidFill>
                <a:schemeClr val="accent5">
                  <a:lumMod val="20000"/>
                  <a:lumOff val="80000"/>
                </a:schemeClr>
              </a:solidFill>
              <a:miter lim="800000"/>
              <a:headEnd type="none" w="sm" len="sm"/>
              <a:tailEnd type="none" w="sm" len="sm"/>
            </a:ln>
            <a:effectLst/>
          </p:spPr>
          <p:txBody>
            <a:bodyPr wrap="none" anchor="ctr"/>
            <a:lstStyle/>
            <a:p>
              <a:pPr>
                <a:defRPr/>
              </a:pPr>
              <a:endParaRPr lang="en-US" dirty="0">
                <a:effectLst>
                  <a:outerShdw blurRad="38100" dist="38100" dir="2700000" algn="tl">
                    <a:srgbClr val="000000">
                      <a:alpha val="43137"/>
                    </a:srgbClr>
                  </a:outerShdw>
                </a:effectLst>
              </a:endParaRPr>
            </a:p>
          </p:txBody>
        </p:sp>
        <p:sp>
          <p:nvSpPr>
            <p:cNvPr id="21" name="Text Box 35"/>
            <p:cNvSpPr txBox="1">
              <a:spLocks noChangeArrowheads="1"/>
            </p:cNvSpPr>
            <p:nvPr/>
          </p:nvSpPr>
          <p:spPr bwMode="auto">
            <a:xfrm>
              <a:off x="3810001" y="4071918"/>
              <a:ext cx="1950068" cy="278160"/>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000" b="1" dirty="0">
                  <a:effectLst>
                    <a:outerShdw blurRad="38100" dist="38100" dir="2700000" algn="tl">
                      <a:srgbClr val="000000">
                        <a:alpha val="43137"/>
                      </a:srgbClr>
                    </a:outerShdw>
                  </a:effectLst>
                </a:rPr>
                <a:t>Server response</a:t>
              </a:r>
            </a:p>
          </p:txBody>
        </p:sp>
      </p:grpSp>
      <p:sp>
        <p:nvSpPr>
          <p:cNvPr id="22" name="Text Box 37"/>
          <p:cNvSpPr txBox="1">
            <a:spLocks noChangeArrowheads="1"/>
          </p:cNvSpPr>
          <p:nvPr/>
        </p:nvSpPr>
        <p:spPr bwMode="auto">
          <a:xfrm>
            <a:off x="5193123" y="4067641"/>
            <a:ext cx="1293812" cy="461665"/>
          </a:xfrm>
          <a:prstGeom prst="rect">
            <a:avLst/>
          </a:prstGeom>
          <a:noFill/>
          <a:ln w="12700" cap="sq">
            <a:noFill/>
            <a:miter lim="800000"/>
            <a:headEnd type="none" w="sm" len="sm"/>
            <a:tailEnd type="none" w="sm" len="sm"/>
          </a:ln>
          <a:effectLst/>
        </p:spPr>
        <p:txBody>
          <a:bodyPr wrap="square">
            <a:spAutoFit/>
          </a:bodyPr>
          <a:lstStyle/>
          <a:p>
            <a:pPr algn="ctr">
              <a:lnSpc>
                <a:spcPct val="100000"/>
              </a:lnSpc>
              <a:spcBef>
                <a:spcPct val="50000"/>
              </a:spcBef>
              <a:defRPr/>
            </a:pPr>
            <a:r>
              <a:rPr kumimoji="0" lang="en-US" sz="2400" b="1" dirty="0">
                <a:solidFill>
                  <a:srgbClr val="0202BE"/>
                </a:solidFill>
                <a:effectLst>
                  <a:outerShdw blurRad="38100" dist="38100" dir="2700000" algn="tl">
                    <a:srgbClr val="000000">
                      <a:alpha val="43137"/>
                    </a:srgbClr>
                  </a:outerShdw>
                </a:effectLst>
              </a:rPr>
              <a:t>HTTP</a:t>
            </a:r>
          </a:p>
        </p:txBody>
      </p:sp>
    </p:spTree>
    <p:extLst>
      <p:ext uri="{BB962C8B-B14F-4D97-AF65-F5344CB8AC3E}">
        <p14:creationId xmlns:p14="http://schemas.microsoft.com/office/powerpoint/2010/main" val="3049516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linds(horizontal)">
                                      <p:cBhvr>
                                        <p:cTn id="23" dur="500"/>
                                        <p:tgtEl>
                                          <p:spTgt spid="18"/>
                                        </p:tgtEl>
                                      </p:cBhvr>
                                    </p:animEffect>
                                  </p:childTnLst>
                                </p:cTn>
                              </p:par>
                              <p:par>
                                <p:cTn id="24" presetID="22" presetClass="entr" presetSubtype="8"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wipe(left)">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blinds(horizontal)">
                                      <p:cBhvr>
                                        <p:cTn id="31" dur="500"/>
                                        <p:tgtEl>
                                          <p:spTgt spid="22"/>
                                        </p:tgtEl>
                                      </p:cBhvr>
                                    </p:animEffect>
                                  </p:childTnLst>
                                </p:cTn>
                              </p:par>
                              <p:par>
                                <p:cTn id="32" presetID="22" presetClass="entr" presetSubtype="2"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right)">
                                      <p:cBhvr>
                                        <p:cTn id="3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8"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HTTP request</a:t>
            </a:r>
            <a:endParaRPr lang="en-US" dirty="0"/>
          </a:p>
        </p:txBody>
      </p:sp>
      <p:sp>
        <p:nvSpPr>
          <p:cNvPr id="3" name="Content Placeholder 2"/>
          <p:cNvSpPr>
            <a:spLocks noGrp="1"/>
          </p:cNvSpPr>
          <p:nvPr>
            <p:ph idx="1"/>
          </p:nvPr>
        </p:nvSpPr>
        <p:spPr/>
        <p:txBody>
          <a:bodyPr/>
          <a:lstStyle/>
          <a:p>
            <a:r>
              <a:rPr lang="en-IN" dirty="0"/>
              <a:t>The HTTP request message consist of following,</a:t>
            </a:r>
          </a:p>
          <a:p>
            <a:pPr lvl="1"/>
            <a:r>
              <a:rPr lang="en-IN" dirty="0"/>
              <a:t>A request line (</a:t>
            </a:r>
            <a:r>
              <a:rPr lang="en-IN" dirty="0">
                <a:solidFill>
                  <a:schemeClr val="bg1">
                    <a:lumMod val="65000"/>
                  </a:schemeClr>
                </a:solidFill>
              </a:rPr>
              <a:t>e.g. </a:t>
            </a:r>
            <a:r>
              <a:rPr lang="en-IN" dirty="0"/>
              <a:t>GET /</a:t>
            </a:r>
            <a:r>
              <a:rPr lang="en-IN" dirty="0" err="1"/>
              <a:t>index.php</a:t>
            </a:r>
            <a:r>
              <a:rPr lang="en-IN" dirty="0"/>
              <a:t> HTTP1.1)</a:t>
            </a:r>
          </a:p>
          <a:p>
            <a:pPr lvl="1"/>
            <a:r>
              <a:rPr lang="en-IN" dirty="0"/>
              <a:t>Request header fields (</a:t>
            </a:r>
            <a:r>
              <a:rPr lang="en-IN" dirty="0">
                <a:solidFill>
                  <a:schemeClr val="bg1">
                    <a:lumMod val="65000"/>
                  </a:schemeClr>
                </a:solidFill>
              </a:rPr>
              <a:t>e.g. </a:t>
            </a:r>
            <a:r>
              <a:rPr lang="en-IN" dirty="0"/>
              <a:t>Accept-Language</a:t>
            </a:r>
            <a:r>
              <a:rPr lang="en-IN" b="1" dirty="0"/>
              <a:t>:</a:t>
            </a:r>
            <a:r>
              <a:rPr lang="en-IN" dirty="0"/>
              <a:t> </a:t>
            </a:r>
            <a:r>
              <a:rPr lang="en-IN" dirty="0" err="1"/>
              <a:t>en</a:t>
            </a:r>
            <a:r>
              <a:rPr lang="en-IN" dirty="0"/>
              <a:t>)</a:t>
            </a:r>
          </a:p>
          <a:p>
            <a:pPr lvl="1"/>
            <a:r>
              <a:rPr lang="en-IN" dirty="0"/>
              <a:t>An empty line (CRLF)</a:t>
            </a:r>
          </a:p>
          <a:p>
            <a:pPr lvl="1"/>
            <a:r>
              <a:rPr lang="en-IN" dirty="0"/>
              <a:t>An optional message body</a:t>
            </a:r>
          </a:p>
          <a:p>
            <a:r>
              <a:rPr lang="en-IN" dirty="0"/>
              <a:t>The request line and other header fields must end with CRLF (Carriage return, Line Feed) (/r/n)</a:t>
            </a:r>
          </a:p>
          <a:p>
            <a:r>
              <a:rPr lang="en-IN" dirty="0"/>
              <a:t>A </a:t>
            </a:r>
            <a:r>
              <a:rPr lang="en-IN" b="1" dirty="0"/>
              <a:t>request line </a:t>
            </a:r>
            <a:r>
              <a:rPr lang="en-IN" dirty="0"/>
              <a:t>contains the </a:t>
            </a:r>
            <a:r>
              <a:rPr lang="en-IN" b="1" dirty="0"/>
              <a:t>method</a:t>
            </a:r>
            <a:r>
              <a:rPr lang="en-IN" dirty="0"/>
              <a:t> of request followed by the </a:t>
            </a:r>
            <a:r>
              <a:rPr lang="en-IN" b="1" dirty="0"/>
              <a:t>resource</a:t>
            </a:r>
            <a:r>
              <a:rPr lang="en-IN" dirty="0"/>
              <a:t> we want and at the end protocol </a:t>
            </a:r>
            <a:r>
              <a:rPr lang="en-IN" b="1" dirty="0"/>
              <a:t>version</a:t>
            </a:r>
            <a:r>
              <a:rPr lang="en-IN" dirty="0"/>
              <a:t> used.</a:t>
            </a:r>
          </a:p>
          <a:p>
            <a:pPr lvl="1"/>
            <a:r>
              <a:rPr lang="en-IN" dirty="0"/>
              <a:t>HTTP Request Methods: GET, POST, PUT, DELETE etc...</a:t>
            </a:r>
          </a:p>
          <a:p>
            <a:r>
              <a:rPr lang="en-IN" dirty="0"/>
              <a:t>There are many </a:t>
            </a:r>
            <a:r>
              <a:rPr lang="en-IN" b="1" dirty="0"/>
              <a:t>request header fields </a:t>
            </a:r>
            <a:r>
              <a:rPr lang="en-IN" dirty="0"/>
              <a:t>available with HTTP Request, some of are listed below</a:t>
            </a:r>
          </a:p>
          <a:p>
            <a:pPr lvl="1"/>
            <a:r>
              <a:rPr lang="en-US" b="1" dirty="0"/>
              <a:t>Accept</a:t>
            </a:r>
            <a:r>
              <a:rPr lang="en-US" dirty="0"/>
              <a:t> : Media type(s) that is/are acceptable for the response. (</a:t>
            </a:r>
            <a:r>
              <a:rPr lang="en-US" dirty="0">
                <a:solidFill>
                  <a:schemeClr val="bg1">
                    <a:lumMod val="65000"/>
                  </a:schemeClr>
                </a:solidFill>
              </a:rPr>
              <a:t>e.g. </a:t>
            </a:r>
            <a:r>
              <a:rPr lang="en-US" dirty="0"/>
              <a:t>Accept</a:t>
            </a:r>
            <a:r>
              <a:rPr lang="en-US" b="1" dirty="0"/>
              <a:t>:</a:t>
            </a:r>
            <a:r>
              <a:rPr lang="en-US" dirty="0"/>
              <a:t> text/html)</a:t>
            </a:r>
          </a:p>
          <a:p>
            <a:pPr lvl="1"/>
            <a:r>
              <a:rPr lang="en-IN" b="1" dirty="0"/>
              <a:t>Accept-Charset</a:t>
            </a:r>
            <a:r>
              <a:rPr lang="en-IN" dirty="0"/>
              <a:t>: </a:t>
            </a:r>
            <a:r>
              <a:rPr lang="en-US" dirty="0"/>
              <a:t>Character sets that are acceptable. (</a:t>
            </a:r>
            <a:r>
              <a:rPr lang="en-US" dirty="0">
                <a:solidFill>
                  <a:schemeClr val="bg1">
                    <a:lumMod val="65000"/>
                  </a:schemeClr>
                </a:solidFill>
              </a:rPr>
              <a:t>e.g. </a:t>
            </a:r>
            <a:r>
              <a:rPr lang="en-US" dirty="0"/>
              <a:t>Accept-Charset</a:t>
            </a:r>
            <a:r>
              <a:rPr lang="en-US" b="1" dirty="0"/>
              <a:t>:</a:t>
            </a:r>
            <a:r>
              <a:rPr lang="en-US" dirty="0"/>
              <a:t> utf-8)</a:t>
            </a:r>
          </a:p>
          <a:p>
            <a:pPr lvl="1"/>
            <a:r>
              <a:rPr lang="en-IN" b="1" dirty="0"/>
              <a:t>Date</a:t>
            </a:r>
            <a:r>
              <a:rPr lang="en-IN" dirty="0"/>
              <a:t>: </a:t>
            </a:r>
            <a:r>
              <a:rPr lang="en-US" dirty="0"/>
              <a:t>The date and time at which the message was originated (</a:t>
            </a:r>
            <a:r>
              <a:rPr lang="en-US" dirty="0">
                <a:solidFill>
                  <a:schemeClr val="bg1">
                    <a:lumMod val="65000"/>
                  </a:schemeClr>
                </a:solidFill>
              </a:rPr>
              <a:t>e.g. </a:t>
            </a:r>
            <a:r>
              <a:rPr lang="fr-FR" dirty="0"/>
              <a:t>Date: Tue, 15 </a:t>
            </a:r>
            <a:r>
              <a:rPr lang="fr-FR" dirty="0" err="1"/>
              <a:t>Nov</a:t>
            </a:r>
            <a:r>
              <a:rPr lang="fr-FR" dirty="0"/>
              <a:t> 1994 08:12:31 GMT)</a:t>
            </a:r>
          </a:p>
          <a:p>
            <a:pPr lvl="1"/>
            <a:r>
              <a:rPr lang="en-IN" b="1" dirty="0"/>
              <a:t>Host</a:t>
            </a:r>
            <a:r>
              <a:rPr lang="en-IN" dirty="0"/>
              <a:t>: </a:t>
            </a:r>
            <a:r>
              <a:rPr lang="en-US" dirty="0"/>
              <a:t>The domain name of the server (</a:t>
            </a:r>
            <a:r>
              <a:rPr lang="en-US" dirty="0">
                <a:solidFill>
                  <a:schemeClr val="bg1">
                    <a:lumMod val="65000"/>
                  </a:schemeClr>
                </a:solidFill>
              </a:rPr>
              <a:t>e.g. </a:t>
            </a:r>
            <a:r>
              <a:rPr lang="en-US" dirty="0"/>
              <a:t>Host</a:t>
            </a:r>
            <a:r>
              <a:rPr lang="en-US" b="1" dirty="0"/>
              <a:t>:</a:t>
            </a:r>
            <a:r>
              <a:rPr lang="en-US" dirty="0"/>
              <a:t> darshan.ac.in)</a:t>
            </a:r>
          </a:p>
          <a:p>
            <a:pPr lvl="1"/>
            <a:r>
              <a:rPr lang="en-IN" b="1" dirty="0"/>
              <a:t>User-Agent</a:t>
            </a:r>
            <a:r>
              <a:rPr lang="en-IN" dirty="0"/>
              <a:t>: details of the browser used (</a:t>
            </a:r>
            <a:r>
              <a:rPr lang="en-IN" dirty="0">
                <a:solidFill>
                  <a:schemeClr val="bg1">
                    <a:lumMod val="65000"/>
                  </a:schemeClr>
                </a:solidFill>
              </a:rPr>
              <a:t>e.g. </a:t>
            </a:r>
            <a:r>
              <a:rPr lang="en-IN" dirty="0"/>
              <a:t>User-Agent: Mozilla/5.0 (Windows NT 10.0; Win64; x64) </a:t>
            </a:r>
            <a:r>
              <a:rPr lang="en-IN" dirty="0" err="1"/>
              <a:t>AppleWebKit</a:t>
            </a:r>
            <a:r>
              <a:rPr lang="en-IN" dirty="0"/>
              <a:t>/537.36 (KHTML, like Gecko) Chrome/88.0.4324.150 Safari/537.36)</a:t>
            </a:r>
            <a:endParaRPr lang="en-IN" b="1" dirty="0"/>
          </a:p>
        </p:txBody>
      </p:sp>
    </p:spTree>
    <p:extLst>
      <p:ext uri="{BB962C8B-B14F-4D97-AF65-F5344CB8AC3E}">
        <p14:creationId xmlns:p14="http://schemas.microsoft.com/office/powerpoint/2010/main" val="158556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HTTP Request (Example)</a:t>
            </a:r>
            <a:endParaRPr lang="en-US" dirty="0"/>
          </a:p>
        </p:txBody>
      </p:sp>
      <p:graphicFrame>
        <p:nvGraphicFramePr>
          <p:cNvPr id="22" name="Content Placeholder 21"/>
          <p:cNvGraphicFramePr>
            <a:graphicFrameLocks noGrp="1"/>
          </p:cNvGraphicFramePr>
          <p:nvPr>
            <p:ph idx="1"/>
          </p:nvPr>
        </p:nvGraphicFramePr>
        <p:xfrm>
          <a:off x="747835" y="1337425"/>
          <a:ext cx="10696329" cy="91440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GET /</a:t>
                      </a:r>
                      <a:r>
                        <a:rPr lang="en-US" dirty="0" err="1"/>
                        <a:t>index.php</a:t>
                      </a:r>
                      <a:r>
                        <a:rPr lang="en-US" dirty="0"/>
                        <a:t> HTTP/1.1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err="1"/>
                        <a:t>index.php</a:t>
                      </a:r>
                      <a:r>
                        <a:rPr lang="en-US" dirty="0"/>
                        <a:t> </a:t>
                      </a:r>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is requested from</a:t>
                      </a:r>
                      <a:r>
                        <a:rPr kumimoji="0" lang="en-US" sz="1800" b="0" i="0" u="none" strike="noStrike" kern="1200" cap="none" spc="0" normalizeH="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 </a:t>
                      </a:r>
                      <a:r>
                        <a:rPr kumimoji="0" lang="en-US" sz="1800" b="0" i="0" u="none" strike="noStrike" kern="1200" cap="none" spc="0" normalizeH="0" baseline="0" noProof="0" dirty="0">
                          <a:ln>
                            <a:noFill/>
                          </a:ln>
                          <a:solidFill>
                            <a:schemeClr val="tx1"/>
                          </a:solidFill>
                          <a:effectLst/>
                          <a:uLnTx/>
                          <a:uFillTx/>
                          <a:latin typeface="+mn-lt"/>
                          <a:ea typeface="Times New Roman" panose="02020603050405020304" pitchFamily="18" charset="0"/>
                          <a:cs typeface="Times New Roman" panose="02020603050405020304" pitchFamily="18" charset="0"/>
                        </a:rPr>
                        <a:t>server using GET method of HTTP version 1.1 </a:t>
                      </a:r>
                    </a:p>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4" name="Content Placeholder 21"/>
          <p:cNvGraphicFramePr>
            <a:graphicFrameLocks/>
          </p:cNvGraphicFramePr>
          <p:nvPr/>
        </p:nvGraphicFramePr>
        <p:xfrm>
          <a:off x="747835" y="2251825"/>
          <a:ext cx="10696329" cy="146304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User-Agent: </a:t>
                      </a:r>
                      <a:r>
                        <a:rPr lang="en-IN" dirty="0"/>
                        <a:t>Mozilla/5.0 (Windows NT 10.0; Win64; x64) </a:t>
                      </a:r>
                      <a:r>
                        <a:rPr lang="en-IN" dirty="0" err="1"/>
                        <a:t>AppleWebKit</a:t>
                      </a:r>
                      <a:r>
                        <a:rPr lang="en-IN" dirty="0"/>
                        <a:t>/537.36 (KHTML, like Gecko) Chrome/88.0.4324.150 Safari/537.36</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Version 5.0 of</a:t>
                      </a:r>
                      <a:r>
                        <a:rPr lang="en-US" baseline="0" dirty="0"/>
                        <a:t> </a:t>
                      </a:r>
                      <a:r>
                        <a:rPr lang="en-US" baseline="0" dirty="0" err="1"/>
                        <a:t>mozila</a:t>
                      </a:r>
                      <a:r>
                        <a:rPr lang="en-US" baseline="0" dirty="0"/>
                        <a:t> browser is used on windows 10 (64 bit) while requesting the page from the server.</a:t>
                      </a: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5" name="Content Placeholder 21"/>
          <p:cNvGraphicFramePr>
            <a:graphicFrameLocks/>
          </p:cNvGraphicFramePr>
          <p:nvPr/>
        </p:nvGraphicFramePr>
        <p:xfrm>
          <a:off x="747835" y="3723023"/>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Host: www.darshan.ac.in</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Host</a:t>
                      </a:r>
                      <a:r>
                        <a:rPr lang="en-US" baseline="0" dirty="0"/>
                        <a:t> of the requested page is www.darshan.ac.in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6" name="Content Placeholder 21"/>
          <p:cNvGraphicFramePr>
            <a:graphicFrameLocks/>
          </p:cNvGraphicFramePr>
          <p:nvPr/>
        </p:nvGraphicFramePr>
        <p:xfrm>
          <a:off x="747835" y="4371261"/>
          <a:ext cx="10696329" cy="91440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Accept-Language: </a:t>
                      </a:r>
                      <a:r>
                        <a:rPr lang="en-US" dirty="0" err="1"/>
                        <a:t>en</a:t>
                      </a:r>
                      <a:r>
                        <a:rPr lang="en-US" dirty="0"/>
                        <a:t>-us</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Client</a:t>
                      </a:r>
                      <a:r>
                        <a:rPr lang="en-US" baseline="0" dirty="0"/>
                        <a:t> accepts US English locale while receiving the response from the server.</a:t>
                      </a:r>
                    </a:p>
                    <a:p>
                      <a:endParaRPr lang="en-US" baseline="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graphicFrame>
        <p:nvGraphicFramePr>
          <p:cNvPr id="7" name="Content Placeholder 21"/>
          <p:cNvGraphicFramePr>
            <a:graphicFrameLocks/>
          </p:cNvGraphicFramePr>
          <p:nvPr/>
        </p:nvGraphicFramePr>
        <p:xfrm>
          <a:off x="747835" y="5293819"/>
          <a:ext cx="10696329" cy="640080"/>
        </p:xfrm>
        <a:graphic>
          <a:graphicData uri="http://schemas.openxmlformats.org/drawingml/2006/table">
            <a:tbl>
              <a:tblPr>
                <a:tableStyleId>{5C22544A-7EE6-4342-B048-85BDC9FD1C3A}</a:tableStyleId>
              </a:tblPr>
              <a:tblGrid>
                <a:gridCol w="4040296">
                  <a:extLst>
                    <a:ext uri="{9D8B030D-6E8A-4147-A177-3AD203B41FA5}">
                      <a16:colId xmlns:a16="http://schemas.microsoft.com/office/drawing/2014/main" val="1022313236"/>
                    </a:ext>
                  </a:extLst>
                </a:gridCol>
                <a:gridCol w="1712422">
                  <a:extLst>
                    <a:ext uri="{9D8B030D-6E8A-4147-A177-3AD203B41FA5}">
                      <a16:colId xmlns:a16="http://schemas.microsoft.com/office/drawing/2014/main" val="309381641"/>
                    </a:ext>
                  </a:extLst>
                </a:gridCol>
                <a:gridCol w="4943611">
                  <a:extLst>
                    <a:ext uri="{9D8B030D-6E8A-4147-A177-3AD203B41FA5}">
                      <a16:colId xmlns:a16="http://schemas.microsoft.com/office/drawing/2014/main" val="2999647544"/>
                    </a:ext>
                  </a:extLst>
                </a:gridCol>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Accept: text/html</a:t>
                      </a: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Client accepts text</a:t>
                      </a:r>
                      <a:r>
                        <a:rPr lang="en-US" baseline="0" dirty="0"/>
                        <a:t> file containing the HTML in it while receiving the response from the server.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68767761"/>
                  </a:ext>
                </a:extLst>
              </a:tr>
            </a:tbl>
          </a:graphicData>
        </a:graphic>
      </p:graphicFrame>
      <p:sp>
        <p:nvSpPr>
          <p:cNvPr id="3" name="Right Arrow 2"/>
          <p:cNvSpPr/>
          <p:nvPr/>
        </p:nvSpPr>
        <p:spPr>
          <a:xfrm>
            <a:off x="4478867" y="1519768"/>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4478867" y="2434168"/>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4478867" y="3820698"/>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4478867" y="4473400"/>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4478867" y="5387800"/>
            <a:ext cx="1820333" cy="211666"/>
          </a:xfrm>
          <a:prstGeom prst="rightArrow">
            <a:avLst/>
          </a:prstGeom>
          <a:solidFill>
            <a:srgbClr val="92D050"/>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269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0" grpId="0" animBg="1"/>
      <p:bldP spid="12"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Response</a:t>
            </a:r>
          </a:p>
        </p:txBody>
      </p:sp>
      <p:sp>
        <p:nvSpPr>
          <p:cNvPr id="3" name="Content Placeholder 2"/>
          <p:cNvSpPr>
            <a:spLocks noGrp="1"/>
          </p:cNvSpPr>
          <p:nvPr>
            <p:ph idx="1"/>
          </p:nvPr>
        </p:nvSpPr>
        <p:spPr/>
        <p:txBody>
          <a:bodyPr/>
          <a:lstStyle/>
          <a:p>
            <a:r>
              <a:rPr lang="en-US" dirty="0"/>
              <a:t>After receiving and interpreting a HTTP request message, a server responds with an HTTP response message.</a:t>
            </a:r>
          </a:p>
          <a:p>
            <a:r>
              <a:rPr lang="en-IN" dirty="0"/>
              <a:t>The HTTP response message consist of following,</a:t>
            </a:r>
          </a:p>
          <a:p>
            <a:pPr lvl="1"/>
            <a:r>
              <a:rPr lang="en-US" dirty="0"/>
              <a:t>Status-Line</a:t>
            </a:r>
            <a:r>
              <a:rPr lang="en-IN" dirty="0"/>
              <a:t> (</a:t>
            </a:r>
            <a:r>
              <a:rPr lang="en-IN" dirty="0">
                <a:solidFill>
                  <a:schemeClr val="bg1">
                    <a:lumMod val="65000"/>
                  </a:schemeClr>
                </a:solidFill>
              </a:rPr>
              <a:t>format= </a:t>
            </a:r>
            <a:r>
              <a:rPr lang="en-IN" dirty="0"/>
              <a:t>HTTP-Version SP Status-Code SP Reason-Phrase CRLF)</a:t>
            </a:r>
          </a:p>
          <a:p>
            <a:pPr lvl="1"/>
            <a:r>
              <a:rPr lang="en-US" dirty="0"/>
              <a:t>*(( general-header | response-header | entity-header ) CRLF)</a:t>
            </a:r>
          </a:p>
          <a:p>
            <a:pPr lvl="1"/>
            <a:r>
              <a:rPr lang="en-IN" dirty="0"/>
              <a:t>An empty line (CRLF)</a:t>
            </a:r>
          </a:p>
          <a:p>
            <a:pPr lvl="1"/>
            <a:r>
              <a:rPr lang="en-IN" dirty="0"/>
              <a:t>An optional message body</a:t>
            </a:r>
          </a:p>
          <a:p>
            <a:r>
              <a:rPr lang="en-IN" dirty="0"/>
              <a:t>Status-Line consist of </a:t>
            </a:r>
          </a:p>
          <a:p>
            <a:pPr lvl="1"/>
            <a:r>
              <a:rPr lang="en-IN" dirty="0"/>
              <a:t>HTTP-Version, which can be HTTP/1.1</a:t>
            </a:r>
          </a:p>
          <a:p>
            <a:pPr lvl="1"/>
            <a:r>
              <a:rPr lang="en-IN" dirty="0"/>
              <a:t>Status-Code is a 3 digit code which is in below format</a:t>
            </a:r>
          </a:p>
          <a:p>
            <a:pPr lvl="2"/>
            <a:r>
              <a:rPr lang="en-IN" b="1" dirty="0"/>
              <a:t>1</a:t>
            </a:r>
            <a:r>
              <a:rPr lang="en-IN" dirty="0"/>
              <a:t>xx: </a:t>
            </a:r>
            <a:r>
              <a:rPr lang="en-US" b="1" dirty="0"/>
              <a:t>Informational</a:t>
            </a:r>
            <a:r>
              <a:rPr lang="en-US" dirty="0"/>
              <a:t> - Request received, continuing process</a:t>
            </a:r>
          </a:p>
          <a:p>
            <a:pPr lvl="2"/>
            <a:r>
              <a:rPr lang="en-US" b="1" dirty="0"/>
              <a:t>2</a:t>
            </a:r>
            <a:r>
              <a:rPr lang="en-US" dirty="0"/>
              <a:t>xx: </a:t>
            </a:r>
            <a:r>
              <a:rPr lang="en-US" b="1" dirty="0"/>
              <a:t>Success</a:t>
            </a:r>
            <a:r>
              <a:rPr lang="en-US" dirty="0"/>
              <a:t> - The action was successfully received, understood, and accepted</a:t>
            </a:r>
          </a:p>
          <a:p>
            <a:pPr lvl="2"/>
            <a:r>
              <a:rPr lang="en-US" b="1" dirty="0"/>
              <a:t>3</a:t>
            </a:r>
            <a:r>
              <a:rPr lang="en-US" dirty="0"/>
              <a:t>xx: </a:t>
            </a:r>
            <a:r>
              <a:rPr lang="en-US" b="1" dirty="0"/>
              <a:t>Redirection</a:t>
            </a:r>
            <a:r>
              <a:rPr lang="en-US" dirty="0"/>
              <a:t> - Further action must be taken in order to complete the request</a:t>
            </a:r>
          </a:p>
          <a:p>
            <a:pPr lvl="2"/>
            <a:r>
              <a:rPr lang="en-US" b="1" dirty="0"/>
              <a:t>4</a:t>
            </a:r>
            <a:r>
              <a:rPr lang="en-US" dirty="0"/>
              <a:t>xx: </a:t>
            </a:r>
            <a:r>
              <a:rPr lang="en-US" b="1" dirty="0"/>
              <a:t>Client</a:t>
            </a:r>
            <a:r>
              <a:rPr lang="en-US" dirty="0"/>
              <a:t> </a:t>
            </a:r>
            <a:r>
              <a:rPr lang="en-US" b="1" dirty="0"/>
              <a:t>Error</a:t>
            </a:r>
            <a:r>
              <a:rPr lang="en-US" dirty="0"/>
              <a:t> - The request contains bad syntax or cannot be fulfilled</a:t>
            </a:r>
          </a:p>
          <a:p>
            <a:pPr lvl="2"/>
            <a:r>
              <a:rPr lang="en-US" b="1" dirty="0"/>
              <a:t>5</a:t>
            </a:r>
            <a:r>
              <a:rPr lang="en-US" dirty="0"/>
              <a:t>xx: </a:t>
            </a:r>
            <a:r>
              <a:rPr lang="en-US" b="1" dirty="0"/>
              <a:t>Server</a:t>
            </a:r>
            <a:r>
              <a:rPr lang="en-US" dirty="0"/>
              <a:t> </a:t>
            </a:r>
            <a:r>
              <a:rPr lang="en-US" b="1" dirty="0"/>
              <a:t>Error</a:t>
            </a:r>
            <a:r>
              <a:rPr lang="en-US" dirty="0"/>
              <a:t> - The server failed to fulfill an apparently valid request</a:t>
            </a:r>
          </a:p>
          <a:p>
            <a:pPr lvl="1"/>
            <a:r>
              <a:rPr lang="en-US" dirty="0"/>
              <a:t>Reason-Phase is a textual representation of the status code in human readable format.</a:t>
            </a:r>
            <a:endParaRPr lang="en-IN" dirty="0"/>
          </a:p>
          <a:p>
            <a:pPr lvl="1"/>
            <a:endParaRPr lang="en-IN" dirty="0"/>
          </a:p>
          <a:p>
            <a:pPr lvl="1"/>
            <a:endParaRPr lang="en-US" dirty="0"/>
          </a:p>
        </p:txBody>
      </p:sp>
    </p:spTree>
    <p:extLst>
      <p:ext uri="{BB962C8B-B14F-4D97-AF65-F5344CB8AC3E}">
        <p14:creationId xmlns:p14="http://schemas.microsoft.com/office/powerpoint/2010/main" val="710640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4832</TotalTime>
  <Words>4904</Words>
  <Application>Microsoft Office PowerPoint</Application>
  <PresentationFormat>Widescreen</PresentationFormat>
  <Paragraphs>657</Paragraphs>
  <Slides>44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44</vt:i4>
      </vt:variant>
    </vt:vector>
  </HeadingPairs>
  <TitlesOfParts>
    <vt:vector size="58" baseType="lpstr">
      <vt:lpstr>Courier New</vt:lpstr>
      <vt:lpstr>Consolas</vt:lpstr>
      <vt:lpstr>Times New Roman</vt:lpstr>
      <vt:lpstr>Trebuchet MS</vt:lpstr>
      <vt:lpstr>Roboto Condensed Light</vt:lpstr>
      <vt:lpstr>Wingdings</vt:lpstr>
      <vt:lpstr>Calibri</vt:lpstr>
      <vt:lpstr>SimSun</vt:lpstr>
      <vt:lpstr>Roboto Condensed</vt:lpstr>
      <vt:lpstr>Wingdings 3</vt:lpstr>
      <vt:lpstr>Wingdings 2</vt:lpstr>
      <vt:lpstr>Corbel</vt:lpstr>
      <vt:lpstr>Arial</vt:lpstr>
      <vt:lpstr>Office Theme</vt:lpstr>
      <vt:lpstr>Unit-01  HTML</vt:lpstr>
      <vt:lpstr>PowerPoint Presentation</vt:lpstr>
      <vt:lpstr>What is Internet?</vt:lpstr>
      <vt:lpstr>What is WWW?</vt:lpstr>
      <vt:lpstr>What is a Web Page?</vt:lpstr>
      <vt:lpstr>How the Web Works?</vt:lpstr>
      <vt:lpstr>HTTP request</vt:lpstr>
      <vt:lpstr>HTTP Request (Example)</vt:lpstr>
      <vt:lpstr>HTTP Response</vt:lpstr>
      <vt:lpstr>HTTP Status Codes with reason phrase</vt:lpstr>
      <vt:lpstr>HTTP Response (Example)</vt:lpstr>
      <vt:lpstr>Introduction to Web Technologies</vt:lpstr>
      <vt:lpstr>Introduction to Web Technologies (Cont.)</vt:lpstr>
      <vt:lpstr>Creating HTML Pages</vt:lpstr>
      <vt:lpstr>First HTML Page</vt:lpstr>
      <vt:lpstr>HTML Structure</vt:lpstr>
      <vt:lpstr>First HTML Page</vt:lpstr>
      <vt:lpstr>Basic HTML Tags</vt:lpstr>
      <vt:lpstr>Headings</vt:lpstr>
      <vt:lpstr>&lt;p&gt; paragraph</vt:lpstr>
      <vt:lpstr>Colors</vt:lpstr>
      <vt:lpstr>Fonts</vt:lpstr>
      <vt:lpstr>List</vt:lpstr>
      <vt:lpstr>Ordered List (OL)</vt:lpstr>
      <vt:lpstr>Unordered List (UL)</vt:lpstr>
      <vt:lpstr>Definition / Description List (DL)</vt:lpstr>
      <vt:lpstr>&lt;a&gt; Anchor Tag (Hyperlinks)</vt:lpstr>
      <vt:lpstr>Images</vt:lpstr>
      <vt:lpstr>Table</vt:lpstr>
      <vt:lpstr>META Tag</vt:lpstr>
      <vt:lpstr>Meta Tag Attributes</vt:lpstr>
      <vt:lpstr>HTML Formatting Tags</vt:lpstr>
      <vt:lpstr>HTML Forms</vt:lpstr>
      <vt:lpstr>The &lt;form&gt; Tag</vt:lpstr>
      <vt:lpstr>Form Elements</vt:lpstr>
      <vt:lpstr>Introduction to HTML5</vt:lpstr>
      <vt:lpstr>Semantic Elements of HTML5</vt:lpstr>
      <vt:lpstr>HTML5 Form Validation</vt:lpstr>
      <vt:lpstr>Cont.</vt:lpstr>
      <vt:lpstr>Fieldset and Legend</vt:lpstr>
      <vt:lpstr>Media Tags</vt:lpstr>
      <vt:lpstr>Video Tag</vt:lpstr>
      <vt:lpstr>Audio Tag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HareKrishna</cp:lastModifiedBy>
  <cp:revision>751</cp:revision>
  <dcterms:created xsi:type="dcterms:W3CDTF">2020-05-01T05:09:15Z</dcterms:created>
  <dcterms:modified xsi:type="dcterms:W3CDTF">2024-08-22T05:16:38Z</dcterms:modified>
</cp:coreProperties>
</file>