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Ubuntu Italics" charset="1" panose="020B05040306020A0204"/>
      <p:regular r:id="rId13"/>
    </p:embeddedFont>
    <p:embeddedFont>
      <p:font typeface="League Spartan" charset="1" panose="00000800000000000000"/>
      <p:regular r:id="rId14"/>
    </p:embeddedFont>
    <p:embeddedFont>
      <p:font typeface="Rosario Italics" charset="1" panose="02000506050000020003"/>
      <p:regular r:id="rId15"/>
    </p:embeddedFont>
    <p:embeddedFont>
      <p:font typeface="Roboto" charset="1" panose="02000000000000000000"/>
      <p:regular r:id="rId16"/>
    </p:embeddedFont>
    <p:embeddedFont>
      <p:font typeface="Roboto Italics" charset="1" panose="02000000000000000000"/>
      <p:regular r:id="rId17"/>
    </p:embeddedFont>
    <p:embeddedFont>
      <p:font typeface="Canva Student Font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16098"/>
            <a:ext cx="1701713" cy="1701713"/>
          </a:xfrm>
          <a:custGeom>
            <a:avLst/>
            <a:gdLst/>
            <a:ahLst/>
            <a:cxnLst/>
            <a:rect r="r" b="b" t="t" l="l"/>
            <a:pathLst>
              <a:path h="1701713" w="1701713">
                <a:moveTo>
                  <a:pt x="0" y="0"/>
                </a:moveTo>
                <a:lnTo>
                  <a:pt x="1701713" y="0"/>
                </a:lnTo>
                <a:lnTo>
                  <a:pt x="1701713" y="1701713"/>
                </a:lnTo>
                <a:lnTo>
                  <a:pt x="0" y="1701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279180" y="1906354"/>
            <a:ext cx="6678427" cy="3339213"/>
          </a:xfrm>
          <a:custGeom>
            <a:avLst/>
            <a:gdLst/>
            <a:ahLst/>
            <a:cxnLst/>
            <a:rect r="r" b="b" t="t" l="l"/>
            <a:pathLst>
              <a:path h="3339213" w="6678427">
                <a:moveTo>
                  <a:pt x="0" y="0"/>
                </a:moveTo>
                <a:lnTo>
                  <a:pt x="6678427" y="0"/>
                </a:lnTo>
                <a:lnTo>
                  <a:pt x="6678427" y="3339213"/>
                </a:lnTo>
                <a:lnTo>
                  <a:pt x="0" y="3339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7151921"/>
            <a:ext cx="18288000" cy="3135079"/>
          </a:xfrm>
          <a:prstGeom prst="rect">
            <a:avLst/>
          </a:prstGeom>
          <a:solidFill>
            <a:srgbClr val="454699"/>
          </a:solidFill>
        </p:spPr>
      </p:sp>
      <p:sp>
        <p:nvSpPr>
          <p:cNvPr name="Freeform 5" id="5"/>
          <p:cNvSpPr/>
          <p:nvPr/>
        </p:nvSpPr>
        <p:spPr>
          <a:xfrm flipH="false" flipV="false" rot="5400000">
            <a:off x="0" y="5577036"/>
            <a:ext cx="1574884" cy="1574884"/>
          </a:xfrm>
          <a:custGeom>
            <a:avLst/>
            <a:gdLst/>
            <a:ahLst/>
            <a:cxnLst/>
            <a:rect r="r" b="b" t="t" l="l"/>
            <a:pathLst>
              <a:path h="1574884" w="1574884">
                <a:moveTo>
                  <a:pt x="0" y="0"/>
                </a:moveTo>
                <a:lnTo>
                  <a:pt x="1574884" y="0"/>
                </a:lnTo>
                <a:lnTo>
                  <a:pt x="1574884" y="1574885"/>
                </a:lnTo>
                <a:lnTo>
                  <a:pt x="0" y="1574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27993" y="8155931"/>
            <a:ext cx="7231307" cy="1127060"/>
            <a:chOff x="0" y="0"/>
            <a:chExt cx="2607496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7780" y="22860"/>
              <a:ext cx="2582096" cy="360680"/>
            </a:xfrm>
            <a:custGeom>
              <a:avLst/>
              <a:gdLst/>
              <a:ahLst/>
              <a:cxnLst/>
              <a:rect r="r" b="b" t="t" l="l"/>
              <a:pathLst>
                <a:path h="360680" w="2582096">
                  <a:moveTo>
                    <a:pt x="2582096" y="180340"/>
                  </a:moveTo>
                  <a:cubicBezTo>
                    <a:pt x="2582096" y="81280"/>
                    <a:pt x="2502086" y="0"/>
                    <a:pt x="240175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401756" y="360680"/>
                  </a:lnTo>
                  <a:cubicBezTo>
                    <a:pt x="2500815" y="360680"/>
                    <a:pt x="2582096" y="279400"/>
                    <a:pt x="2582096" y="180340"/>
                  </a:cubicBezTo>
                  <a:close/>
                </a:path>
              </a:pathLst>
            </a:custGeom>
            <a:solidFill>
              <a:srgbClr val="F8F4EB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27993" y="8224404"/>
            <a:ext cx="990112" cy="990112"/>
            <a:chOff x="0" y="0"/>
            <a:chExt cx="1320150" cy="1320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0150" cy="1320150"/>
            </a:xfrm>
            <a:custGeom>
              <a:avLst/>
              <a:gdLst/>
              <a:ahLst/>
              <a:cxnLst/>
              <a:rect r="r" b="b" t="t" l="l"/>
              <a:pathLst>
                <a:path h="1320150" w="1320150">
                  <a:moveTo>
                    <a:pt x="0" y="0"/>
                  </a:moveTo>
                  <a:lnTo>
                    <a:pt x="1320150" y="0"/>
                  </a:lnTo>
                  <a:lnTo>
                    <a:pt x="1320150" y="1320150"/>
                  </a:lnTo>
                  <a:lnTo>
                    <a:pt x="0" y="1320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96443" y="196443"/>
              <a:ext cx="927263" cy="927263"/>
            </a:xfrm>
            <a:custGeom>
              <a:avLst/>
              <a:gdLst/>
              <a:ahLst/>
              <a:cxnLst/>
              <a:rect r="r" b="b" t="t" l="l"/>
              <a:pathLst>
                <a:path h="927263" w="927263">
                  <a:moveTo>
                    <a:pt x="0" y="0"/>
                  </a:moveTo>
                  <a:lnTo>
                    <a:pt x="927264" y="0"/>
                  </a:lnTo>
                  <a:lnTo>
                    <a:pt x="927264" y="927264"/>
                  </a:lnTo>
                  <a:lnTo>
                    <a:pt x="0" y="927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201140" y="2617845"/>
            <a:ext cx="2116320" cy="1916231"/>
          </a:xfrm>
          <a:custGeom>
            <a:avLst/>
            <a:gdLst/>
            <a:ahLst/>
            <a:cxnLst/>
            <a:rect r="r" b="b" t="t" l="l"/>
            <a:pathLst>
              <a:path h="1916231" w="2116320">
                <a:moveTo>
                  <a:pt x="0" y="0"/>
                </a:moveTo>
                <a:lnTo>
                  <a:pt x="2116320" y="0"/>
                </a:lnTo>
                <a:lnTo>
                  <a:pt x="2116320" y="1916231"/>
                </a:lnTo>
                <a:lnTo>
                  <a:pt x="0" y="19162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7934664"/>
            <a:ext cx="5467552" cy="150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6"/>
              </a:lnSpc>
            </a:pPr>
            <a:r>
              <a:rPr lang="en-US" sz="2800">
                <a:solidFill>
                  <a:srgbClr val="F8F4EB"/>
                </a:solidFill>
                <a:latin typeface="Ubuntu Italics"/>
              </a:rPr>
              <a:t>Unveiling Insights: Power BI Analysis on Embracing Diversity and Fostering Inclusion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1713" y="1915870"/>
            <a:ext cx="11375179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92"/>
              </a:lnSpc>
            </a:pPr>
            <a:r>
              <a:rPr lang="en-US" sz="12243" spc="-122">
                <a:solidFill>
                  <a:srgbClr val="34499A"/>
                </a:solidFill>
                <a:latin typeface="League Spartan"/>
              </a:rPr>
              <a:t>Diversity and Inclusion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5766" y="8264610"/>
            <a:ext cx="5986041" cy="80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1"/>
              </a:lnSpc>
              <a:spcBef>
                <a:spcPct val="0"/>
              </a:spcBef>
            </a:pPr>
            <a:r>
              <a:rPr lang="en-US" sz="4599">
                <a:solidFill>
                  <a:srgbClr val="FFFFFF"/>
                </a:solidFill>
                <a:latin typeface="Rosario Italics"/>
              </a:rPr>
              <a:t>Harsh Thakur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-10800000">
            <a:off x="12886587" y="0"/>
            <a:ext cx="5401413" cy="5401413"/>
          </a:xfrm>
          <a:custGeom>
            <a:avLst/>
            <a:gdLst/>
            <a:ahLst/>
            <a:cxnLst/>
            <a:rect r="r" b="b" t="t" l="l"/>
            <a:pathLst>
              <a:path h="5401413" w="5401413">
                <a:moveTo>
                  <a:pt x="5401413" y="0"/>
                </a:moveTo>
                <a:lnTo>
                  <a:pt x="0" y="0"/>
                </a:lnTo>
                <a:lnTo>
                  <a:pt x="0" y="5401413"/>
                </a:lnTo>
                <a:lnTo>
                  <a:pt x="5401413" y="5401413"/>
                </a:lnTo>
                <a:lnTo>
                  <a:pt x="54014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055293" y="347210"/>
            <a:ext cx="10829422" cy="9698651"/>
            <a:chOff x="0" y="0"/>
            <a:chExt cx="1703781" cy="15258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3781" cy="1525878"/>
            </a:xfrm>
            <a:custGeom>
              <a:avLst/>
              <a:gdLst/>
              <a:ahLst/>
              <a:cxnLst/>
              <a:rect r="r" b="b" t="t" l="l"/>
              <a:pathLst>
                <a:path h="1525878" w="1703781">
                  <a:moveTo>
                    <a:pt x="1579320" y="1525878"/>
                  </a:moveTo>
                  <a:lnTo>
                    <a:pt x="124460" y="1525878"/>
                  </a:lnTo>
                  <a:cubicBezTo>
                    <a:pt x="55880" y="1525878"/>
                    <a:pt x="0" y="1469998"/>
                    <a:pt x="0" y="1401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79321" y="0"/>
                  </a:lnTo>
                  <a:cubicBezTo>
                    <a:pt x="1647901" y="0"/>
                    <a:pt x="1703781" y="55880"/>
                    <a:pt x="1703781" y="124460"/>
                  </a:cubicBezTo>
                  <a:lnTo>
                    <a:pt x="1703781" y="1401418"/>
                  </a:lnTo>
                  <a:cubicBezTo>
                    <a:pt x="1703781" y="1469998"/>
                    <a:pt x="1647901" y="1525878"/>
                    <a:pt x="1579321" y="1525878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-10800000">
            <a:off x="1028700" y="9225415"/>
            <a:ext cx="2123171" cy="1061585"/>
          </a:xfrm>
          <a:custGeom>
            <a:avLst/>
            <a:gdLst/>
            <a:ahLst/>
            <a:cxnLst/>
            <a:rect r="r" b="b" t="t" l="l"/>
            <a:pathLst>
              <a:path h="1061585" w="2123171">
                <a:moveTo>
                  <a:pt x="0" y="0"/>
                </a:moveTo>
                <a:lnTo>
                  <a:pt x="2123171" y="0"/>
                </a:lnTo>
                <a:lnTo>
                  <a:pt x="2123171" y="1061585"/>
                </a:lnTo>
                <a:lnTo>
                  <a:pt x="0" y="10615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9647" y="1665149"/>
            <a:ext cx="6895645" cy="103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6600">
                <a:solidFill>
                  <a:srgbClr val="454699"/>
                </a:solidFill>
                <a:latin typeface="League Spartan"/>
              </a:rPr>
              <a:t>INTRODUCTION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647" y="3853956"/>
            <a:ext cx="6717692" cy="3797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DIVERSITY AND INCLUSION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647" y="2662607"/>
            <a:ext cx="6895645" cy="103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6600">
                <a:solidFill>
                  <a:srgbClr val="454699"/>
                </a:solidFill>
                <a:latin typeface="League Spartan"/>
              </a:rPr>
              <a:t>TO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88638" y="2113190"/>
            <a:ext cx="988791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454699"/>
                </a:solidFill>
                <a:latin typeface="League Spartan"/>
              </a:rPr>
              <a:t>Inclusion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9390" y="2485210"/>
            <a:ext cx="9887919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5"/>
              </a:lnSpc>
              <a:spcBef>
                <a:spcPct val="0"/>
              </a:spcBef>
            </a:pPr>
            <a:r>
              <a:rPr lang="en-US" sz="2299">
                <a:solidFill>
                  <a:srgbClr val="454699"/>
                </a:solidFill>
                <a:latin typeface="Roboto"/>
              </a:rPr>
              <a:t>Creating an environment where all individuals feel respected, valued, and actively engaged.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59390" y="1045068"/>
            <a:ext cx="9719092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5"/>
              </a:lnSpc>
              <a:spcBef>
                <a:spcPct val="0"/>
              </a:spcBef>
            </a:pPr>
            <a:r>
              <a:rPr lang="en-US" sz="2299">
                <a:solidFill>
                  <a:srgbClr val="454699"/>
                </a:solidFill>
                <a:latin typeface="Roboto"/>
              </a:rPr>
              <a:t>The presence of differences within a given setting, encompassing race, gender, age, and other attributes.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88638" y="3532288"/>
            <a:ext cx="988791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454699"/>
                </a:solidFill>
                <a:latin typeface="League Spartan"/>
              </a:rPr>
              <a:t>Introduction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59390" y="3925353"/>
            <a:ext cx="10125146" cy="1221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5"/>
              </a:lnSpc>
              <a:spcBef>
                <a:spcPct val="0"/>
              </a:spcBef>
            </a:pPr>
            <a:r>
              <a:rPr lang="en-US" sz="2299">
                <a:solidFill>
                  <a:srgbClr val="454699"/>
                </a:solidFill>
                <a:latin typeface="Roboto Italics"/>
              </a:rPr>
              <a:t>My analysis leverages data to enhance diversity and inclusion initiatives, focusing on key metrics to drive informed decision-making and foster an inclusive workplace culture.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88638" y="7300722"/>
            <a:ext cx="988791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454699"/>
                </a:solidFill>
                <a:latin typeface="League Spartan"/>
              </a:rPr>
              <a:t>Major Scope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88638" y="540883"/>
            <a:ext cx="988791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454699"/>
                </a:solidFill>
                <a:latin typeface="League Spartan"/>
              </a:rPr>
              <a:t>Diversity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90563" y="7693787"/>
            <a:ext cx="9585995" cy="285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Assess gender equity in promotion rates.</a:t>
            </a:r>
          </a:p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Identify retention strategies using turnover data.</a:t>
            </a:r>
          </a:p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Analyze demographics by nationality and age.</a:t>
            </a:r>
          </a:p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Identify retention strategies using turnover data.</a:t>
            </a:r>
          </a:p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Evaluate performance and tenure by gender.</a:t>
            </a:r>
          </a:p>
          <a:p>
            <a:pPr algn="l">
              <a:lnSpc>
                <a:spcPts val="3265"/>
              </a:lnSpc>
            </a:pPr>
          </a:p>
          <a:p>
            <a:pPr algn="l">
              <a:lnSpc>
                <a:spcPts val="3265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588638" y="5399654"/>
            <a:ext cx="988791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454699"/>
                </a:solidFill>
                <a:latin typeface="League Spartan"/>
              </a:rPr>
              <a:t>Objectives of the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90563" y="5821294"/>
            <a:ext cx="9887919" cy="1221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Assess gender equity in promotion rates.</a:t>
            </a:r>
          </a:p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Target retention strategies using turnover data.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Ensure fairness in new hire gender distribution.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283267" y="-96970"/>
            <a:ext cx="1084968" cy="1088068"/>
          </a:xfrm>
          <a:custGeom>
            <a:avLst/>
            <a:gdLst/>
            <a:ahLst/>
            <a:cxnLst/>
            <a:rect r="r" b="b" t="t" l="l"/>
            <a:pathLst>
              <a:path h="1088068" w="1084968">
                <a:moveTo>
                  <a:pt x="0" y="0"/>
                </a:moveTo>
                <a:lnTo>
                  <a:pt x="1084968" y="0"/>
                </a:lnTo>
                <a:lnTo>
                  <a:pt x="1084968" y="1088068"/>
                </a:lnTo>
                <a:lnTo>
                  <a:pt x="0" y="10880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-10800000">
            <a:off x="16828775" y="0"/>
            <a:ext cx="1459225" cy="1459225"/>
          </a:xfrm>
          <a:custGeom>
            <a:avLst/>
            <a:gdLst/>
            <a:ahLst/>
            <a:cxnLst/>
            <a:rect r="r" b="b" t="t" l="l"/>
            <a:pathLst>
              <a:path h="1459225" w="1459225">
                <a:moveTo>
                  <a:pt x="1459225" y="0"/>
                </a:moveTo>
                <a:lnTo>
                  <a:pt x="0" y="0"/>
                </a:lnTo>
                <a:lnTo>
                  <a:pt x="0" y="1459225"/>
                </a:lnTo>
                <a:lnTo>
                  <a:pt x="1459225" y="1459225"/>
                </a:lnTo>
                <a:lnTo>
                  <a:pt x="145922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0" y="9233231"/>
            <a:ext cx="1053769" cy="1053769"/>
          </a:xfrm>
          <a:custGeom>
            <a:avLst/>
            <a:gdLst/>
            <a:ahLst/>
            <a:cxnLst/>
            <a:rect r="r" b="b" t="t" l="l"/>
            <a:pathLst>
              <a:path h="1053769" w="1053769">
                <a:moveTo>
                  <a:pt x="0" y="0"/>
                </a:moveTo>
                <a:lnTo>
                  <a:pt x="1053769" y="0"/>
                </a:lnTo>
                <a:lnTo>
                  <a:pt x="1053769" y="1053769"/>
                </a:lnTo>
                <a:lnTo>
                  <a:pt x="0" y="1053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322065" y="1411600"/>
            <a:ext cx="5811918" cy="12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8000" u="none">
                <a:solidFill>
                  <a:srgbClr val="454699"/>
                </a:solidFill>
                <a:latin typeface="League Spartan"/>
              </a:rPr>
              <a:t>PROBLEMS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53769" y="1028700"/>
            <a:ext cx="8937397" cy="8229600"/>
            <a:chOff x="0" y="0"/>
            <a:chExt cx="2744861" cy="25274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4861" cy="2527482"/>
            </a:xfrm>
            <a:custGeom>
              <a:avLst/>
              <a:gdLst/>
              <a:ahLst/>
              <a:cxnLst/>
              <a:rect r="r" b="b" t="t" l="l"/>
              <a:pathLst>
                <a:path h="2527482" w="2744861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087967" y="2085297"/>
            <a:ext cx="6869001" cy="6116406"/>
            <a:chOff x="0" y="0"/>
            <a:chExt cx="9158668" cy="815520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821115"/>
              <a:ext cx="9158668" cy="106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454699"/>
                  </a:solidFill>
                  <a:latin typeface="League Spartan"/>
                </a:rPr>
                <a:t>Problem 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945009"/>
              <a:ext cx="9158668" cy="1194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2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54699"/>
                  </a:solidFill>
                  <a:latin typeface="Roboto"/>
                </a:rPr>
                <a:t>Demogr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aphic Imbalances in Employee Nationality and Age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9158668" cy="106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454699"/>
                  </a:solidFill>
                  <a:latin typeface="League Spartan"/>
                </a:rPr>
                <a:t>Problem 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66745"/>
              <a:ext cx="9158668" cy="1194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Gender and Turnover Dynamics in the Workforce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799291"/>
              <a:ext cx="9158668" cy="106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454699"/>
                  </a:solidFill>
                  <a:latin typeface="League Spartan"/>
                </a:rPr>
                <a:t>Problem 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960863"/>
              <a:ext cx="9158668" cy="1194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2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54699"/>
                  </a:solidFill>
                  <a:latin typeface="Roboto"/>
                </a:rPr>
                <a:t>P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erformance and Promotion Trends Across Gender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060095" y="2668432"/>
            <a:ext cx="1073888" cy="1110223"/>
          </a:xfrm>
          <a:custGeom>
            <a:avLst/>
            <a:gdLst/>
            <a:ahLst/>
            <a:cxnLst/>
            <a:rect r="r" b="b" t="t" l="l"/>
            <a:pathLst>
              <a:path h="1110223" w="1073888">
                <a:moveTo>
                  <a:pt x="0" y="0"/>
                </a:moveTo>
                <a:lnTo>
                  <a:pt x="1073888" y="0"/>
                </a:lnTo>
                <a:lnTo>
                  <a:pt x="1073888" y="1110222"/>
                </a:lnTo>
                <a:lnTo>
                  <a:pt x="0" y="1110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-10800000">
            <a:off x="16828775" y="0"/>
            <a:ext cx="1459225" cy="1459225"/>
          </a:xfrm>
          <a:custGeom>
            <a:avLst/>
            <a:gdLst/>
            <a:ahLst/>
            <a:cxnLst/>
            <a:rect r="r" b="b" t="t" l="l"/>
            <a:pathLst>
              <a:path h="1459225" w="1459225">
                <a:moveTo>
                  <a:pt x="1459225" y="0"/>
                </a:moveTo>
                <a:lnTo>
                  <a:pt x="0" y="0"/>
                </a:lnTo>
                <a:lnTo>
                  <a:pt x="0" y="1459225"/>
                </a:lnTo>
                <a:lnTo>
                  <a:pt x="1459225" y="1459225"/>
                </a:lnTo>
                <a:lnTo>
                  <a:pt x="145922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0" y="9233231"/>
            <a:ext cx="1053769" cy="1053769"/>
          </a:xfrm>
          <a:custGeom>
            <a:avLst/>
            <a:gdLst/>
            <a:ahLst/>
            <a:cxnLst/>
            <a:rect r="r" b="b" t="t" l="l"/>
            <a:pathLst>
              <a:path h="1053769" w="1053769">
                <a:moveTo>
                  <a:pt x="0" y="0"/>
                </a:moveTo>
                <a:lnTo>
                  <a:pt x="1053769" y="0"/>
                </a:lnTo>
                <a:lnTo>
                  <a:pt x="1053769" y="1053769"/>
                </a:lnTo>
                <a:lnTo>
                  <a:pt x="0" y="1053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34369" y="2234215"/>
            <a:ext cx="5424018" cy="253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080"/>
              </a:lnSpc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MAJOR</a:t>
            </a:r>
          </a:p>
          <a:p>
            <a:pPr algn="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454699"/>
                </a:solidFill>
                <a:latin typeface="League Spartan"/>
              </a:rPr>
              <a:t>KPIs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44360" y="288732"/>
            <a:ext cx="10293365" cy="9709535"/>
            <a:chOff x="0" y="0"/>
            <a:chExt cx="2753031" cy="25968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53031" cy="2596882"/>
            </a:xfrm>
            <a:custGeom>
              <a:avLst/>
              <a:gdLst/>
              <a:ahLst/>
              <a:cxnLst/>
              <a:rect r="r" b="b" t="t" l="l"/>
              <a:pathLst>
                <a:path h="2596882" w="2753031">
                  <a:moveTo>
                    <a:pt x="2628571" y="2596881"/>
                  </a:moveTo>
                  <a:lnTo>
                    <a:pt x="124460" y="2596881"/>
                  </a:lnTo>
                  <a:cubicBezTo>
                    <a:pt x="55880" y="2596881"/>
                    <a:pt x="0" y="2541001"/>
                    <a:pt x="0" y="24724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8571" y="0"/>
                  </a:lnTo>
                  <a:cubicBezTo>
                    <a:pt x="2697151" y="0"/>
                    <a:pt x="2753031" y="55880"/>
                    <a:pt x="2753031" y="124460"/>
                  </a:cubicBezTo>
                  <a:lnTo>
                    <a:pt x="2753031" y="2472422"/>
                  </a:lnTo>
                  <a:cubicBezTo>
                    <a:pt x="2753031" y="2541001"/>
                    <a:pt x="2697151" y="2596882"/>
                    <a:pt x="2628571" y="25968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83922" y="1068832"/>
            <a:ext cx="8063281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M</a:t>
            </a:r>
            <a:r>
              <a:rPr lang="en-US" sz="2299" u="none">
                <a:solidFill>
                  <a:srgbClr val="454699"/>
                </a:solidFill>
                <a:latin typeface="Roboto"/>
              </a:rPr>
              <a:t>easures gender balance in advancement.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>
                <a:solidFill>
                  <a:srgbClr val="454699"/>
                </a:solidFill>
                <a:latin typeface="Roboto"/>
              </a:rPr>
              <a:t>Indicates equity in career progression.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3922" y="2626360"/>
            <a:ext cx="8063281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Identifies departments with high attrition.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Helps target retention strategies.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3922" y="3790823"/>
            <a:ext cx="8982921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454699"/>
                </a:solidFill>
                <a:latin typeface="League Spartan"/>
              </a:rPr>
              <a:t>Performance and Years of Service by Gender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3922" y="4181475"/>
            <a:ext cx="8063281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Compares gender-based performance and tenure.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Evaluates talent development and retention.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3922" y="7294118"/>
            <a:ext cx="8063281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Assesses hiring biases and fairness.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Ensures diverse talent acquisition.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96456" y="5645341"/>
            <a:ext cx="8063281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Reflects workforce diversity and age spread.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Guides workforce planning and policies.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83922" y="638364"/>
            <a:ext cx="8995455" cy="8270432"/>
            <a:chOff x="0" y="0"/>
            <a:chExt cx="11993940" cy="1102724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0436481"/>
              <a:ext cx="11977228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-27">
                  <a:solidFill>
                    <a:srgbClr val="454699"/>
                  </a:solidFill>
                  <a:latin typeface="League Spartan"/>
                </a:rPr>
                <a:t>Grade Hierarchy Distribution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6713" y="-28575"/>
              <a:ext cx="10751041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-27">
                  <a:solidFill>
                    <a:srgbClr val="454699"/>
                  </a:solidFill>
                  <a:latin typeface="League Spartan"/>
                </a:rPr>
                <a:t>Promotion Rates by Gender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6713" y="2014435"/>
              <a:ext cx="10751041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-27">
                  <a:solidFill>
                    <a:srgbClr val="454699"/>
                  </a:solidFill>
                  <a:latin typeface="League Spartan"/>
                </a:rPr>
                <a:t>Employee Turnover by Department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6713" y="6164626"/>
              <a:ext cx="11977228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-27">
                  <a:solidFill>
                    <a:srgbClr val="454699"/>
                  </a:solidFill>
                  <a:latin typeface="League Spartan"/>
                </a:rPr>
                <a:t>Employee Demographics by Nationality and Age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6713" y="8238112"/>
              <a:ext cx="11977228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-27">
                  <a:solidFill>
                    <a:srgbClr val="454699"/>
                  </a:solidFill>
                  <a:latin typeface="League Spartan"/>
                </a:rPr>
                <a:t>Gender Distribution Among New Hires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96456" y="8836598"/>
            <a:ext cx="8063281" cy="8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65"/>
              </a:lnSpc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Shows organizational structure and growth.</a:t>
            </a:r>
          </a:p>
          <a:p>
            <a:pPr algn="l" marL="496569" indent="-248284" lvl="1">
              <a:lnSpc>
                <a:spcPts val="3265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454699"/>
                </a:solidFill>
                <a:latin typeface="Roboto"/>
              </a:rPr>
              <a:t>Analyzes career path and advancement.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10800000">
            <a:off x="12292319" y="0"/>
            <a:ext cx="1375132" cy="1565885"/>
          </a:xfrm>
          <a:custGeom>
            <a:avLst/>
            <a:gdLst/>
            <a:ahLst/>
            <a:cxnLst/>
            <a:rect r="r" b="b" t="t" l="l"/>
            <a:pathLst>
              <a:path h="1565885" w="1375132">
                <a:moveTo>
                  <a:pt x="0" y="0"/>
                </a:moveTo>
                <a:lnTo>
                  <a:pt x="1375132" y="0"/>
                </a:lnTo>
                <a:lnTo>
                  <a:pt x="1375132" y="1565885"/>
                </a:lnTo>
                <a:lnTo>
                  <a:pt x="0" y="15658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70" r="0" b="-137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48" r="0" b="-214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247065" y="4493976"/>
            <a:ext cx="4988260" cy="2494130"/>
          </a:xfrm>
          <a:custGeom>
            <a:avLst/>
            <a:gdLst/>
            <a:ahLst/>
            <a:cxnLst/>
            <a:rect r="r" b="b" t="t" l="l"/>
            <a:pathLst>
              <a:path h="2494130" w="4988260">
                <a:moveTo>
                  <a:pt x="0" y="0"/>
                </a:moveTo>
                <a:lnTo>
                  <a:pt x="4988260" y="0"/>
                </a:lnTo>
                <a:lnTo>
                  <a:pt x="4988260" y="2494130"/>
                </a:lnTo>
                <a:lnTo>
                  <a:pt x="0" y="249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184004" y="2847974"/>
            <a:ext cx="5494003" cy="2713989"/>
          </a:xfrm>
          <a:custGeom>
            <a:avLst/>
            <a:gdLst/>
            <a:ahLst/>
            <a:cxnLst/>
            <a:rect r="r" b="b" t="t" l="l"/>
            <a:pathLst>
              <a:path h="2713989" w="5494003">
                <a:moveTo>
                  <a:pt x="0" y="0"/>
                </a:moveTo>
                <a:lnTo>
                  <a:pt x="5494003" y="0"/>
                </a:lnTo>
                <a:lnTo>
                  <a:pt x="5494003" y="2713989"/>
                </a:lnTo>
                <a:lnTo>
                  <a:pt x="0" y="2713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0243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00065" y="849363"/>
            <a:ext cx="10613416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50"/>
              </a:lnSpc>
              <a:spcBef>
                <a:spcPct val="0"/>
              </a:spcBef>
            </a:pPr>
            <a:r>
              <a:rPr lang="en-US" sz="6500" spc="-65">
                <a:solidFill>
                  <a:srgbClr val="F8F4EB"/>
                </a:solidFill>
                <a:latin typeface="League Spartan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27362" y="2073215"/>
            <a:ext cx="10613416" cy="265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9"/>
              </a:lnSpc>
            </a:pPr>
            <a:r>
              <a:rPr lang="en-US" sz="2999">
                <a:solidFill>
                  <a:srgbClr val="F8F4EB"/>
                </a:solidFill>
                <a:latin typeface="Roboto Italics"/>
              </a:rPr>
              <a:t>Through my analysis, I've uncovered areas for enhancing gender equity, retention strategies, and workforce diversity. These insights will shape actionable steps toward building a more inclusive organizational culture and supporting long-term growth.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93044" y="8460588"/>
            <a:ext cx="2737961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9"/>
              </a:lnSpc>
              <a:spcBef>
                <a:spcPct val="0"/>
              </a:spcBef>
            </a:pPr>
            <a:r>
              <a:rPr lang="en-US" sz="6000">
                <a:solidFill>
                  <a:srgbClr val="F8F4EB"/>
                </a:solidFill>
                <a:latin typeface="Canva Student Font"/>
              </a:rPr>
              <a:t>~Thank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DAGI-OysfwQ</dc:identifier>
  <dcterms:modified xsi:type="dcterms:W3CDTF">2011-08-01T06:04:30Z</dcterms:modified>
  <cp:revision>1</cp:revision>
  <dc:title>Diversity and Inclusion PPTBlue and Orange Geometric Education Pitch Deck Presentation</dc:title>
</cp:coreProperties>
</file>