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9" r:id="rId4"/>
    <p:sldId id="268" r:id="rId5"/>
    <p:sldId id="265" r:id="rId6"/>
    <p:sldId id="271" r:id="rId7"/>
    <p:sldId id="27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B1AF"/>
    <a:srgbClr val="2A9780"/>
    <a:srgbClr val="111224"/>
    <a:srgbClr val="0F0E1C"/>
    <a:srgbClr val="373A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87" d="100"/>
          <a:sy n="87" d="100"/>
        </p:scale>
        <p:origin x="38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45BBC-2DE5-4F34-AEE6-5D2F20BD6449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569CD-94AC-4E32-B8BE-6D2CF9E9C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901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45BBC-2DE5-4F34-AEE6-5D2F20BD6449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569CD-94AC-4E32-B8BE-6D2CF9E9C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779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45BBC-2DE5-4F34-AEE6-5D2F20BD6449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569CD-94AC-4E32-B8BE-6D2CF9E9C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093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45BBC-2DE5-4F34-AEE6-5D2F20BD6449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569CD-94AC-4E32-B8BE-6D2CF9E9C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938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45BBC-2DE5-4F34-AEE6-5D2F20BD6449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569CD-94AC-4E32-B8BE-6D2CF9E9C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015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45BBC-2DE5-4F34-AEE6-5D2F20BD6449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569CD-94AC-4E32-B8BE-6D2CF9E9C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746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45BBC-2DE5-4F34-AEE6-5D2F20BD6449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569CD-94AC-4E32-B8BE-6D2CF9E9C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263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45BBC-2DE5-4F34-AEE6-5D2F20BD6449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569CD-94AC-4E32-B8BE-6D2CF9E9C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555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45BBC-2DE5-4F34-AEE6-5D2F20BD6449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569CD-94AC-4E32-B8BE-6D2CF9E9C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716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45BBC-2DE5-4F34-AEE6-5D2F20BD6449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569CD-94AC-4E32-B8BE-6D2CF9E9C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981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45BBC-2DE5-4F34-AEE6-5D2F20BD6449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569CD-94AC-4E32-B8BE-6D2CF9E9C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78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45BBC-2DE5-4F34-AEE6-5D2F20BD6449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4569CD-94AC-4E32-B8BE-6D2CF9E9C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441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584" y="65635"/>
            <a:ext cx="12209584" cy="6867891"/>
          </a:xfrm>
          <a:prstGeom prst="rect">
            <a:avLst/>
          </a:prstGeom>
        </p:spPr>
      </p:pic>
      <p:sp>
        <p:nvSpPr>
          <p:cNvPr id="5" name="Round Diagonal Corner Rectangle 4"/>
          <p:cNvSpPr/>
          <p:nvPr/>
        </p:nvSpPr>
        <p:spPr>
          <a:xfrm>
            <a:off x="2146788" y="1732085"/>
            <a:ext cx="7898423" cy="2834606"/>
          </a:xfrm>
          <a:prstGeom prst="round2DiagRect">
            <a:avLst/>
          </a:prstGeom>
          <a:solidFill>
            <a:srgbClr val="111224"/>
          </a:solidFill>
          <a:ln w="38100">
            <a:solidFill>
              <a:srgbClr val="4BB1AF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412023" y="1868365"/>
            <a:ext cx="391843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dirty="0" smtClean="0">
                <a:solidFill>
                  <a:srgbClr val="2A9780"/>
                </a:solidFill>
                <a:latin typeface="Franklin Gothic Heavy" panose="020B0903020102020204" pitchFamily="34" charset="0"/>
              </a:rPr>
              <a:t>Fraud</a:t>
            </a:r>
            <a:endParaRPr lang="en-US" sz="10000" dirty="0">
              <a:solidFill>
                <a:srgbClr val="2A9780"/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87815" y="3294399"/>
            <a:ext cx="49061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 smtClean="0">
                <a:solidFill>
                  <a:srgbClr val="2A9780"/>
                </a:solidFill>
                <a:latin typeface="Britannic Bold" panose="020B0903060703020204" pitchFamily="34" charset="0"/>
              </a:rPr>
              <a:t>DETECTION</a:t>
            </a:r>
            <a:endParaRPr lang="en-US" sz="7200" b="1" dirty="0">
              <a:solidFill>
                <a:srgbClr val="2A9780"/>
              </a:solidFill>
              <a:latin typeface="Britannic Bold" panose="020B0903060703020204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6330462" y="1868365"/>
            <a:ext cx="3587261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321169" y="4463950"/>
            <a:ext cx="2611316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953250" y="1868365"/>
            <a:ext cx="2910254" cy="1758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 Same Side Corner Rectangle 13"/>
          <p:cNvSpPr/>
          <p:nvPr/>
        </p:nvSpPr>
        <p:spPr>
          <a:xfrm rot="10800000">
            <a:off x="3807069" y="4592206"/>
            <a:ext cx="6238142" cy="1887724"/>
          </a:xfrm>
          <a:prstGeom prst="round2SameRect">
            <a:avLst/>
          </a:prstGeom>
          <a:solidFill>
            <a:srgbClr val="11122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078164" y="4664142"/>
            <a:ext cx="591575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Arial Narrow" panose="020B0606020202030204" pitchFamily="34" charset="0"/>
              </a:rPr>
              <a:t>Created By :-</a:t>
            </a:r>
          </a:p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Cascadia Code ExtraLight" panose="020B0609020000020004" pitchFamily="49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	</a:t>
            </a:r>
            <a:r>
              <a:rPr lang="en-US" sz="2800" b="1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Cascadia Code ExtraLight" panose="020B0609020000020004" pitchFamily="49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	HARSH THAKUR</a:t>
            </a:r>
          </a:p>
        </p:txBody>
      </p:sp>
    </p:spTree>
    <p:extLst>
      <p:ext uri="{BB962C8B-B14F-4D97-AF65-F5344CB8AC3E}">
        <p14:creationId xmlns:p14="http://schemas.microsoft.com/office/powerpoint/2010/main" val="185409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12191999" cy="6858001"/>
          </a:xfrm>
        </p:spPr>
      </p:pic>
      <p:sp>
        <p:nvSpPr>
          <p:cNvPr id="5" name="TextBox 4"/>
          <p:cNvSpPr txBox="1"/>
          <p:nvPr/>
        </p:nvSpPr>
        <p:spPr>
          <a:xfrm flipH="1" flipV="1">
            <a:off x="1157497" y="826531"/>
            <a:ext cx="5797780" cy="963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22962" y="496111"/>
            <a:ext cx="64494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u="sng" dirty="0" smtClean="0">
                <a:solidFill>
                  <a:srgbClr val="4BB1AF"/>
                </a:solidFill>
                <a:latin typeface="Arial Black" panose="020B0A04020102020204" pitchFamily="34" charset="0"/>
              </a:rPr>
              <a:t>INTRODUCTION:</a:t>
            </a:r>
            <a:endParaRPr lang="en-US" sz="4800" u="sng" dirty="0">
              <a:solidFill>
                <a:srgbClr val="4BB1AF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36970" y="1789888"/>
            <a:ext cx="832687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Clr>
                <a:schemeClr val="accent6">
                  <a:lumMod val="20000"/>
                  <a:lumOff val="8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5400" dirty="0" smtClean="0">
                <a:solidFill>
                  <a:schemeClr val="bg1"/>
                </a:solidFill>
                <a:latin typeface="Bahnschrift SemiBold" panose="020B0502040204020203" pitchFamily="34" charset="0"/>
                <a:cs typeface="Arial" panose="020B0604020202020204" pitchFamily="34" charset="0"/>
              </a:rPr>
              <a:t>DATA STRUCTURING</a:t>
            </a:r>
          </a:p>
          <a:p>
            <a:pPr marL="571500" indent="-571500">
              <a:buClr>
                <a:schemeClr val="accent6">
                  <a:lumMod val="20000"/>
                  <a:lumOff val="8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5400" dirty="0" smtClean="0">
                <a:solidFill>
                  <a:schemeClr val="bg1"/>
                </a:solidFill>
                <a:latin typeface="Bahnschrift SemiBold" panose="020B0502040204020203" pitchFamily="34" charset="0"/>
                <a:cs typeface="Arial" panose="020B0604020202020204" pitchFamily="34" charset="0"/>
              </a:rPr>
              <a:t>DATA  ANALYSIS</a:t>
            </a:r>
          </a:p>
          <a:p>
            <a:pPr marL="571500" indent="-571500">
              <a:buClr>
                <a:schemeClr val="accent6">
                  <a:lumMod val="20000"/>
                  <a:lumOff val="8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5400" dirty="0" smtClean="0">
                <a:solidFill>
                  <a:schemeClr val="bg1"/>
                </a:solidFill>
                <a:latin typeface="Bahnschrift SemiBold" panose="020B0502040204020203" pitchFamily="34" charset="0"/>
                <a:cs typeface="Arial" panose="020B0604020202020204" pitchFamily="34" charset="0"/>
              </a:rPr>
              <a:t>VISUALIZATION</a:t>
            </a:r>
          </a:p>
          <a:p>
            <a:pPr marL="571500" indent="-571500">
              <a:buClr>
                <a:schemeClr val="accent6">
                  <a:lumMod val="20000"/>
                  <a:lumOff val="8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5400" dirty="0" smtClean="0">
                <a:solidFill>
                  <a:schemeClr val="bg1"/>
                </a:solidFill>
                <a:latin typeface="Bahnschrift SemiBold" panose="020B0502040204020203" pitchFamily="34" charset="0"/>
                <a:cs typeface="Arial" panose="020B0604020202020204" pitchFamily="34" charset="0"/>
              </a:rPr>
              <a:t>INSIGHTS</a:t>
            </a:r>
            <a:endParaRPr lang="en-US" sz="5400" dirty="0">
              <a:solidFill>
                <a:schemeClr val="bg1"/>
              </a:solidFill>
              <a:latin typeface="Bahnschrift SemiBold" panose="020B05020402040202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9277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" y="-1"/>
            <a:ext cx="12191999" cy="6858001"/>
          </a:xfrm>
        </p:spPr>
      </p:pic>
      <p:sp>
        <p:nvSpPr>
          <p:cNvPr id="5" name="TextBox 4"/>
          <p:cNvSpPr txBox="1"/>
          <p:nvPr/>
        </p:nvSpPr>
        <p:spPr>
          <a:xfrm>
            <a:off x="1498059" y="322043"/>
            <a:ext cx="77821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u="sng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DATA STRUCTURING:-</a:t>
            </a:r>
          </a:p>
        </p:txBody>
      </p:sp>
      <p:sp>
        <p:nvSpPr>
          <p:cNvPr id="6" name="TextBox 5"/>
          <p:cNvSpPr txBox="1"/>
          <p:nvPr/>
        </p:nvSpPr>
        <p:spPr>
          <a:xfrm flipH="1" flipV="1">
            <a:off x="1838433" y="2060019"/>
            <a:ext cx="4737465" cy="381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 rot="10800000" flipV="1">
            <a:off x="982491" y="1385016"/>
            <a:ext cx="81031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b="1" dirty="0" smtClean="0">
                <a:solidFill>
                  <a:schemeClr val="bg1"/>
                </a:solidFill>
              </a:rPr>
              <a:t>Organization for Understanding:</a:t>
            </a:r>
          </a:p>
        </p:txBody>
      </p:sp>
      <p:sp>
        <p:nvSpPr>
          <p:cNvPr id="8" name="TextBox 7"/>
          <p:cNvSpPr txBox="1"/>
          <p:nvPr/>
        </p:nvSpPr>
        <p:spPr>
          <a:xfrm rot="10800000" flipV="1">
            <a:off x="1235412" y="5338713"/>
            <a:ext cx="81031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b="1" dirty="0" smtClean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 rot="10800000" flipV="1">
            <a:off x="982490" y="4380378"/>
            <a:ext cx="81031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 smtClean="0">
                <a:solidFill>
                  <a:schemeClr val="bg1"/>
                </a:solidFill>
              </a:rPr>
              <a:t>   Data Modification:</a:t>
            </a:r>
          </a:p>
        </p:txBody>
      </p:sp>
      <p:sp>
        <p:nvSpPr>
          <p:cNvPr id="10" name="TextBox 9"/>
          <p:cNvSpPr txBox="1"/>
          <p:nvPr/>
        </p:nvSpPr>
        <p:spPr>
          <a:xfrm rot="10800000" flipV="1">
            <a:off x="982490" y="2783102"/>
            <a:ext cx="81031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 smtClean="0">
                <a:solidFill>
                  <a:schemeClr val="bg1"/>
                </a:solidFill>
              </a:rPr>
              <a:t> Data Cleaning:</a:t>
            </a:r>
          </a:p>
        </p:txBody>
      </p:sp>
      <p:sp>
        <p:nvSpPr>
          <p:cNvPr id="11" name="TextBox 10"/>
          <p:cNvSpPr txBox="1"/>
          <p:nvPr/>
        </p:nvSpPr>
        <p:spPr>
          <a:xfrm flipH="1">
            <a:off x="1731381" y="3507284"/>
            <a:ext cx="214103" cy="92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731381" y="1902519"/>
            <a:ext cx="62160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In order to make our Understanding better, We organized our scattered tables. 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31381" y="3428768"/>
            <a:ext cx="62160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Data Cleaning by removing Null/Blank values and making Duplicate values as Distinct.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41062" y="5090051"/>
            <a:ext cx="62160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To modify data in more relevant manner we used SQL queries to find more valuable insights. 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83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12191999" cy="6858001"/>
          </a:xfrm>
        </p:spPr>
      </p:pic>
      <p:sp>
        <p:nvSpPr>
          <p:cNvPr id="5" name="TextBox 4"/>
          <p:cNvSpPr txBox="1"/>
          <p:nvPr/>
        </p:nvSpPr>
        <p:spPr>
          <a:xfrm>
            <a:off x="838200" y="233835"/>
            <a:ext cx="77821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u="sng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DATA ANALYSIS:-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59249" y="1690688"/>
            <a:ext cx="45719" cy="1572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2524" y="1392086"/>
            <a:ext cx="1106440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Creating Relationships and Joining data to get relevant data to meet our objectives.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Exploring the data to gain initial insights.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Conducted Statistical Analysis for uncovering patterns, behavior and drawing statistically valid conclusions.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Summarizing our analysis by drawing conclusions based on our observations.</a:t>
            </a:r>
            <a:endParaRPr lang="en-US" sz="2800" dirty="0">
              <a:solidFill>
                <a:schemeClr val="bg1"/>
              </a:solidFill>
            </a:endParaRP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Interpretation of our analysis findings by creating reports and representation with the help of Visualization.’</a:t>
            </a:r>
          </a:p>
        </p:txBody>
      </p:sp>
    </p:spTree>
    <p:extLst>
      <p:ext uri="{BB962C8B-B14F-4D97-AF65-F5344CB8AC3E}">
        <p14:creationId xmlns:p14="http://schemas.microsoft.com/office/powerpoint/2010/main" val="201497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" y="0"/>
            <a:ext cx="12191999" cy="6858001"/>
          </a:xfrm>
        </p:spPr>
      </p:pic>
      <p:sp>
        <p:nvSpPr>
          <p:cNvPr id="5" name="TextBox 4"/>
          <p:cNvSpPr txBox="1"/>
          <p:nvPr/>
        </p:nvSpPr>
        <p:spPr>
          <a:xfrm>
            <a:off x="838200" y="233835"/>
            <a:ext cx="77821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u="sng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VISUALIZATION:-</a:t>
            </a:r>
          </a:p>
        </p:txBody>
      </p:sp>
      <p:sp>
        <p:nvSpPr>
          <p:cNvPr id="3" name="TextBox 2"/>
          <p:cNvSpPr txBox="1"/>
          <p:nvPr/>
        </p:nvSpPr>
        <p:spPr>
          <a:xfrm rot="10800000" flipH="1" flipV="1">
            <a:off x="877016" y="1298668"/>
            <a:ext cx="7743311" cy="1780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32524" y="1392086"/>
            <a:ext cx="1043210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Data Visualization was done with the help of SQL and Power BI.</a:t>
            </a:r>
          </a:p>
          <a:p>
            <a:pPr marL="342900" indent="-3429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Collected every possible Insights with the help of given data.</a:t>
            </a:r>
          </a:p>
          <a:p>
            <a:pPr marL="342900" indent="-3429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Wrote queries in SQL to get some insights as per our understanding.</a:t>
            </a:r>
          </a:p>
          <a:p>
            <a:pPr marL="342900" indent="-3429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Created Dashboards and visuals in Power BI.</a:t>
            </a:r>
          </a:p>
          <a:p>
            <a:pPr marL="342900" indent="-3429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To make representation and understanding the required data in more efficient manner.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chemeClr val="bg1"/>
              </a:solidFill>
            </a:endParaRP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36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12191999" cy="6858001"/>
          </a:xfrm>
        </p:spPr>
      </p:pic>
      <p:sp>
        <p:nvSpPr>
          <p:cNvPr id="3" name="TextBox 2"/>
          <p:cNvSpPr txBox="1"/>
          <p:nvPr/>
        </p:nvSpPr>
        <p:spPr>
          <a:xfrm>
            <a:off x="6459165" y="6400482"/>
            <a:ext cx="6896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>
              <a:solidFill>
                <a:schemeClr val="bg1"/>
              </a:solidFill>
              <a:latin typeface="Bahnschrift SemiLight Condensed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10800000" flipH="1" flipV="1">
            <a:off x="4656208" y="6400482"/>
            <a:ext cx="2256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u="sng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9406" y="257243"/>
            <a:ext cx="77821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u="sng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INSIGHTS:-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3066" y="1645969"/>
            <a:ext cx="717252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Extracted Insights and Relevant data as per our needs.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Understood the trends and changes in the data as we go through the data.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Created interactive dashboards for easy understanding.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Formatting visuals.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3371" y="144387"/>
            <a:ext cx="5025564" cy="6440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4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4" y="-1"/>
            <a:ext cx="12191999" cy="6858001"/>
          </a:xfrm>
        </p:spPr>
      </p:pic>
      <p:sp>
        <p:nvSpPr>
          <p:cNvPr id="5" name="TextBox 4"/>
          <p:cNvSpPr txBox="1"/>
          <p:nvPr/>
        </p:nvSpPr>
        <p:spPr>
          <a:xfrm>
            <a:off x="1228113" y="1027906"/>
            <a:ext cx="97357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 smtClean="0">
                <a:solidFill>
                  <a:schemeClr val="bg1"/>
                </a:solidFill>
                <a:latin typeface="Felix Titling" panose="04060505060202020A04" pitchFamily="82" charset="0"/>
                <a:ea typeface="Cascadia Code" panose="020B0609020000020004" pitchFamily="49" charset="0"/>
                <a:cs typeface="Cascadia Code" panose="020B0609020000020004" pitchFamily="49" charset="0"/>
              </a:rPr>
              <a:t>THANK YOU </a:t>
            </a:r>
            <a:r>
              <a:rPr lang="en-US" sz="9600" b="1" dirty="0" smtClean="0">
                <a:solidFill>
                  <a:schemeClr val="bg1"/>
                </a:solidFill>
                <a:latin typeface="Felix Titling" panose="04060505060202020A04" pitchFamily="82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</a:t>
            </a:r>
            <a:endParaRPr lang="en-US" sz="9600" b="1" dirty="0" smtClean="0">
              <a:solidFill>
                <a:schemeClr val="bg1"/>
              </a:solidFill>
              <a:latin typeface="Felix Titling" panose="04060505060202020A04" pitchFamily="82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59165" y="6400482"/>
            <a:ext cx="6896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Bahnschrift SemiLight Condensed" panose="020B0502040204020203" pitchFamily="34" charset="0"/>
              </a:rPr>
              <a:t>Raise awareness on fraud detection to protect your financial well-being. </a:t>
            </a:r>
          </a:p>
        </p:txBody>
      </p:sp>
      <p:sp>
        <p:nvSpPr>
          <p:cNvPr id="6" name="TextBox 5"/>
          <p:cNvSpPr txBox="1"/>
          <p:nvPr/>
        </p:nvSpPr>
        <p:spPr>
          <a:xfrm rot="10800000" flipH="1" flipV="1">
            <a:off x="4656208" y="6400482"/>
            <a:ext cx="2256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schemeClr val="bg1"/>
                </a:solidFill>
              </a:rPr>
              <a:t>Beware of FRAUD:</a:t>
            </a:r>
            <a:endParaRPr lang="en-US" b="1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696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253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21" baseType="lpstr">
      <vt:lpstr>Arial</vt:lpstr>
      <vt:lpstr>Arial Black</vt:lpstr>
      <vt:lpstr>Arial Narrow</vt:lpstr>
      <vt:lpstr>Bahnschrift SemiBold</vt:lpstr>
      <vt:lpstr>Bahnschrift SemiLight Condensed</vt:lpstr>
      <vt:lpstr>Britannic Bold</vt:lpstr>
      <vt:lpstr>Calibri</vt:lpstr>
      <vt:lpstr>Calibri Light</vt:lpstr>
      <vt:lpstr>Cascadia Code</vt:lpstr>
      <vt:lpstr>Cascadia Code ExtraLight</vt:lpstr>
      <vt:lpstr>Felix Titling</vt:lpstr>
      <vt:lpstr>Franklin Gothic Heavy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28</cp:revision>
  <dcterms:created xsi:type="dcterms:W3CDTF">2023-11-26T13:07:25Z</dcterms:created>
  <dcterms:modified xsi:type="dcterms:W3CDTF">2024-05-28T15:53:52Z</dcterms:modified>
</cp:coreProperties>
</file>