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Garet Italics" panose="020B0604020202020204" charset="0"/>
      <p:regular r:id="rId18"/>
    </p:embeddedFont>
    <p:embeddedFont>
      <p:font typeface="Gotham" panose="020B0604020202020204" charset="0"/>
      <p:regular r:id="rId19"/>
    </p:embeddedFont>
    <p:embeddedFont>
      <p:font typeface="ABeeZee Bold" panose="020B0604020202020204" charset="0"/>
      <p:regular r:id="rId20"/>
    </p:embeddedFont>
    <p:embeddedFont>
      <p:font typeface="Garet Bold" panose="020B0604020202020204" charset="0"/>
      <p:regular r:id="rId21"/>
    </p:embeddedFont>
    <p:embeddedFont>
      <p:font typeface="Garet" panose="020B0604020202020204" charset="0"/>
      <p:regular r:id="rId22"/>
    </p:embeddedFont>
    <p:embeddedFont>
      <p:font typeface="Garet Bold Italics" panose="020B0604020202020204" charset="0"/>
      <p:regular r:id="rId23"/>
    </p:embeddedFont>
    <p:embeddedFont>
      <p:font typeface="Poppins" panose="020B0604020202020204" charset="0"/>
      <p:regular r:id="rId24"/>
    </p:embeddedFont>
    <p:embeddedFont>
      <p:font typeface="Pluma" panose="020B0604020202020204" charset="0"/>
      <p:regular r:id="rId25"/>
    </p:embeddedFont>
    <p:embeddedFont>
      <p:font typeface="Gotham Bold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elegraf Bold" panose="020B0604020202020204" charset="0"/>
      <p:regular r:id="rId31"/>
    </p:embeddedFont>
    <p:embeddedFont>
      <p:font typeface="Quad Black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5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719842" y="-2220848"/>
            <a:ext cx="17173094" cy="14326377"/>
            <a:chOff x="0" y="0"/>
            <a:chExt cx="974307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4307" cy="812800"/>
            </a:xfrm>
            <a:custGeom>
              <a:avLst/>
              <a:gdLst/>
              <a:ahLst/>
              <a:cxnLst/>
              <a:rect l="l" t="t" r="r" b="b"/>
              <a:pathLst>
                <a:path w="974307" h="812800">
                  <a:moveTo>
                    <a:pt x="487154" y="0"/>
                  </a:moveTo>
                  <a:cubicBezTo>
                    <a:pt x="218106" y="0"/>
                    <a:pt x="0" y="181951"/>
                    <a:pt x="0" y="406400"/>
                  </a:cubicBezTo>
                  <a:cubicBezTo>
                    <a:pt x="0" y="630849"/>
                    <a:pt x="218106" y="812800"/>
                    <a:pt x="487154" y="812800"/>
                  </a:cubicBezTo>
                  <a:cubicBezTo>
                    <a:pt x="756201" y="812800"/>
                    <a:pt x="974307" y="630849"/>
                    <a:pt x="974307" y="406400"/>
                  </a:cubicBezTo>
                  <a:cubicBezTo>
                    <a:pt x="974307" y="181951"/>
                    <a:pt x="756201" y="0"/>
                    <a:pt x="4871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91341" y="47625"/>
              <a:ext cx="79162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7046533" y="-2128613"/>
            <a:ext cx="12688141" cy="15526679"/>
            <a:chOff x="0" y="0"/>
            <a:chExt cx="1965725" cy="240548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65725" cy="2405489"/>
            </a:xfrm>
            <a:custGeom>
              <a:avLst/>
              <a:gdLst/>
              <a:ahLst/>
              <a:cxnLst/>
              <a:rect l="l" t="t" r="r" b="b"/>
              <a:pathLst>
                <a:path w="1965725" h="2405489">
                  <a:moveTo>
                    <a:pt x="982863" y="0"/>
                  </a:moveTo>
                  <a:cubicBezTo>
                    <a:pt x="440043" y="0"/>
                    <a:pt x="0" y="538487"/>
                    <a:pt x="0" y="1202744"/>
                  </a:cubicBezTo>
                  <a:cubicBezTo>
                    <a:pt x="0" y="1867002"/>
                    <a:pt x="440043" y="2405489"/>
                    <a:pt x="982863" y="2405489"/>
                  </a:cubicBezTo>
                  <a:cubicBezTo>
                    <a:pt x="1525683" y="2405489"/>
                    <a:pt x="1965725" y="1867002"/>
                    <a:pt x="1965725" y="1202744"/>
                  </a:cubicBezTo>
                  <a:cubicBezTo>
                    <a:pt x="1965725" y="538487"/>
                    <a:pt x="1525683" y="0"/>
                    <a:pt x="982863" y="0"/>
                  </a:cubicBezTo>
                  <a:close/>
                </a:path>
              </a:pathLst>
            </a:custGeom>
            <a:blipFill>
              <a:blip r:embed="rId4"/>
              <a:stretch>
                <a:fillRect l="-6181" r="-8956" b="-1616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6078409" y="5459428"/>
            <a:ext cx="6131182" cy="946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564241" y="4007001"/>
            <a:ext cx="11159517" cy="186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REVENUE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68500" y="8670690"/>
            <a:ext cx="6151000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1346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-HARSH THAKUR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02645" y="3710236"/>
            <a:ext cx="2056513" cy="721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2"/>
              </a:lnSpc>
              <a:spcBef>
                <a:spcPct val="0"/>
              </a:spcBef>
            </a:pPr>
            <a:r>
              <a:rPr lang="en-US" sz="4201" spc="235">
                <a:solidFill>
                  <a:srgbClr val="191919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Sports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993472" y="29502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1187325"/>
            <a:ext cx="9565419" cy="5365212"/>
            <a:chOff x="0" y="0"/>
            <a:chExt cx="2644040" cy="14830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44040" cy="1483033"/>
            </a:xfrm>
            <a:custGeom>
              <a:avLst/>
              <a:gdLst/>
              <a:ahLst/>
              <a:cxnLst/>
              <a:rect l="l" t="t" r="r" b="b"/>
              <a:pathLst>
                <a:path w="2644040" h="1483033">
                  <a:moveTo>
                    <a:pt x="0" y="0"/>
                  </a:moveTo>
                  <a:lnTo>
                    <a:pt x="2644040" y="0"/>
                  </a:lnTo>
                  <a:lnTo>
                    <a:pt x="2644040" y="1483033"/>
                  </a:lnTo>
                  <a:lnTo>
                    <a:pt x="0" y="1483033"/>
                  </a:lnTo>
                  <a:close/>
                </a:path>
              </a:pathLst>
            </a:custGeom>
            <a:blipFill>
              <a:blip r:embed="rId4"/>
              <a:stretch>
                <a:fillRect t="-82" b="-82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 rot="-514870">
            <a:off x="-2539718" y="6893627"/>
            <a:ext cx="6316143" cy="6525578"/>
            <a:chOff x="0" y="0"/>
            <a:chExt cx="8421525" cy="8700771"/>
          </a:xfrm>
        </p:grpSpPr>
        <p:grpSp>
          <p:nvGrpSpPr>
            <p:cNvPr id="9" name="Group 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r="-204881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6322629" y="6714461"/>
            <a:ext cx="3641466" cy="3441955"/>
            <a:chOff x="0" y="0"/>
            <a:chExt cx="977528" cy="9239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77528" cy="923971"/>
            </a:xfrm>
            <a:custGeom>
              <a:avLst/>
              <a:gdLst/>
              <a:ahLst/>
              <a:cxnLst/>
              <a:rect l="l" t="t" r="r" b="b"/>
              <a:pathLst>
                <a:path w="977528" h="923971">
                  <a:moveTo>
                    <a:pt x="0" y="0"/>
                  </a:moveTo>
                  <a:lnTo>
                    <a:pt x="977528" y="0"/>
                  </a:lnTo>
                  <a:lnTo>
                    <a:pt x="977528" y="923971"/>
                  </a:lnTo>
                  <a:lnTo>
                    <a:pt x="0" y="923971"/>
                  </a:lnTo>
                  <a:close/>
                </a:path>
              </a:pathLst>
            </a:custGeom>
            <a:blipFill>
              <a:blip r:embed="rId7"/>
              <a:stretch>
                <a:fillRect t="-956" b="-956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398676" y="426720"/>
            <a:ext cx="8745324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Seasonal variations in Review activity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45955" y="464820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63842" y="1101600"/>
            <a:ext cx="7675510" cy="836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just">
              <a:lnSpc>
                <a:spcPts val="3679"/>
              </a:lnSpc>
              <a:buAutoNum type="arabicPeriod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Monthly Review Counts:</a:t>
            </a:r>
          </a:p>
          <a:p>
            <a:pPr marL="993135" lvl="2" indent="-331045" algn="just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Reviews range from 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150</a:t>
            </a:r>
            <a:r>
              <a:rPr lang="en-US" sz="2299" spc="4">
                <a:solidFill>
                  <a:srgbClr val="C9C10B"/>
                </a:solidFill>
                <a:latin typeface="Garet Italics"/>
                <a:ea typeface="Garet Italics"/>
                <a:cs typeface="Garet Italics"/>
                <a:sym typeface="Garet Italics"/>
              </a:rPr>
              <a:t> 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 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272</a:t>
            </a:r>
            <a:r>
              <a:rPr lang="en-US" sz="2299" spc="4">
                <a:solidFill>
                  <a:srgbClr val="C9C10B"/>
                </a:solidFill>
                <a:latin typeface="Garet Italics"/>
                <a:ea typeface="Garet Italics"/>
                <a:cs typeface="Garet Italics"/>
                <a:sym typeface="Garet Italics"/>
              </a:rPr>
              <a:t> 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per month.</a:t>
            </a:r>
          </a:p>
          <a:p>
            <a:pPr marL="993135" lvl="2" indent="-331045" algn="just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Reviews range from 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28</a:t>
            </a:r>
            <a:r>
              <a:rPr lang="en-US" sz="2299" spc="4">
                <a:solidFill>
                  <a:srgbClr val="C9C10B"/>
                </a:solidFill>
                <a:latin typeface="Garet Italics"/>
                <a:ea typeface="Garet Italics"/>
                <a:cs typeface="Garet Italics"/>
                <a:sym typeface="Garet Italics"/>
              </a:rPr>
              <a:t> 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 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55 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per month.</a:t>
            </a:r>
          </a:p>
          <a:p>
            <a:pPr marL="496567" lvl="1" indent="-248284" algn="just">
              <a:lnSpc>
                <a:spcPts val="3679"/>
              </a:lnSpc>
              <a:buAutoNum type="arabicPeriod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Peak Review Months:</a:t>
            </a:r>
          </a:p>
          <a:p>
            <a:pPr marL="993135" lvl="2" indent="-331045" algn="just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Peaks in February (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272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 and March (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269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).</a:t>
            </a:r>
          </a:p>
          <a:p>
            <a:pPr marL="993135" lvl="2" indent="-331045" algn="just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Peaks in March (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55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).</a:t>
            </a:r>
          </a:p>
          <a:p>
            <a:pPr marL="496567" lvl="1" indent="-248284" algn="just">
              <a:lnSpc>
                <a:spcPts val="3679"/>
              </a:lnSpc>
              <a:buAutoNum type="arabicPeriod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Lowest Review Months:</a:t>
            </a:r>
          </a:p>
          <a:p>
            <a:pPr marL="993135" lvl="2" indent="-331045" algn="just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Lowest in November (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150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).</a:t>
            </a:r>
          </a:p>
          <a:p>
            <a:pPr marL="993135" lvl="2" indent="-331045" algn="just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Lowest in September (</a:t>
            </a:r>
            <a:r>
              <a:rPr lang="en-US" sz="2299" spc="4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28</a:t>
            </a: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).</a:t>
            </a:r>
          </a:p>
          <a:p>
            <a:pPr marL="496567" lvl="1" indent="-248284" algn="just">
              <a:lnSpc>
                <a:spcPts val="3679"/>
              </a:lnSpc>
              <a:buAutoNum type="arabicPeriod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Conclusion:</a:t>
            </a:r>
          </a:p>
          <a:p>
            <a:pPr marL="993135" lvl="2" indent="-331045" algn="just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Both brands show seasonal variations in review activity, with Adidas consistently receiving more reviews than Nike across all months.</a:t>
            </a:r>
          </a:p>
          <a:p>
            <a:pPr algn="just">
              <a:lnSpc>
                <a:spcPts val="3679"/>
              </a:lnSpc>
            </a:pPr>
            <a:endParaRPr lang="en-US" sz="2299" spc="4">
              <a:solidFill>
                <a:srgbClr val="191919"/>
              </a:solidFill>
              <a:latin typeface="Garet Italics"/>
              <a:ea typeface="Garet Italics"/>
              <a:cs typeface="Garet Italics"/>
              <a:sym typeface="Garet Itali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129970" y="274513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1449580"/>
            <a:ext cx="6567622" cy="5370202"/>
            <a:chOff x="0" y="0"/>
            <a:chExt cx="1564412" cy="12791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4412" cy="1279186"/>
            </a:xfrm>
            <a:custGeom>
              <a:avLst/>
              <a:gdLst/>
              <a:ahLst/>
              <a:cxnLst/>
              <a:rect l="l" t="t" r="r" b="b"/>
              <a:pathLst>
                <a:path w="1564412" h="1279186">
                  <a:moveTo>
                    <a:pt x="0" y="0"/>
                  </a:moveTo>
                  <a:lnTo>
                    <a:pt x="1564412" y="0"/>
                  </a:lnTo>
                  <a:lnTo>
                    <a:pt x="1564412" y="1279186"/>
                  </a:lnTo>
                  <a:lnTo>
                    <a:pt x="0" y="1279186"/>
                  </a:lnTo>
                  <a:close/>
                </a:path>
              </a:pathLst>
            </a:custGeom>
            <a:blipFill>
              <a:blip r:embed="rId4"/>
              <a:stretch>
                <a:fillRect l="-169" r="-169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 rot="1062126">
            <a:off x="3856056" y="7914613"/>
            <a:ext cx="6316143" cy="6525578"/>
            <a:chOff x="0" y="0"/>
            <a:chExt cx="8421525" cy="8700771"/>
          </a:xfrm>
        </p:grpSpPr>
        <p:grpSp>
          <p:nvGrpSpPr>
            <p:cNvPr id="9" name="Group 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r="-204881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398676" y="7108836"/>
            <a:ext cx="5229607" cy="1085794"/>
            <a:chOff x="0" y="0"/>
            <a:chExt cx="779490" cy="1618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79490" cy="161841"/>
            </a:xfrm>
            <a:custGeom>
              <a:avLst/>
              <a:gdLst/>
              <a:ahLst/>
              <a:cxnLst/>
              <a:rect l="l" t="t" r="r" b="b"/>
              <a:pathLst>
                <a:path w="779490" h="161841">
                  <a:moveTo>
                    <a:pt x="0" y="0"/>
                  </a:moveTo>
                  <a:lnTo>
                    <a:pt x="779490" y="0"/>
                  </a:lnTo>
                  <a:lnTo>
                    <a:pt x="779490" y="161841"/>
                  </a:lnTo>
                  <a:lnTo>
                    <a:pt x="0" y="161841"/>
                  </a:lnTo>
                  <a:close/>
                </a:path>
              </a:pathLst>
            </a:custGeom>
            <a:blipFill>
              <a:blip r:embed="rId7"/>
              <a:stretch>
                <a:fillRect t="-5112" b="-5112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9144000" y="1344805"/>
            <a:ext cx="8760768" cy="730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4159"/>
              </a:lnSpc>
              <a:buAutoNum type="arabicPeriod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Total Product Count: </a:t>
            </a:r>
            <a:r>
              <a:rPr lang="en-US" sz="2599" spc="10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2310</a:t>
            </a:r>
            <a:r>
              <a:rPr lang="en-US" sz="2599" spc="10">
                <a:solidFill>
                  <a:srgbClr val="C9C10B"/>
                </a:solidFill>
                <a:latin typeface="Garet Italics"/>
                <a:ea typeface="Garet Italics"/>
                <a:cs typeface="Garet Italics"/>
                <a:sym typeface="Garet Italics"/>
              </a:rPr>
              <a:t> </a:t>
            </a: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products analyzed for revenue trends.</a:t>
            </a:r>
          </a:p>
          <a:p>
            <a:pPr marL="561336" lvl="1" indent="-280668" algn="just">
              <a:lnSpc>
                <a:spcPts val="4159"/>
              </a:lnSpc>
              <a:buAutoNum type="arabicPeriod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Average Revenue per Product: </a:t>
            </a:r>
            <a:r>
              <a:rPr lang="en-US" sz="2599" spc="10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$4522.90</a:t>
            </a: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, indicating a substantial average revenue figure.</a:t>
            </a:r>
          </a:p>
          <a:p>
            <a:pPr marL="561336" lvl="1" indent="-280668" algn="just">
              <a:lnSpc>
                <a:spcPts val="4159"/>
              </a:lnSpc>
              <a:buAutoNum type="arabicPeriod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Insight: The average revenue suggests strong performance per product.</a:t>
            </a:r>
          </a:p>
          <a:p>
            <a:pPr marL="561336" lvl="1" indent="-280668" algn="just">
              <a:lnSpc>
                <a:spcPts val="4159"/>
              </a:lnSpc>
              <a:buAutoNum type="arabicPeriod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Product Contribution: Each product contributes significantly to the overall revenue.</a:t>
            </a:r>
          </a:p>
          <a:p>
            <a:pPr marL="561336" lvl="1" indent="-280668" algn="just">
              <a:lnSpc>
                <a:spcPts val="4159"/>
              </a:lnSpc>
              <a:buAutoNum type="arabicPeriod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Trend Analysis: Consistent revenue per product can reflect stable demand and pricing strategies.</a:t>
            </a:r>
          </a:p>
          <a:p>
            <a:pPr marL="561336" lvl="1" indent="-280668" algn="just">
              <a:lnSpc>
                <a:spcPts val="4159"/>
              </a:lnSpc>
              <a:buAutoNum type="arabicPeriod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Implication: Focus on maintaining or enhancing revenue per product to sustain financial performance.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8676" y="805690"/>
            <a:ext cx="8745324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Quantitative metrics derived from CTE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59203" y="843790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091154" y="29502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95720" y="1289024"/>
            <a:ext cx="7626333" cy="5111186"/>
            <a:chOff x="0" y="0"/>
            <a:chExt cx="3399259" cy="22781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99259" cy="2278191"/>
            </a:xfrm>
            <a:custGeom>
              <a:avLst/>
              <a:gdLst/>
              <a:ahLst/>
              <a:cxnLst/>
              <a:rect l="l" t="t" r="r" b="b"/>
              <a:pathLst>
                <a:path w="3399259" h="2278191">
                  <a:moveTo>
                    <a:pt x="0" y="0"/>
                  </a:moveTo>
                  <a:lnTo>
                    <a:pt x="3399259" y="0"/>
                  </a:lnTo>
                  <a:lnTo>
                    <a:pt x="3399259" y="2278191"/>
                  </a:lnTo>
                  <a:lnTo>
                    <a:pt x="0" y="2278191"/>
                  </a:lnTo>
                  <a:close/>
                </a:path>
              </a:pathLst>
            </a:custGeom>
            <a:blipFill>
              <a:blip r:embed="rId4"/>
              <a:stretch>
                <a:fillRect t="-444" b="-444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 rot="-3977760">
            <a:off x="4002163" y="8400740"/>
            <a:ext cx="6316143" cy="6525578"/>
            <a:chOff x="0" y="0"/>
            <a:chExt cx="8421525" cy="8700771"/>
          </a:xfrm>
        </p:grpSpPr>
        <p:grpSp>
          <p:nvGrpSpPr>
            <p:cNvPr id="9" name="Group 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r="-204881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295720" y="6657385"/>
            <a:ext cx="4818651" cy="3264759"/>
            <a:chOff x="0" y="0"/>
            <a:chExt cx="779490" cy="52812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79490" cy="528124"/>
            </a:xfrm>
            <a:custGeom>
              <a:avLst/>
              <a:gdLst/>
              <a:ahLst/>
              <a:cxnLst/>
              <a:rect l="l" t="t" r="r" b="b"/>
              <a:pathLst>
                <a:path w="779490" h="528124">
                  <a:moveTo>
                    <a:pt x="0" y="0"/>
                  </a:moveTo>
                  <a:lnTo>
                    <a:pt x="779490" y="0"/>
                  </a:lnTo>
                  <a:lnTo>
                    <a:pt x="779490" y="528124"/>
                  </a:lnTo>
                  <a:lnTo>
                    <a:pt x="0" y="528124"/>
                  </a:lnTo>
                  <a:close/>
                </a:path>
              </a:pathLst>
            </a:custGeom>
            <a:blipFill>
              <a:blip r:embed="rId7"/>
              <a:stretch>
                <a:fillRect t="-332" b="-332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7922052" y="1255906"/>
            <a:ext cx="10114981" cy="830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2199" spc="8" dirty="0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Adidas Revenue:</a:t>
            </a:r>
          </a:p>
          <a:p>
            <a:pPr algn="ctr">
              <a:lnSpc>
                <a:spcPts val="3519"/>
              </a:lnSpc>
            </a:pPr>
            <a:endParaRPr lang="en-US" sz="2199" spc="8" dirty="0">
              <a:solidFill>
                <a:srgbClr val="191919"/>
              </a:solidFill>
              <a:latin typeface="ABeeZee Bold"/>
              <a:ea typeface="ABeeZee Bold"/>
              <a:cs typeface="ABeeZee Bold"/>
              <a:sym typeface="ABeeZee Bold"/>
            </a:endParaRPr>
          </a:p>
          <a:p>
            <a:pPr algn="ctr">
              <a:lnSpc>
                <a:spcPts val="3519"/>
              </a:lnSpc>
            </a:pPr>
            <a:r>
              <a:rPr lang="en-US" sz="2199" spc="8" dirty="0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Nike Revenue:</a:t>
            </a:r>
          </a:p>
          <a:p>
            <a:pPr algn="ctr">
              <a:lnSpc>
                <a:spcPts val="3519"/>
              </a:lnSpc>
            </a:pPr>
            <a:endParaRPr lang="en-US" sz="2199" spc="8" dirty="0">
              <a:solidFill>
                <a:srgbClr val="191919"/>
              </a:solidFill>
              <a:latin typeface="ABeeZee Bold"/>
              <a:ea typeface="ABeeZee Bold"/>
              <a:cs typeface="ABeeZee Bold"/>
              <a:sym typeface="ABeeZee Bold"/>
            </a:endParaRPr>
          </a:p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Growth Trend:</a:t>
            </a:r>
          </a:p>
          <a:p>
            <a:pPr marL="949956" lvl="2" indent="-316652" algn="just">
              <a:lnSpc>
                <a:spcPts val="3519"/>
              </a:lnSpc>
              <a:buFont typeface="Arial"/>
              <a:buChar char="⚬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Increasing revenue from 2018 to 2019, with a significant drop in 2020.</a:t>
            </a:r>
          </a:p>
          <a:p>
            <a:pPr marL="949956" lvl="2" indent="-316652" algn="just">
              <a:lnSpc>
                <a:spcPts val="3519"/>
              </a:lnSpc>
              <a:buFont typeface="Arial"/>
              <a:buChar char="⚬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Increasing revenue from 2018 to 2019, with a notable decrease in 2020.</a:t>
            </a:r>
          </a:p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Comparison:</a:t>
            </a:r>
          </a:p>
          <a:p>
            <a:pPr marL="949956" lvl="2" indent="-316652" algn="just">
              <a:lnSpc>
                <a:spcPts val="3519"/>
              </a:lnSpc>
              <a:buFont typeface="Arial"/>
              <a:buChar char="⚬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consistently generates higher revenue than Nike across the years.</a:t>
            </a:r>
          </a:p>
          <a:p>
            <a:pPr marL="949956" lvl="2" indent="-316652" algn="just">
              <a:lnSpc>
                <a:spcPts val="3519"/>
              </a:lnSpc>
              <a:buFont typeface="Arial"/>
              <a:buChar char="⚬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Both brands show a decrease in revenue in 2020.</a:t>
            </a:r>
          </a:p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Insight:</a:t>
            </a:r>
          </a:p>
          <a:p>
            <a:pPr marL="949956" lvl="2" indent="-316652" algn="just">
              <a:lnSpc>
                <a:spcPts val="3519"/>
              </a:lnSpc>
              <a:buFont typeface="Arial"/>
              <a:buChar char="⚬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The drop in 2020 could be attributed to external factors like market conditions or global events.</a:t>
            </a:r>
          </a:p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Implication:</a:t>
            </a:r>
          </a:p>
          <a:p>
            <a:pPr marL="949956" lvl="2" indent="-316652" algn="just">
              <a:lnSpc>
                <a:spcPts val="3519"/>
              </a:lnSpc>
              <a:buFont typeface="Arial"/>
              <a:buChar char="⚬"/>
            </a:pPr>
            <a:r>
              <a:rPr lang="en-US" sz="2199" spc="8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Focus on strategies to mitigate revenue drops in challenging years and leverage strong growth periods.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5720" y="426720"/>
            <a:ext cx="8745324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Revenue Trends over time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4245" y="464820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14245" y="1773258"/>
            <a:ext cx="9922789" cy="389255"/>
          </a:xfrm>
          <a:prstGeom prst="rect">
            <a:avLst/>
          </a:prstGeom>
          <a:solidFill>
            <a:srgbClr val="92D05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 smtClean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2018</a:t>
            </a:r>
            <a:r>
              <a:rPr lang="en-US" sz="2300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: $4,631,277.62 </a:t>
            </a:r>
            <a:r>
              <a:rPr lang="en-US" sz="23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 </a:t>
            </a:r>
            <a:r>
              <a:rPr lang="en-US" sz="2300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2019: $</a:t>
            </a:r>
            <a:r>
              <a:rPr lang="en-US" sz="2300" dirty="0" smtClean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4,710,604.7 </a:t>
            </a:r>
            <a:r>
              <a:rPr lang="en-US" sz="23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 </a:t>
            </a:r>
            <a:r>
              <a:rPr lang="en-US" sz="2300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2020: </a:t>
            </a:r>
            <a:r>
              <a:rPr lang="en-US" sz="2300" dirty="0" smtClean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$1,289,923.08</a:t>
            </a:r>
            <a:endParaRPr lang="en-US" sz="2300" dirty="0">
              <a:solidFill>
                <a:srgbClr val="000000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563171" y="2567056"/>
            <a:ext cx="9024938" cy="410369"/>
          </a:xfrm>
          <a:prstGeom prst="rect">
            <a:avLst/>
          </a:prstGeom>
          <a:solidFill>
            <a:srgbClr val="92D050"/>
          </a:solidFill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2018: $</a:t>
            </a:r>
            <a:r>
              <a:rPr lang="en-US" sz="2300" dirty="0" smtClean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248,140.8 </a:t>
            </a:r>
            <a:r>
              <a:rPr lang="en-US" sz="2300" dirty="0" smtClean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</a:t>
            </a:r>
            <a:r>
              <a:rPr lang="en-US" sz="2300" dirty="0">
                <a:solidFill>
                  <a:srgbClr val="000000"/>
                </a:solidFill>
                <a:latin typeface="Gotham Bold"/>
                <a:ea typeface="Gotham"/>
                <a:cs typeface="Gotham Bold"/>
                <a:sym typeface="Gotham Bold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2019</a:t>
            </a:r>
            <a:r>
              <a:rPr lang="en-US" sz="2300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: $</a:t>
            </a:r>
            <a:r>
              <a:rPr lang="en-US" sz="2300" dirty="0" smtClean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424,949.24 </a:t>
            </a:r>
            <a:r>
              <a:rPr lang="en-US" sz="23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</a:t>
            </a:r>
            <a:r>
              <a:rPr lang="en-US" sz="2300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2020: $88,471.08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948242" y="9777539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2775517"/>
            <a:ext cx="8745324" cy="2367983"/>
            <a:chOff x="0" y="0"/>
            <a:chExt cx="4724230" cy="12791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24230" cy="1279186"/>
            </a:xfrm>
            <a:custGeom>
              <a:avLst/>
              <a:gdLst/>
              <a:ahLst/>
              <a:cxnLst/>
              <a:rect l="l" t="t" r="r" b="b"/>
              <a:pathLst>
                <a:path w="4724230" h="1279186">
                  <a:moveTo>
                    <a:pt x="0" y="0"/>
                  </a:moveTo>
                  <a:lnTo>
                    <a:pt x="4724230" y="0"/>
                  </a:lnTo>
                  <a:lnTo>
                    <a:pt x="4724230" y="1279186"/>
                  </a:lnTo>
                  <a:lnTo>
                    <a:pt x="0" y="1279186"/>
                  </a:lnTo>
                  <a:close/>
                </a:path>
              </a:pathLst>
            </a:custGeom>
            <a:blipFill>
              <a:blip r:embed="rId4"/>
              <a:stretch>
                <a:fillRect l="-92" r="-92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398676" y="5563599"/>
            <a:ext cx="5229607" cy="4450410"/>
            <a:chOff x="0" y="0"/>
            <a:chExt cx="779490" cy="6633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9490" cy="663348"/>
            </a:xfrm>
            <a:custGeom>
              <a:avLst/>
              <a:gdLst/>
              <a:ahLst/>
              <a:cxnLst/>
              <a:rect l="l" t="t" r="r" b="b"/>
              <a:pathLst>
                <a:path w="779490" h="663348">
                  <a:moveTo>
                    <a:pt x="0" y="0"/>
                  </a:moveTo>
                  <a:lnTo>
                    <a:pt x="779490" y="0"/>
                  </a:lnTo>
                  <a:lnTo>
                    <a:pt x="779490" y="663348"/>
                  </a:lnTo>
                  <a:lnTo>
                    <a:pt x="0" y="663348"/>
                  </a:lnTo>
                  <a:close/>
                </a:path>
              </a:pathLst>
            </a:custGeom>
            <a:blipFill>
              <a:blip r:embed="rId5"/>
              <a:stretch>
                <a:fillRect t="-1081" b="-1081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9144000" y="2277804"/>
            <a:ext cx="8760768" cy="773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Top-Rated Products:</a:t>
            </a:r>
          </a:p>
          <a:p>
            <a:pPr marL="1036320" lvl="2" indent="-345440" algn="just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All listed products have a perfect average rating of </a:t>
            </a:r>
            <a:r>
              <a:rPr lang="en-US" sz="2400" spc="9">
                <a:solidFill>
                  <a:srgbClr val="90571A"/>
                </a:solidFill>
                <a:latin typeface="Garet Bold"/>
                <a:ea typeface="Garet Bold"/>
                <a:cs typeface="Garet Bold"/>
                <a:sym typeface="Garet Bold"/>
              </a:rPr>
              <a:t>5.00</a:t>
            </a: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.</a:t>
            </a:r>
          </a:p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Brand Distribution:</a:t>
            </a:r>
          </a:p>
          <a:p>
            <a:pPr marL="1036320" lvl="2" indent="-345440" algn="just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8 products with a rating of </a:t>
            </a:r>
            <a:r>
              <a:rPr lang="en-US" sz="2400" spc="9">
                <a:solidFill>
                  <a:srgbClr val="90571A"/>
                </a:solidFill>
                <a:latin typeface="Garet Bold"/>
                <a:ea typeface="Garet Bold"/>
                <a:cs typeface="Garet Bold"/>
                <a:sym typeface="Garet Bold"/>
              </a:rPr>
              <a:t>5.00</a:t>
            </a: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.</a:t>
            </a:r>
          </a:p>
          <a:p>
            <a:pPr marL="1036320" lvl="2" indent="-345440" algn="just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3 products with a rating of </a:t>
            </a:r>
            <a:r>
              <a:rPr lang="en-US" sz="2400" spc="9">
                <a:solidFill>
                  <a:srgbClr val="90571A"/>
                </a:solidFill>
                <a:latin typeface="Garet Bold"/>
                <a:ea typeface="Garet Bold"/>
                <a:cs typeface="Garet Bold"/>
                <a:sym typeface="Garet Bold"/>
              </a:rPr>
              <a:t>5.00</a:t>
            </a: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.</a:t>
            </a:r>
          </a:p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Quality Insight:</a:t>
            </a:r>
          </a:p>
          <a:p>
            <a:pPr marL="1036320" lvl="2" indent="-345440" algn="just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High average ratings indicate excellent product quality for both brands.</a:t>
            </a:r>
          </a:p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Sales Performance:</a:t>
            </a:r>
          </a:p>
          <a:p>
            <a:pPr marL="1036320" lvl="2" indent="-345440" algn="just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High ratings suggest strong customer satisfaction, which can positively impact sales.</a:t>
            </a:r>
          </a:p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Strategic Implication:</a:t>
            </a:r>
          </a:p>
          <a:p>
            <a:pPr marL="1036320" lvl="2" indent="-345440" algn="just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Leveraging high-rated products in marketing strategies could enhance brand reputation and drive sales.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8676" y="1246381"/>
            <a:ext cx="8745324" cy="118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Product quality and its impact on Sales performance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56617" y="1284481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grpSp>
        <p:nvGrpSpPr>
          <p:cNvPr id="13" name="Group 13"/>
          <p:cNvGrpSpPr/>
          <p:nvPr/>
        </p:nvGrpSpPr>
        <p:grpSpPr>
          <a:xfrm rot="-7935405">
            <a:off x="15129928" y="-3495959"/>
            <a:ext cx="6316143" cy="6525578"/>
            <a:chOff x="0" y="0"/>
            <a:chExt cx="8421525" cy="8700771"/>
          </a:xfrm>
        </p:grpSpPr>
        <p:grpSp>
          <p:nvGrpSpPr>
            <p:cNvPr id="14" name="Group 14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 r="-204881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874585" y="339564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1570600"/>
            <a:ext cx="8745324" cy="3188200"/>
            <a:chOff x="0" y="0"/>
            <a:chExt cx="3508844" cy="12791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08844" cy="1279186"/>
            </a:xfrm>
            <a:custGeom>
              <a:avLst/>
              <a:gdLst/>
              <a:ahLst/>
              <a:cxnLst/>
              <a:rect l="l" t="t" r="r" b="b"/>
              <a:pathLst>
                <a:path w="3508844" h="1279186">
                  <a:moveTo>
                    <a:pt x="0" y="0"/>
                  </a:moveTo>
                  <a:lnTo>
                    <a:pt x="3508844" y="0"/>
                  </a:lnTo>
                  <a:lnTo>
                    <a:pt x="3508844" y="1279186"/>
                  </a:lnTo>
                  <a:lnTo>
                    <a:pt x="0" y="1279186"/>
                  </a:lnTo>
                  <a:close/>
                </a:path>
              </a:pathLst>
            </a:custGeom>
            <a:blipFill>
              <a:blip r:embed="rId4"/>
              <a:stretch>
                <a:fillRect t="-317" b="-317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398676" y="5143500"/>
            <a:ext cx="6286376" cy="3029094"/>
            <a:chOff x="0" y="0"/>
            <a:chExt cx="1303518" cy="6281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3518" cy="628101"/>
            </a:xfrm>
            <a:custGeom>
              <a:avLst/>
              <a:gdLst/>
              <a:ahLst/>
              <a:cxnLst/>
              <a:rect l="l" t="t" r="r" b="b"/>
              <a:pathLst>
                <a:path w="1303518" h="628101">
                  <a:moveTo>
                    <a:pt x="0" y="0"/>
                  </a:moveTo>
                  <a:lnTo>
                    <a:pt x="1303518" y="0"/>
                  </a:lnTo>
                  <a:lnTo>
                    <a:pt x="1303518" y="628101"/>
                  </a:lnTo>
                  <a:lnTo>
                    <a:pt x="0" y="628101"/>
                  </a:lnTo>
                  <a:close/>
                </a:path>
              </a:pathLst>
            </a:custGeom>
            <a:blipFill>
              <a:blip r:embed="rId5"/>
              <a:stretch>
                <a:fillRect t="-1883" b="-1883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9445981" y="1208916"/>
            <a:ext cx="8374484" cy="8836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sz="2300" spc="9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Highest Discount Impact: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0.50 </a:t>
            </a:r>
            <a:r>
              <a:rPr lang="en-US" sz="2342" spc="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Discount</a:t>
            </a: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974 </a:t>
            </a:r>
            <a:r>
              <a:rPr lang="en-US" sz="2342" spc="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sales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2342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→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$3,039,117.53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0.40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750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$2,929,922.78</a:t>
            </a:r>
          </a:p>
          <a:p>
            <a:pPr algn="ctr">
              <a:lnSpc>
                <a:spcPts val="3680"/>
              </a:lnSpc>
            </a:pPr>
            <a:r>
              <a:rPr lang="en-US" sz="2300" spc="9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Lower Discount Impact: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0.30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96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$595,793.89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0.20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48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$156,694.78</a:t>
            </a:r>
          </a:p>
          <a:p>
            <a:pPr algn="ctr">
              <a:lnSpc>
                <a:spcPts val="3680"/>
              </a:lnSpc>
            </a:pPr>
            <a:r>
              <a:rPr lang="en-US" sz="2300" spc="9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Minimal Discount Impact: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0.60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60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$189,251.28</a:t>
            </a:r>
          </a:p>
          <a:p>
            <a:pPr marL="496571" lvl="1" indent="-248285" algn="just">
              <a:lnSpc>
                <a:spcPts val="3680"/>
              </a:lnSpc>
              <a:buFont typeface="Arial"/>
              <a:buChar char="•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Insight:</a:t>
            </a:r>
          </a:p>
          <a:p>
            <a:pPr marL="993141" lvl="2" indent="-331047" algn="just">
              <a:lnSpc>
                <a:spcPts val="3680"/>
              </a:lnSpc>
              <a:buFont typeface="Arial"/>
              <a:buChar char="⚬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Higher discounts (0.50 and 0.40) lead to higher total revenue compared to lower discounts.</a:t>
            </a:r>
          </a:p>
          <a:p>
            <a:pPr marL="496571" lvl="1" indent="-248285" algn="just">
              <a:lnSpc>
                <a:spcPts val="3680"/>
              </a:lnSpc>
              <a:buFont typeface="Arial"/>
              <a:buChar char="•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Discount Effectiveness:</a:t>
            </a:r>
          </a:p>
          <a:p>
            <a:pPr marL="993141" lvl="2" indent="-331047" algn="just">
              <a:lnSpc>
                <a:spcPts val="3680"/>
              </a:lnSpc>
              <a:buFont typeface="Arial"/>
              <a:buChar char="⚬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Moderate to high discounts are more effective in driving higher sales volumes and revenue.</a:t>
            </a:r>
          </a:p>
        </p:txBody>
      </p:sp>
      <p:grpSp>
        <p:nvGrpSpPr>
          <p:cNvPr id="11" name="Group 11"/>
          <p:cNvGrpSpPr/>
          <p:nvPr/>
        </p:nvGrpSpPr>
        <p:grpSpPr>
          <a:xfrm rot="-567198">
            <a:off x="-2975712" y="7694532"/>
            <a:ext cx="6316143" cy="6525578"/>
            <a:chOff x="0" y="0"/>
            <a:chExt cx="8421525" cy="8700771"/>
          </a:xfrm>
        </p:grpSpPr>
        <p:grpSp>
          <p:nvGrpSpPr>
            <p:cNvPr id="12" name="Group 12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 r="-204881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98676" y="749176"/>
            <a:ext cx="8745324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ROI based on Discount Effectiveness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87437" y="787276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001957" y="288271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2093201"/>
            <a:ext cx="7975924" cy="3771753"/>
            <a:chOff x="0" y="0"/>
            <a:chExt cx="4308599" cy="20375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08599" cy="2037503"/>
            </a:xfrm>
            <a:custGeom>
              <a:avLst/>
              <a:gdLst/>
              <a:ahLst/>
              <a:cxnLst/>
              <a:rect l="l" t="t" r="r" b="b"/>
              <a:pathLst>
                <a:path w="4308599" h="2037503">
                  <a:moveTo>
                    <a:pt x="0" y="0"/>
                  </a:moveTo>
                  <a:lnTo>
                    <a:pt x="4308599" y="0"/>
                  </a:lnTo>
                  <a:lnTo>
                    <a:pt x="4308599" y="2037503"/>
                  </a:lnTo>
                  <a:lnTo>
                    <a:pt x="0" y="2037503"/>
                  </a:lnTo>
                  <a:close/>
                </a:path>
              </a:pathLst>
            </a:custGeom>
            <a:blipFill>
              <a:blip r:embed="rId4"/>
              <a:stretch>
                <a:fillRect l="-686" r="-686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398676" y="6112604"/>
            <a:ext cx="3987962" cy="1608822"/>
            <a:chOff x="0" y="0"/>
            <a:chExt cx="779490" cy="3144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9490" cy="314461"/>
            </a:xfrm>
            <a:custGeom>
              <a:avLst/>
              <a:gdLst/>
              <a:ahLst/>
              <a:cxnLst/>
              <a:rect l="l" t="t" r="r" b="b"/>
              <a:pathLst>
                <a:path w="779490" h="314461">
                  <a:moveTo>
                    <a:pt x="0" y="0"/>
                  </a:moveTo>
                  <a:lnTo>
                    <a:pt x="779490" y="0"/>
                  </a:lnTo>
                  <a:lnTo>
                    <a:pt x="779490" y="314461"/>
                  </a:lnTo>
                  <a:lnTo>
                    <a:pt x="0" y="314461"/>
                  </a:lnTo>
                  <a:close/>
                </a:path>
              </a:pathLst>
            </a:custGeom>
            <a:blipFill>
              <a:blip r:embed="rId5"/>
              <a:stretch>
                <a:fillRect t="-4726" b="-4726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8887533" y="2277804"/>
            <a:ext cx="8760768" cy="433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Visits: </a:t>
            </a:r>
            <a:r>
              <a:rPr lang="en-US" sz="2400" spc="9">
                <a:solidFill>
                  <a:srgbClr val="90571A"/>
                </a:solidFill>
                <a:latin typeface="Garet Bold"/>
                <a:ea typeface="Garet Bold"/>
                <a:cs typeface="Garet Bold"/>
                <a:sym typeface="Garet Bold"/>
              </a:rPr>
              <a:t>2377</a:t>
            </a:r>
            <a:r>
              <a:rPr lang="en-US" sz="2400" spc="9">
                <a:solidFill>
                  <a:srgbClr val="90571A"/>
                </a:solidFill>
                <a:latin typeface="Garet Italics"/>
                <a:ea typeface="Garet Italics"/>
                <a:cs typeface="Garet Italics"/>
                <a:sym typeface="Garet Italics"/>
              </a:rPr>
              <a:t> </a:t>
            </a: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visits, indicating a high level of online engagement.</a:t>
            </a:r>
          </a:p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 Visits: </a:t>
            </a:r>
            <a:r>
              <a:rPr lang="en-US" sz="2400" spc="9">
                <a:solidFill>
                  <a:srgbClr val="90571A"/>
                </a:solidFill>
                <a:latin typeface="Garet Bold"/>
                <a:ea typeface="Garet Bold"/>
                <a:cs typeface="Garet Bold"/>
                <a:sym typeface="Garet Bold"/>
              </a:rPr>
              <a:t>499</a:t>
            </a: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 visits, showing lower online traffic compared to Adidas.</a:t>
            </a:r>
          </a:p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Traffic Comparison: Adidas has significantly higher visit counts than Nike.</a:t>
            </a:r>
          </a:p>
          <a:p>
            <a:pPr marL="518160" lvl="1" indent="-259080" algn="just">
              <a:lnSpc>
                <a:spcPts val="3840"/>
              </a:lnSpc>
              <a:buAutoNum type="arabicPeriod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Implication: Focus on strategies to increase Nike's online visibility and attract more visitors to enhance brand presence.</a:t>
            </a:r>
          </a:p>
        </p:txBody>
      </p:sp>
      <p:grpSp>
        <p:nvGrpSpPr>
          <p:cNvPr id="11" name="Group 11"/>
          <p:cNvGrpSpPr/>
          <p:nvPr/>
        </p:nvGrpSpPr>
        <p:grpSpPr>
          <a:xfrm rot="-6127450">
            <a:off x="13668068" y="6632985"/>
            <a:ext cx="6316143" cy="6525578"/>
            <a:chOff x="0" y="0"/>
            <a:chExt cx="8421525" cy="8700771"/>
          </a:xfrm>
        </p:grpSpPr>
        <p:grpSp>
          <p:nvGrpSpPr>
            <p:cNvPr id="12" name="Group 12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 r="-204881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98676" y="1246381"/>
            <a:ext cx="8745324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Website Traffic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0" y="1284481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6297" y="3034446"/>
            <a:ext cx="566004" cy="5660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6297" y="3075966"/>
            <a:ext cx="482963" cy="4829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126549" y="885825"/>
            <a:ext cx="7824944" cy="1285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Conclusion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36001" y="2962701"/>
            <a:ext cx="12410932" cy="193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8"/>
              </a:lnSpc>
            </a:pPr>
            <a:r>
              <a:rPr lang="en-US" sz="2763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The analysis provided a comprehensive comparison between Adidas and Nike, highlighting key differences in pricing strategies, revenue trends, and customer engagement. The findings reveal critical insights into brand performance and market positioning.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76327" y="8743950"/>
            <a:ext cx="188297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luma"/>
                <a:ea typeface="Pluma"/>
                <a:cs typeface="Pluma"/>
                <a:sym typeface="Pluma"/>
              </a:rPr>
              <a:t>~Thank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89673">
            <a:off x="-2906959" y="-1371067"/>
            <a:ext cx="5363255" cy="13405540"/>
            <a:chOff x="0" y="0"/>
            <a:chExt cx="32518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183" cy="812800"/>
            </a:xfrm>
            <a:custGeom>
              <a:avLst/>
              <a:gdLst/>
              <a:ahLst/>
              <a:cxnLst/>
              <a:rect l="l" t="t" r="r" b="b"/>
              <a:pathLst>
                <a:path w="325183" h="812800">
                  <a:moveTo>
                    <a:pt x="162592" y="0"/>
                  </a:moveTo>
                  <a:cubicBezTo>
                    <a:pt x="72795" y="0"/>
                    <a:pt x="0" y="181951"/>
                    <a:pt x="0" y="406400"/>
                  </a:cubicBezTo>
                  <a:cubicBezTo>
                    <a:pt x="0" y="630849"/>
                    <a:pt x="72795" y="812800"/>
                    <a:pt x="162592" y="812800"/>
                  </a:cubicBezTo>
                  <a:cubicBezTo>
                    <a:pt x="252388" y="812800"/>
                    <a:pt x="325183" y="630849"/>
                    <a:pt x="325183" y="406400"/>
                  </a:cubicBezTo>
                  <a:cubicBezTo>
                    <a:pt x="325183" y="181951"/>
                    <a:pt x="252388" y="0"/>
                    <a:pt x="1625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0486" y="47625"/>
              <a:ext cx="264211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4290" y="1969282"/>
            <a:ext cx="748820" cy="783492"/>
            <a:chOff x="0" y="0"/>
            <a:chExt cx="812800" cy="8504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50435"/>
            </a:xfrm>
            <a:custGeom>
              <a:avLst/>
              <a:gdLst/>
              <a:ahLst/>
              <a:cxnLst/>
              <a:rect l="l" t="t" r="r" b="b"/>
              <a:pathLst>
                <a:path w="812800" h="850435">
                  <a:moveTo>
                    <a:pt x="406400" y="0"/>
                  </a:moveTo>
                  <a:cubicBezTo>
                    <a:pt x="181951" y="0"/>
                    <a:pt x="0" y="190376"/>
                    <a:pt x="0" y="425217"/>
                  </a:cubicBezTo>
                  <a:cubicBezTo>
                    <a:pt x="0" y="660058"/>
                    <a:pt x="181951" y="850435"/>
                    <a:pt x="406400" y="850435"/>
                  </a:cubicBezTo>
                  <a:cubicBezTo>
                    <a:pt x="630849" y="850435"/>
                    <a:pt x="812800" y="660058"/>
                    <a:pt x="812800" y="425217"/>
                  </a:cubicBezTo>
                  <a:cubicBezTo>
                    <a:pt x="812800" y="19037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2578"/>
              <a:ext cx="660400" cy="748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14470" y="95110"/>
            <a:ext cx="6989101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6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CONTENTS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4470" y="3876687"/>
            <a:ext cx="748820" cy="74882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51930" y="1662269"/>
            <a:ext cx="428994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01163" y="3730397"/>
            <a:ext cx="481941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Methodology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01163" y="5798525"/>
            <a:ext cx="5900500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Core Revelations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28311" y="7868625"/>
            <a:ext cx="402657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Resolutions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88880" y="5986331"/>
            <a:ext cx="748820" cy="74882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77520" y="8097225"/>
            <a:ext cx="748820" cy="74882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3435">
            <a:off x="-1040477" y="-1367192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4290" y="356477"/>
            <a:ext cx="748820" cy="7488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95845" y="43817"/>
            <a:ext cx="6989101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6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30769" y="1415935"/>
            <a:ext cx="14677009" cy="553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457" lvl="1" indent="-307729" algn="l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Curiosity-Driven Analysis: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Initiated the project to compare the performance and market position of two major brands, Adidas and Nike.</a:t>
            </a:r>
          </a:p>
          <a:p>
            <a:pPr marL="615457" lvl="1" indent="-307729" algn="l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Dataset Utilization: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Discovered a relevant dataset containing comprehensive information on products, pricing, reviews, and traffic.</a:t>
            </a:r>
          </a:p>
          <a:p>
            <a:pPr marL="615457" lvl="1" indent="-307729" algn="l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marL="1230915" lvl="2" indent="-410305" algn="l">
              <a:lnSpc>
                <a:spcPts val="3990"/>
              </a:lnSpc>
              <a:buFont typeface="Arial"/>
              <a:buChar char="⚬"/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Aimed to identify which brand performs better based on various quantitative metrics.</a:t>
            </a:r>
          </a:p>
          <a:p>
            <a:pPr marL="1230915" lvl="2" indent="-410305" algn="l">
              <a:lnSpc>
                <a:spcPts val="3990"/>
              </a:lnSpc>
              <a:buFont typeface="Arial"/>
              <a:buChar char="⚬"/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Analyzed multiple aspects such as pricing strategies, revenue trends, and customer reviews to gain insights.</a:t>
            </a:r>
          </a:p>
          <a:p>
            <a:pPr algn="l">
              <a:lnSpc>
                <a:spcPts val="3990"/>
              </a:lnSpc>
            </a:pPr>
            <a:endParaRPr lang="en-US" sz="285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3990"/>
              </a:lnSpc>
            </a:pPr>
            <a:endParaRPr lang="en-US" sz="285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17037" y="6215891"/>
            <a:ext cx="748820" cy="74882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659699" y="5903231"/>
            <a:ext cx="6989101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6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Situation: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82291" y="7096396"/>
            <a:ext cx="14677009" cy="250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457" lvl="1" indent="-307729" algn="l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Market Comparison: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Sought to understand competitive dynamics between Adidas and Nike to inform strategic decisions.</a:t>
            </a:r>
          </a:p>
          <a:p>
            <a:pPr marL="615457" lvl="1" indent="-307729" algn="l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Dataset Insights: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Leveraged the dataset to explore and quantify differences in performance between the two brands.</a:t>
            </a:r>
          </a:p>
          <a:p>
            <a:pPr algn="l">
              <a:lnSpc>
                <a:spcPts val="3990"/>
              </a:lnSpc>
            </a:pPr>
            <a:endParaRPr lang="en-US" sz="285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10888">
            <a:off x="-1331043" y="-1255691"/>
            <a:ext cx="4099521" cy="13405540"/>
            <a:chOff x="0" y="0"/>
            <a:chExt cx="24856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561" cy="812800"/>
            </a:xfrm>
            <a:custGeom>
              <a:avLst/>
              <a:gdLst/>
              <a:ahLst/>
              <a:cxnLst/>
              <a:rect l="l" t="t" r="r" b="b"/>
              <a:pathLst>
                <a:path w="248561" h="812800">
                  <a:moveTo>
                    <a:pt x="124280" y="0"/>
                  </a:moveTo>
                  <a:cubicBezTo>
                    <a:pt x="55642" y="0"/>
                    <a:pt x="0" y="181951"/>
                    <a:pt x="0" y="406400"/>
                  </a:cubicBezTo>
                  <a:cubicBezTo>
                    <a:pt x="0" y="630849"/>
                    <a:pt x="55642" y="812800"/>
                    <a:pt x="124280" y="812800"/>
                  </a:cubicBezTo>
                  <a:cubicBezTo>
                    <a:pt x="192918" y="812800"/>
                    <a:pt x="248561" y="630849"/>
                    <a:pt x="248561" y="406400"/>
                  </a:cubicBezTo>
                  <a:cubicBezTo>
                    <a:pt x="248561" y="181951"/>
                    <a:pt x="192918" y="0"/>
                    <a:pt x="1242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23303" y="47625"/>
              <a:ext cx="201956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404670" y="-2802663"/>
            <a:ext cx="3308680" cy="6010209"/>
            <a:chOff x="0" y="0"/>
            <a:chExt cx="4411573" cy="8013611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411573" cy="8013611"/>
            </a:xfrm>
            <a:prstGeom prst="rect">
              <a:avLst/>
            </a:prstGeom>
            <a:solidFill>
              <a:srgbClr val="FD622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526899" y="1387635"/>
            <a:ext cx="9111681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Data Preparation: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Renamed tables for clarity and consistency.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Ensured correct data types for all columns.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059010" y="8356901"/>
            <a:ext cx="4077520" cy="40775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76638" y="1814180"/>
            <a:ext cx="547921" cy="54792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42442" y="1814180"/>
            <a:ext cx="547921" cy="54792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88189" y="31522"/>
            <a:ext cx="6989101" cy="126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Methodology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83819" y="2943198"/>
            <a:ext cx="9111681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Data Preparation: 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Renamed tables for clarity and consistency.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Ensured correct data types for all columns.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233873" y="4529755"/>
            <a:ext cx="466706" cy="46670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52659" y="3489931"/>
            <a:ext cx="547921" cy="54792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18463" y="3489931"/>
            <a:ext cx="582116" cy="582116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93266" y="6798614"/>
            <a:ext cx="547921" cy="54792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35561" y="6781516"/>
            <a:ext cx="582116" cy="582116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152659" y="5092548"/>
            <a:ext cx="547921" cy="54792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101365" y="5092548"/>
            <a:ext cx="582116" cy="58211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2157780" y="4495405"/>
            <a:ext cx="9111681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Data Integration: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Joined multiple tables to create a comprehensive dataset for analysis.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2588189" y="5984205"/>
            <a:ext cx="9111681" cy="4563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Analytical Techniques: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Applied aggregation functions to summarize data.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Used window functions for advanced data analysis.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Implemented Common Table Expressions (CTEs) for modular and reusable queries.</a:t>
            </a:r>
          </a:p>
          <a:p>
            <a:pPr marL="1122681" lvl="2" indent="-374227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Calculated correlations to identify relationships between variables.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519152" y="-591000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603849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2753485" y="7408521"/>
            <a:ext cx="6316143" cy="6525578"/>
            <a:chOff x="0" y="0"/>
            <a:chExt cx="8421525" cy="8700771"/>
          </a:xfrm>
        </p:grpSpPr>
        <p:grpSp>
          <p:nvGrpSpPr>
            <p:cNvPr id="10" name="Group 10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 r="-20488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8491209" y="3163344"/>
            <a:ext cx="7420349" cy="1086992"/>
            <a:chOff x="0" y="0"/>
            <a:chExt cx="1954330" cy="28628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54331" cy="286286"/>
            </a:xfrm>
            <a:custGeom>
              <a:avLst/>
              <a:gdLst/>
              <a:ahLst/>
              <a:cxnLst/>
              <a:rect l="l" t="t" r="r" b="b"/>
              <a:pathLst>
                <a:path w="1954331" h="286286">
                  <a:moveTo>
                    <a:pt x="0" y="0"/>
                  </a:moveTo>
                  <a:lnTo>
                    <a:pt x="1954331" y="0"/>
                  </a:lnTo>
                  <a:lnTo>
                    <a:pt x="1954331" y="286286"/>
                  </a:lnTo>
                  <a:lnTo>
                    <a:pt x="0" y="286286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954330" cy="3148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126549" y="813399"/>
            <a:ext cx="12130188" cy="1299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1"/>
              </a:lnSpc>
            </a:pPr>
            <a:r>
              <a:rPr lang="en-US" sz="9939" spc="496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Core Revelations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59400" y="2242781"/>
            <a:ext cx="16336461" cy="6637855"/>
            <a:chOff x="0" y="0"/>
            <a:chExt cx="21781947" cy="8850473"/>
          </a:xfrm>
        </p:grpSpPr>
        <p:grpSp>
          <p:nvGrpSpPr>
            <p:cNvPr id="19" name="Group 19"/>
            <p:cNvGrpSpPr/>
            <p:nvPr/>
          </p:nvGrpSpPr>
          <p:grpSpPr>
            <a:xfrm>
              <a:off x="11835" y="1799336"/>
              <a:ext cx="677544" cy="725074"/>
              <a:chOff x="0" y="0"/>
              <a:chExt cx="812800" cy="86981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69819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3</a:t>
                </a: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1835" y="0"/>
              <a:ext cx="665709" cy="752465"/>
              <a:chOff x="0" y="0"/>
              <a:chExt cx="812800" cy="918726"/>
            </a:xfrm>
          </p:grpSpPr>
          <p:sp>
            <p:nvSpPr>
              <p:cNvPr id="23" name="Freeform 23" descr="1"/>
              <p:cNvSpPr/>
              <p:nvPr/>
            </p:nvSpPr>
            <p:spPr>
              <a:xfrm>
                <a:off x="0" y="0"/>
                <a:ext cx="812800" cy="91872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918726">
                    <a:moveTo>
                      <a:pt x="406400" y="0"/>
                    </a:moveTo>
                    <a:cubicBezTo>
                      <a:pt x="181951" y="0"/>
                      <a:pt x="0" y="205664"/>
                      <a:pt x="0" y="459363"/>
                    </a:cubicBezTo>
                    <a:cubicBezTo>
                      <a:pt x="0" y="713062"/>
                      <a:pt x="181951" y="918726"/>
                      <a:pt x="406400" y="918726"/>
                    </a:cubicBezTo>
                    <a:cubicBezTo>
                      <a:pt x="630849" y="918726"/>
                      <a:pt x="812800" y="713062"/>
                      <a:pt x="812800" y="459363"/>
                    </a:cubicBezTo>
                    <a:cubicBezTo>
                      <a:pt x="812800" y="20566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57556"/>
                <a:ext cx="660400" cy="7750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1</a:t>
                </a: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1835" y="896462"/>
              <a:ext cx="677544" cy="725074"/>
              <a:chOff x="0" y="0"/>
              <a:chExt cx="812800" cy="869819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69819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2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11835" y="4507958"/>
              <a:ext cx="677544" cy="731020"/>
              <a:chOff x="0" y="0"/>
              <a:chExt cx="812800" cy="876951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7695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76951">
                    <a:moveTo>
                      <a:pt x="406400" y="0"/>
                    </a:moveTo>
                    <a:cubicBezTo>
                      <a:pt x="181951" y="0"/>
                      <a:pt x="0" y="196312"/>
                      <a:pt x="0" y="438476"/>
                    </a:cubicBezTo>
                    <a:cubicBezTo>
                      <a:pt x="0" y="680639"/>
                      <a:pt x="181951" y="876951"/>
                      <a:pt x="406400" y="876951"/>
                    </a:cubicBezTo>
                    <a:cubicBezTo>
                      <a:pt x="630849" y="876951"/>
                      <a:pt x="812800" y="680639"/>
                      <a:pt x="812800" y="438476"/>
                    </a:cubicBezTo>
                    <a:cubicBezTo>
                      <a:pt x="812800" y="196312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4114"/>
                <a:ext cx="660400" cy="7506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2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6</a:t>
                </a: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1835" y="2702210"/>
              <a:ext cx="677544" cy="725074"/>
              <a:chOff x="0" y="0"/>
              <a:chExt cx="812800" cy="869819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69819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4</a:t>
                </a:r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40590" y="6319651"/>
              <a:ext cx="677544" cy="725074"/>
              <a:chOff x="0" y="0"/>
              <a:chExt cx="812800" cy="86981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69819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8</a:t>
                </a:r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1835" y="5416778"/>
              <a:ext cx="706298" cy="725074"/>
              <a:chOff x="0" y="0"/>
              <a:chExt cx="847295" cy="869819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47295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47295" h="869819">
                    <a:moveTo>
                      <a:pt x="423647" y="0"/>
                    </a:moveTo>
                    <a:cubicBezTo>
                      <a:pt x="189673" y="0"/>
                      <a:pt x="0" y="194716"/>
                      <a:pt x="0" y="434909"/>
                    </a:cubicBezTo>
                    <a:cubicBezTo>
                      <a:pt x="0" y="675103"/>
                      <a:pt x="189673" y="869819"/>
                      <a:pt x="423647" y="869819"/>
                    </a:cubicBezTo>
                    <a:cubicBezTo>
                      <a:pt x="657621" y="869819"/>
                      <a:pt x="847295" y="675103"/>
                      <a:pt x="847295" y="434909"/>
                    </a:cubicBezTo>
                    <a:cubicBezTo>
                      <a:pt x="847295" y="194716"/>
                      <a:pt x="657621" y="0"/>
                      <a:pt x="423647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9434" y="52970"/>
                <a:ext cx="688427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7</a:t>
                </a:r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40590" y="8125399"/>
              <a:ext cx="677544" cy="725074"/>
              <a:chOff x="0" y="0"/>
              <a:chExt cx="812800" cy="869819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69819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10</a:t>
                </a:r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0" y="7222525"/>
              <a:ext cx="677544" cy="725074"/>
              <a:chOff x="0" y="0"/>
              <a:chExt cx="812800" cy="869819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69819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9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0590" y="3605084"/>
              <a:ext cx="677544" cy="725074"/>
              <a:chOff x="0" y="0"/>
              <a:chExt cx="812800" cy="869819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6981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69819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5</a:t>
                </a:r>
              </a:p>
            </p:txBody>
          </p:sp>
        </p:grpSp>
        <p:sp>
          <p:nvSpPr>
            <p:cNvPr id="49" name="TextBox 49"/>
            <p:cNvSpPr txBox="1"/>
            <p:nvPr/>
          </p:nvSpPr>
          <p:spPr>
            <a:xfrm>
              <a:off x="2229266" y="-66675"/>
              <a:ext cx="8539625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Data Quality before Analysis 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2229266" y="813102"/>
              <a:ext cx="15296984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Competitive Pricing Analysis between major Brands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229266" y="1686183"/>
              <a:ext cx="19552682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Product segmentation for Marketing or Inventory management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2229266" y="2665327"/>
              <a:ext cx="8798418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Correlation Coefficient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2229266" y="3538409"/>
              <a:ext cx="11098795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Seasonal variations in Review activity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2229266" y="4441283"/>
              <a:ext cx="12162720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Quantitative metrics derived from CTE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2229266" y="5339764"/>
              <a:ext cx="8798418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Revenue Trends over time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2229266" y="6252976"/>
              <a:ext cx="16159625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Product quality and its impact on Sales performance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2229266" y="7151458"/>
              <a:ext cx="11098795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ROI based on Discount Effectiveness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2229266" y="8088517"/>
              <a:ext cx="8798418" cy="761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Website Traffic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83750" y="-4517242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97379" y="2467261"/>
            <a:ext cx="6605138" cy="4123237"/>
            <a:chOff x="0" y="0"/>
            <a:chExt cx="1557944" cy="9725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57944" cy="972542"/>
            </a:xfrm>
            <a:custGeom>
              <a:avLst/>
              <a:gdLst/>
              <a:ahLst/>
              <a:cxnLst/>
              <a:rect l="l" t="t" r="r" b="b"/>
              <a:pathLst>
                <a:path w="1557944" h="972542">
                  <a:moveTo>
                    <a:pt x="0" y="0"/>
                  </a:moveTo>
                  <a:lnTo>
                    <a:pt x="1557944" y="0"/>
                  </a:lnTo>
                  <a:lnTo>
                    <a:pt x="1557944" y="972542"/>
                  </a:lnTo>
                  <a:lnTo>
                    <a:pt x="0" y="972542"/>
                  </a:lnTo>
                  <a:close/>
                </a:path>
              </a:pathLst>
            </a:custGeom>
            <a:blipFill>
              <a:blip r:embed="rId4"/>
              <a:stretch>
                <a:fillRect l="-132" r="-132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id="8" name="Freeform 8"/>
          <p:cNvSpPr/>
          <p:nvPr/>
        </p:nvSpPr>
        <p:spPr>
          <a:xfrm>
            <a:off x="603849" y="7159925"/>
            <a:ext cx="9338094" cy="1076274"/>
          </a:xfrm>
          <a:custGeom>
            <a:avLst/>
            <a:gdLst/>
            <a:ahLst/>
            <a:cxnLst/>
            <a:rect l="l" t="t" r="r" b="b"/>
            <a:pathLst>
              <a:path w="9338094" h="1076274">
                <a:moveTo>
                  <a:pt x="0" y="0"/>
                </a:moveTo>
                <a:lnTo>
                  <a:pt x="9338094" y="0"/>
                </a:lnTo>
                <a:lnTo>
                  <a:pt x="9338094" y="1076274"/>
                </a:lnTo>
                <a:lnTo>
                  <a:pt x="0" y="10762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228" t="-4552" r="-2730"/>
            </a:stretch>
          </a:blipFill>
          <a:ln w="28575" cap="sq">
            <a:solidFill>
              <a:srgbClr val="35CB28"/>
            </a:solidFill>
            <a:prstDash val="lgDash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537550" y="415560"/>
            <a:ext cx="6039059" cy="110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Resolutions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3849" y="1764228"/>
            <a:ext cx="5900198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Quality before Analysis 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18962" y="1838841"/>
            <a:ext cx="5349638" cy="4873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2699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  <a:endParaRPr lang="en-US" sz="2699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29595" y="2263973"/>
            <a:ext cx="8358405" cy="5115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6866" lvl="1" indent="-268433" algn="l">
              <a:lnSpc>
                <a:spcPts val="3729"/>
              </a:lnSpc>
              <a:buFont typeface="Arial"/>
              <a:buChar char="•"/>
            </a:pPr>
            <a:r>
              <a:rPr lang="en-US" sz="2486" spc="9" dirty="0" smtClean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Total </a:t>
            </a: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Rows: The dataset contains </a:t>
            </a:r>
            <a:r>
              <a:rPr lang="en-US" sz="2486" spc="9" dirty="0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3120 </a:t>
            </a: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rows in total.</a:t>
            </a:r>
          </a:p>
          <a:p>
            <a:pPr marL="536866" lvl="1" indent="-268433" algn="l">
              <a:lnSpc>
                <a:spcPts val="3729"/>
              </a:lnSpc>
              <a:buFont typeface="Arial"/>
              <a:buChar char="•"/>
            </a:pP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Description Completeness: Description field is almost complete with </a:t>
            </a:r>
            <a:r>
              <a:rPr lang="en-US" sz="2486" spc="9" dirty="0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3117 </a:t>
            </a: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entries, indicating minimal missing data.</a:t>
            </a:r>
          </a:p>
          <a:p>
            <a:pPr marL="536866" lvl="1" indent="-268433" algn="l">
              <a:lnSpc>
                <a:spcPts val="3729"/>
              </a:lnSpc>
              <a:buFont typeface="Arial"/>
              <a:buChar char="•"/>
            </a:pP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Listing Price Completeness: All </a:t>
            </a:r>
            <a:r>
              <a:rPr lang="en-US" sz="2486" spc="9" dirty="0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3120 </a:t>
            </a: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entries have listing prices, ensuring comprehensive data for pricing analysis.</a:t>
            </a:r>
          </a:p>
          <a:p>
            <a:pPr marL="536866" lvl="1" indent="-268433" algn="l">
              <a:lnSpc>
                <a:spcPts val="3729"/>
              </a:lnSpc>
              <a:buFont typeface="Arial"/>
              <a:buChar char="•"/>
            </a:pP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Last Visit Data Gaps: The Last Visit field has </a:t>
            </a:r>
            <a:r>
              <a:rPr lang="en-US" sz="2486" spc="9" dirty="0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2876 </a:t>
            </a: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entries, indicating some missing data (approximately </a:t>
            </a:r>
            <a:r>
              <a:rPr lang="en-US" sz="2486" spc="9" dirty="0">
                <a:solidFill>
                  <a:srgbClr val="FD6220"/>
                </a:solidFill>
                <a:latin typeface="Garet Italics"/>
                <a:ea typeface="Garet Italics"/>
                <a:cs typeface="Garet Italics"/>
                <a:sym typeface="Garet Italics"/>
              </a:rPr>
              <a:t>7.8%</a:t>
            </a:r>
            <a:r>
              <a:rPr lang="en-US" sz="2486" spc="9" dirty="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 missing)</a:t>
            </a:r>
          </a:p>
        </p:txBody>
      </p:sp>
      <p:grpSp>
        <p:nvGrpSpPr>
          <p:cNvPr id="13" name="Group 13"/>
          <p:cNvGrpSpPr/>
          <p:nvPr/>
        </p:nvGrpSpPr>
        <p:grpSpPr>
          <a:xfrm rot="2167689">
            <a:off x="-2824665" y="7654478"/>
            <a:ext cx="6316143" cy="6525578"/>
            <a:chOff x="0" y="0"/>
            <a:chExt cx="8421525" cy="8700771"/>
          </a:xfrm>
        </p:grpSpPr>
        <p:grpSp>
          <p:nvGrpSpPr>
            <p:cNvPr id="14" name="Group 14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 r="-204881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8676" y="981101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2255950"/>
            <a:ext cx="7733591" cy="4379703"/>
            <a:chOff x="0" y="0"/>
            <a:chExt cx="1824111" cy="10330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4111" cy="1033034"/>
            </a:xfrm>
            <a:custGeom>
              <a:avLst/>
              <a:gdLst/>
              <a:ahLst/>
              <a:cxnLst/>
              <a:rect l="l" t="t" r="r" b="b"/>
              <a:pathLst>
                <a:path w="1824111" h="1033034">
                  <a:moveTo>
                    <a:pt x="0" y="0"/>
                  </a:moveTo>
                  <a:lnTo>
                    <a:pt x="1824111" y="0"/>
                  </a:lnTo>
                  <a:lnTo>
                    <a:pt x="1824111" y="1033034"/>
                  </a:lnTo>
                  <a:lnTo>
                    <a:pt x="0" y="1033034"/>
                  </a:lnTo>
                  <a:close/>
                </a:path>
              </a:pathLst>
            </a:custGeom>
            <a:blipFill>
              <a:blip r:embed="rId4"/>
              <a:stretch>
                <a:fillRect t="-962" b="-962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 rot="2167689">
            <a:off x="13917778" y="7474951"/>
            <a:ext cx="6316143" cy="6525578"/>
            <a:chOff x="0" y="0"/>
            <a:chExt cx="8421525" cy="8700771"/>
          </a:xfrm>
        </p:grpSpPr>
        <p:grpSp>
          <p:nvGrpSpPr>
            <p:cNvPr id="9" name="Group 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r="-204881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398676" y="8165569"/>
            <a:ext cx="12428993" cy="1076274"/>
            <a:chOff x="0" y="0"/>
            <a:chExt cx="1925576" cy="1667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25576" cy="166743"/>
            </a:xfrm>
            <a:custGeom>
              <a:avLst/>
              <a:gdLst/>
              <a:ahLst/>
              <a:cxnLst/>
              <a:rect l="l" t="t" r="r" b="b"/>
              <a:pathLst>
                <a:path w="1925576" h="166743">
                  <a:moveTo>
                    <a:pt x="0" y="0"/>
                  </a:moveTo>
                  <a:lnTo>
                    <a:pt x="1925576" y="0"/>
                  </a:lnTo>
                  <a:lnTo>
                    <a:pt x="1925576" y="166743"/>
                  </a:lnTo>
                  <a:lnTo>
                    <a:pt x="0" y="166743"/>
                  </a:lnTo>
                  <a:close/>
                </a:path>
              </a:pathLst>
            </a:custGeom>
            <a:blipFill>
              <a:blip r:embed="rId7"/>
              <a:stretch>
                <a:fillRect l="-252" r="-252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398676" y="805690"/>
            <a:ext cx="8745324" cy="118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Competitive Pricing Analysis between major Brands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29807" y="843790"/>
            <a:ext cx="8016626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0" y="1401955"/>
            <a:ext cx="8588240" cy="628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With 2575 listings, Adidas has a broad price range, from as low as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$8.99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 to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$299.99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, with an average price of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$75.73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.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The standard deviation of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$40.52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 indicates a significant variation in listing prices.</a:t>
            </a:r>
          </a:p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 has 191 listings, with prices ranging from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$29.95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 to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$199.95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, and an average price of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$117.97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.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 standard deviation of 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$38.45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 also suggests notable variability in listing prices.</a:t>
            </a:r>
          </a:p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Price Positioning: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generally offers more budget-friendly options compared to Nike, which has higher average listing prices.</a:t>
            </a:r>
          </a:p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Price Variability: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Both brands exhibit substantial price variability, indicating diverse product offerings and pricing strategies.</a:t>
            </a:r>
          </a:p>
          <a:p>
            <a:pPr algn="just">
              <a:lnSpc>
                <a:spcPts val="2999"/>
              </a:lnSpc>
            </a:pPr>
            <a:endParaRPr lang="en-US" sz="1999" spc="7">
              <a:solidFill>
                <a:srgbClr val="191919"/>
              </a:solidFill>
              <a:latin typeface="Garet Italics"/>
              <a:ea typeface="Garet Italics"/>
              <a:cs typeface="Garet Italics"/>
              <a:sym typeface="Garet Itali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129970" y="274513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2255950"/>
            <a:ext cx="7733591" cy="4616930"/>
            <a:chOff x="0" y="0"/>
            <a:chExt cx="1824111" cy="10889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4111" cy="1088989"/>
            </a:xfrm>
            <a:custGeom>
              <a:avLst/>
              <a:gdLst/>
              <a:ahLst/>
              <a:cxnLst/>
              <a:rect l="l" t="t" r="r" b="b"/>
              <a:pathLst>
                <a:path w="1824111" h="1088989">
                  <a:moveTo>
                    <a:pt x="0" y="0"/>
                  </a:moveTo>
                  <a:lnTo>
                    <a:pt x="1824111" y="0"/>
                  </a:lnTo>
                  <a:lnTo>
                    <a:pt x="1824111" y="1088989"/>
                  </a:lnTo>
                  <a:lnTo>
                    <a:pt x="0" y="1088989"/>
                  </a:lnTo>
                  <a:close/>
                </a:path>
              </a:pathLst>
            </a:custGeom>
            <a:blipFill>
              <a:blip r:embed="rId4"/>
              <a:stretch>
                <a:fillRect t="-108" b="-108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 rot="1062126">
            <a:off x="4974195" y="8208196"/>
            <a:ext cx="6316143" cy="6525578"/>
            <a:chOff x="0" y="0"/>
            <a:chExt cx="8421525" cy="8700771"/>
          </a:xfrm>
        </p:grpSpPr>
        <p:grpSp>
          <p:nvGrpSpPr>
            <p:cNvPr id="9" name="Group 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r="-204881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9144000" y="1401955"/>
            <a:ext cx="8760768" cy="851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Distribution: Highest revenue from Expensive (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$4,626,980.07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 and Elite (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$3,014,316.83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 categories.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Product Distribution: Most listings in the Average category (</a:t>
            </a:r>
            <a:r>
              <a:rPr lang="en-US" sz="1999" spc="7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1060 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listings).</a:t>
            </a:r>
          </a:p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Distribution: Highest revenue from Budget category (</a:t>
            </a:r>
            <a:r>
              <a:rPr lang="en-US" sz="1999" spc="7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$595,341.02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).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Product Distribution: Majority of products in the Budget category (</a:t>
            </a:r>
            <a:r>
              <a:rPr lang="en-US" sz="1999" spc="7">
                <a:solidFill>
                  <a:srgbClr val="C9C10B"/>
                </a:solidFill>
                <a:latin typeface="Garet Bold"/>
                <a:ea typeface="Garet Bold"/>
                <a:cs typeface="Garet Bold"/>
                <a:sym typeface="Garet Bold"/>
              </a:rPr>
              <a:t>357</a:t>
            </a:r>
            <a:r>
              <a:rPr lang="en-US" sz="1999" spc="7">
                <a:solidFill>
                  <a:srgbClr val="C9C10B"/>
                </a:solidFill>
                <a:latin typeface="Garet Italics"/>
                <a:ea typeface="Garet Italics"/>
                <a:cs typeface="Garet Italics"/>
                <a:sym typeface="Garet Italics"/>
              </a:rPr>
              <a:t> </a:t>
            </a: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listings).</a:t>
            </a:r>
          </a:p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Insights for Adidas: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Strong presence in higher price segments; balanced offering across categories.</a:t>
            </a:r>
          </a:p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Insights for Nike: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Focus on affordability with potential growth opportunities in higher price segments.</a:t>
            </a:r>
          </a:p>
          <a:p>
            <a:pPr marL="431799" lvl="1" indent="-215899" algn="just">
              <a:lnSpc>
                <a:spcPts val="2999"/>
              </a:lnSpc>
              <a:buAutoNum type="arabicPeriod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Conclusion: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excels in higher-priced segments, aiding targeted marketing and inventory decisions.</a:t>
            </a:r>
          </a:p>
          <a:p>
            <a:pPr marL="863598" lvl="2" indent="-287866" algn="just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 dominates the budget-friendly market, driving strategic pricing and product placement.</a:t>
            </a:r>
          </a:p>
          <a:p>
            <a:pPr algn="just">
              <a:lnSpc>
                <a:spcPts val="2999"/>
              </a:lnSpc>
            </a:pPr>
            <a:endParaRPr lang="en-US" sz="1999" spc="7">
              <a:solidFill>
                <a:srgbClr val="191919"/>
              </a:solidFill>
              <a:latin typeface="Garet Italics"/>
              <a:ea typeface="Garet Italics"/>
              <a:cs typeface="Garet Italics"/>
              <a:sym typeface="Garet Italics"/>
            </a:endParaRPr>
          </a:p>
          <a:p>
            <a:pPr algn="just">
              <a:lnSpc>
                <a:spcPts val="2999"/>
              </a:lnSpc>
            </a:pPr>
            <a:endParaRPr lang="en-US" sz="1999" spc="7">
              <a:solidFill>
                <a:srgbClr val="191919"/>
              </a:solidFill>
              <a:latin typeface="Garet Italics"/>
              <a:ea typeface="Garet Italics"/>
              <a:cs typeface="Garet Italics"/>
              <a:sym typeface="Garet Italic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398676" y="7006250"/>
            <a:ext cx="5229607" cy="3060587"/>
            <a:chOff x="0" y="0"/>
            <a:chExt cx="779490" cy="4561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9490" cy="456190"/>
            </a:xfrm>
            <a:custGeom>
              <a:avLst/>
              <a:gdLst/>
              <a:ahLst/>
              <a:cxnLst/>
              <a:rect l="l" t="t" r="r" b="b"/>
              <a:pathLst>
                <a:path w="779490" h="456190">
                  <a:moveTo>
                    <a:pt x="0" y="0"/>
                  </a:moveTo>
                  <a:lnTo>
                    <a:pt x="779490" y="0"/>
                  </a:lnTo>
                  <a:lnTo>
                    <a:pt x="779490" y="456190"/>
                  </a:lnTo>
                  <a:lnTo>
                    <a:pt x="0" y="456190"/>
                  </a:lnTo>
                  <a:close/>
                </a:path>
              </a:pathLst>
            </a:custGeom>
            <a:blipFill>
              <a:blip r:embed="rId7"/>
              <a:stretch>
                <a:fillRect t="-225" b="-225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398676" y="805690"/>
            <a:ext cx="8745324" cy="118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Product segmentation for Marketing or Inventory management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29348" y="843790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37221" y="-8584477"/>
            <a:ext cx="12563554" cy="125635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129970" y="274513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8676" y="1670612"/>
            <a:ext cx="11184157" cy="4616930"/>
            <a:chOff x="0" y="0"/>
            <a:chExt cx="2637991" cy="10889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37991" cy="1088989"/>
            </a:xfrm>
            <a:custGeom>
              <a:avLst/>
              <a:gdLst/>
              <a:ahLst/>
              <a:cxnLst/>
              <a:rect l="l" t="t" r="r" b="b"/>
              <a:pathLst>
                <a:path w="2637991" h="1088989">
                  <a:moveTo>
                    <a:pt x="0" y="0"/>
                  </a:moveTo>
                  <a:lnTo>
                    <a:pt x="2637991" y="0"/>
                  </a:lnTo>
                  <a:lnTo>
                    <a:pt x="2637991" y="1088989"/>
                  </a:lnTo>
                  <a:lnTo>
                    <a:pt x="0" y="1088989"/>
                  </a:lnTo>
                  <a:close/>
                </a:path>
              </a:pathLst>
            </a:custGeom>
            <a:blipFill>
              <a:blip r:embed="rId4"/>
              <a:stretch>
                <a:fillRect l="-306" r="-306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 rot="-5750889">
            <a:off x="14719682" y="7024211"/>
            <a:ext cx="6316143" cy="6525578"/>
            <a:chOff x="0" y="0"/>
            <a:chExt cx="8421525" cy="8700771"/>
          </a:xfrm>
        </p:grpSpPr>
        <p:grpSp>
          <p:nvGrpSpPr>
            <p:cNvPr id="9" name="Group 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l="l" t="t" r="r" b="b"/>
              <a:pathLst>
                <a:path w="2082724" h="4283263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r="-204881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398676" y="6682215"/>
            <a:ext cx="3559644" cy="995224"/>
            <a:chOff x="0" y="0"/>
            <a:chExt cx="1555987" cy="43503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55987" cy="435031"/>
            </a:xfrm>
            <a:custGeom>
              <a:avLst/>
              <a:gdLst/>
              <a:ahLst/>
              <a:cxnLst/>
              <a:rect l="l" t="t" r="r" b="b"/>
              <a:pathLst>
                <a:path w="1555987" h="435031">
                  <a:moveTo>
                    <a:pt x="0" y="0"/>
                  </a:moveTo>
                  <a:lnTo>
                    <a:pt x="1555987" y="0"/>
                  </a:lnTo>
                  <a:lnTo>
                    <a:pt x="1555987" y="435031"/>
                  </a:lnTo>
                  <a:lnTo>
                    <a:pt x="0" y="435031"/>
                  </a:lnTo>
                  <a:close/>
                </a:path>
              </a:pathLst>
            </a:custGeom>
            <a:blipFill>
              <a:blip r:embed="rId7"/>
              <a:stretch>
                <a:fillRect t="-2733" b="-2733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398676" y="805690"/>
            <a:ext cx="8745324" cy="601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Correlation Coefficient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41222" y="900305"/>
            <a:ext cx="5407135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20570" y="1584887"/>
            <a:ext cx="5957183" cy="7422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Correlation Coefficient: A value of 0.65 indicates a strong positive correlation between reviews and revenue.</a:t>
            </a:r>
          </a:p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Implication: Higher number of reviews is associated with increased revenue, suggesting customer feedback impacts sales.</a:t>
            </a:r>
          </a:p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Insight: Focus on boosting reviews to potentially enhance revenue growth.</a:t>
            </a:r>
          </a:p>
          <a:p>
            <a:pPr marL="474978" lvl="1" indent="-237489" algn="just">
              <a:lnSpc>
                <a:spcPts val="3519"/>
              </a:lnSpc>
              <a:buAutoNum type="arabicPeriod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Conclusion: Leveraging customer reviews can be a key strategy for driving revenue and improving sales performance.</a:t>
            </a:r>
          </a:p>
          <a:p>
            <a:pPr algn="just">
              <a:lnSpc>
                <a:spcPts val="3519"/>
              </a:lnSpc>
            </a:pPr>
            <a:endParaRPr lang="en-US" sz="2199" spc="4">
              <a:solidFill>
                <a:srgbClr val="191919"/>
              </a:solidFill>
              <a:latin typeface="Garet Italics"/>
              <a:ea typeface="Garet Italics"/>
              <a:cs typeface="Garet Italics"/>
              <a:sym typeface="Garet Italics"/>
            </a:endParaRPr>
          </a:p>
          <a:p>
            <a:pPr algn="just">
              <a:lnSpc>
                <a:spcPts val="3519"/>
              </a:lnSpc>
            </a:pPr>
            <a:endParaRPr lang="en-US" sz="2199" spc="4">
              <a:solidFill>
                <a:srgbClr val="191919"/>
              </a:solidFill>
              <a:latin typeface="Garet Italics"/>
              <a:ea typeface="Garet Italics"/>
              <a:cs typeface="Garet Italics"/>
              <a:sym typeface="Garet Itali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1342</Words>
  <Application>Microsoft Office PowerPoint</Application>
  <PresentationFormat>Custom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Garet Italics</vt:lpstr>
      <vt:lpstr>Gotham</vt:lpstr>
      <vt:lpstr>ABeeZee Bold</vt:lpstr>
      <vt:lpstr>Garet Bold</vt:lpstr>
      <vt:lpstr>Garet</vt:lpstr>
      <vt:lpstr>Garet Bold Italics</vt:lpstr>
      <vt:lpstr>Poppins</vt:lpstr>
      <vt:lpstr>Pluma</vt:lpstr>
      <vt:lpstr>Gotham Bold</vt:lpstr>
      <vt:lpstr>Calibri</vt:lpstr>
      <vt:lpstr>Telegraf Bold</vt:lpstr>
      <vt:lpstr>Quad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lastModifiedBy>Asus</cp:lastModifiedBy>
  <cp:revision>2</cp:revision>
  <dcterms:created xsi:type="dcterms:W3CDTF">2006-08-16T00:00:00Z</dcterms:created>
  <dcterms:modified xsi:type="dcterms:W3CDTF">2024-08-04T16:51:02Z</dcterms:modified>
  <dc:identifier>DAGMzeNC3OQ</dc:identifier>
</cp:coreProperties>
</file>