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jpeg" ContentType="image/jpeg"/>
  <Override PartName="/ppt/media/image2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132D1F6-9ACB-44C3-A612-88A83AA8A53E}"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07A6F74-9096-44CE-AACA-860F60A30EE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23E7F5C-80CF-4CC7-B4C5-41D8789F2994}"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DFDE06F-CEC4-4451-9DC1-37C98722C8A3}"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DC9DE0D-39D7-4681-821E-A0252ABD8CC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E4DB724-0FE8-4AFD-AF5C-052693EED37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FD770C4-E1F0-493C-BC4F-A2F56E0E195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C997489-5654-4820-8EA8-838B720E49AA}"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C23976B-A528-4785-B900-9C9D05D809E8}"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81C170E-12DF-4904-9361-7ADCE84B9EFD}"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4871675-16BC-4432-8F76-1A21892653B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AE22F45-68F0-4F45-82FC-C50EE688354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0DBF5F5-6271-492F-88B4-00D6C9162762}"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697CF69-0E18-4378-A67A-2A1ED9CB0BA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A85D389-219A-4AA5-BCA1-A2A11D99DEEB}"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DBD44B8-319C-41B9-B20E-FF0EDE2EA58F}"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E5ADDC0-FDEE-4C42-A8BE-DD665B198F06}"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38479FD-EEB9-4A5E-BDD0-A675514E51B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5F8517E-1596-44EC-8C00-23378A91271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115B146-42DF-419D-A90C-458C0D93F00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0A36E96-1F6F-4C22-BB30-7E03D8CF5B7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040A854-4031-4BFB-8770-3FB23C14ECC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196005-C9E1-4BB1-AD52-89A9B0A2090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B5633F5-FF52-430D-9D48-12366517545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3" name="PlaceHolder 4"/>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593E2CA-74E8-4121-B7D2-851CCF68C876}"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2" name="PlaceHolder 2"/>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3" name="PlaceHolder 3"/>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6C3430D2-9378-412D-B7AD-016565BC702E}" type="slidenum">
              <a:rPr b="0" lang="en-US" sz="1200" spc="-1" strike="noStrike">
                <a:solidFill>
                  <a:srgbClr val="8b8b8b"/>
                </a:solidFill>
                <a:latin typeface="Calibri"/>
              </a:rPr>
              <a:t>&lt;number&gt;</a:t>
            </a:fld>
            <a:endParaRPr b="0" lang="en-IN" sz="12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image" Target="../media/image21.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83" name="TextBox 4"/>
          <p:cNvSpPr/>
          <p:nvPr/>
        </p:nvSpPr>
        <p:spPr>
          <a:xfrm>
            <a:off x="202320" y="228600"/>
            <a:ext cx="8762760" cy="679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Times New Roman"/>
              </a:rPr>
              <a:t>             </a:t>
            </a:r>
            <a:r>
              <a:rPr b="1" lang="en-US" sz="2000" spc="-1" strike="noStrike">
                <a:solidFill>
                  <a:srgbClr val="ffffff"/>
                </a:solidFill>
                <a:latin typeface="Times New Roman"/>
              </a:rPr>
              <a:t>SHRI SHANKARACHARYA INSTITUTE OF PROFESSIONAL </a:t>
            </a:r>
            <a:br/>
            <a:r>
              <a:rPr b="1" lang="en-US" sz="2000" spc="-1" strike="noStrike">
                <a:solidFill>
                  <a:srgbClr val="ffffff"/>
                </a:solidFill>
                <a:latin typeface="Times New Roman"/>
              </a:rPr>
              <a:t>                             MANAGEMENT AND TECHNOLOGY, RAIPUR                     </a:t>
            </a:r>
            <a:br/>
            <a:r>
              <a:rPr b="1" lang="en-US" sz="2000" spc="-1" strike="noStrike">
                <a:solidFill>
                  <a:srgbClr val="ffffff"/>
                </a:solidFill>
                <a:latin typeface="Times New Roman"/>
              </a:rPr>
              <a:t>                     </a:t>
            </a:r>
            <a:r>
              <a:rPr b="1" lang="en-US" sz="1800" spc="-1" strike="noStrike">
                <a:solidFill>
                  <a:srgbClr val="ffffff"/>
                </a:solidFill>
                <a:latin typeface="Times New Roman"/>
              </a:rPr>
              <a:t>DEPARTMENT OF ELECTRONICS &amp; TELECOMMUNICATION</a:t>
            </a:r>
            <a:br/>
            <a:br/>
            <a:endParaRPr b="0" lang="en-IN" sz="1800" spc="-1" strike="noStrike">
              <a:latin typeface="Arial"/>
            </a:endParaRPr>
          </a:p>
          <a:p>
            <a:pPr>
              <a:lnSpc>
                <a:spcPct val="100000"/>
              </a:lnSpc>
              <a:buNone/>
            </a:pPr>
            <a:r>
              <a:rPr b="0" lang="en-US" sz="2400" spc="-1" strike="noStrike">
                <a:solidFill>
                  <a:srgbClr val="ffffff"/>
                </a:solidFill>
                <a:latin typeface="Copperplate Gothic Bold"/>
              </a:rPr>
              <a:t>     “</a:t>
            </a:r>
            <a:r>
              <a:rPr b="0" lang="en-US" sz="2400" spc="-1" strike="noStrike" u="sng">
                <a:solidFill>
                  <a:srgbClr val="ffffff"/>
                </a:solidFill>
                <a:uFillTx/>
                <a:latin typeface="Copperplate Gothic Bold"/>
              </a:rPr>
              <a:t>LEAF DISEASE DETECTION USING PYTHON”</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ffffff"/>
                </a:solidFill>
                <a:latin typeface="Times New Roman"/>
              </a:rPr>
              <a:t>Name Of Group Members -</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ffffff"/>
                </a:solidFill>
                <a:latin typeface="Times New Roman"/>
              </a:rPr>
              <a:t>1.Harsh Thakur (303302819027) </a:t>
            </a:r>
            <a:endParaRPr b="0" lang="en-IN" sz="2400" spc="-1" strike="noStrike">
              <a:latin typeface="Arial"/>
            </a:endParaRPr>
          </a:p>
          <a:p>
            <a:pPr>
              <a:lnSpc>
                <a:spcPct val="100000"/>
              </a:lnSpc>
              <a:buNone/>
            </a:pPr>
            <a:r>
              <a:rPr b="0" lang="en-US" sz="2400" spc="-1" strike="noStrike">
                <a:solidFill>
                  <a:srgbClr val="ffffff"/>
                </a:solidFill>
                <a:latin typeface="Times New Roman"/>
              </a:rPr>
              <a:t>2. Nikki Rajput ()</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0" lang="en-US" sz="2400" spc="-1" strike="noStrike">
                <a:solidFill>
                  <a:srgbClr val="ffffff"/>
                </a:solidFill>
                <a:latin typeface="Times New Roman"/>
              </a:rPr>
              <a:t>Semester - 6</a:t>
            </a:r>
            <a:r>
              <a:rPr b="0" lang="en-US" sz="2400" spc="-1" strike="noStrike" baseline="30000">
                <a:solidFill>
                  <a:srgbClr val="ffffff"/>
                </a:solidFill>
                <a:latin typeface="Times New Roman"/>
              </a:rPr>
              <a:t>th</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br/>
            <a:endParaRPr b="0" lang="en-IN" sz="2400" spc="-1" strike="noStrike">
              <a:latin typeface="Arial"/>
            </a:endParaRPr>
          </a:p>
        </p:txBody>
      </p:sp>
      <p:pic>
        <p:nvPicPr>
          <p:cNvPr id="84" name="Picture 8" descr=""/>
          <p:cNvPicPr/>
          <p:nvPr/>
        </p:nvPicPr>
        <p:blipFill>
          <a:blip r:embed="rId2"/>
          <a:stretch/>
        </p:blipFill>
        <p:spPr>
          <a:xfrm>
            <a:off x="76320" y="304920"/>
            <a:ext cx="1243080" cy="1068480"/>
          </a:xfrm>
          <a:prstGeom prst="rect">
            <a:avLst/>
          </a:prstGeom>
          <a:ln w="0">
            <a:noFill/>
          </a:ln>
        </p:spPr>
      </p:pic>
    </p:spTree>
  </p:cSld>
  <mc:AlternateContent>
    <mc:Choice Requires="p14">
      <p:transition spd="slow" p14:dur="1200">
        <p14:prism/>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86" name="TextBox 4"/>
          <p:cNvSpPr/>
          <p:nvPr/>
        </p:nvSpPr>
        <p:spPr>
          <a:xfrm>
            <a:off x="152280" y="152280"/>
            <a:ext cx="8856000" cy="6952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u="sng">
                <a:solidFill>
                  <a:srgbClr val="ffffff"/>
                </a:solidFill>
                <a:uFillTx/>
                <a:latin typeface="Copperplate Gothic Bold"/>
              </a:rPr>
              <a:t>Introduction </a:t>
            </a:r>
            <a:r>
              <a:rPr b="0" lang="en-US" sz="2800" spc="-1" strike="noStrike" u="sng">
                <a:solidFill>
                  <a:srgbClr val="ffffff"/>
                </a:solidFill>
                <a:uFillTx/>
                <a:latin typeface="Copperplate Gothic Bold"/>
              </a:rPr>
              <a:t>:</a:t>
            </a:r>
            <a:endParaRPr b="0" lang="en-IN" sz="2800" spc="-1" strike="noStrike">
              <a:latin typeface="Arial"/>
            </a:endParaRPr>
          </a:p>
          <a:p>
            <a:pPr>
              <a:lnSpc>
                <a:spcPct val="100000"/>
              </a:lnSpc>
              <a:buNone/>
            </a:pPr>
            <a:endParaRPr b="0" lang="en-IN" sz="2800" spc="-1" strike="noStrike">
              <a:latin typeface="Arial"/>
            </a:endParaRPr>
          </a:p>
          <a:p>
            <a:pPr>
              <a:lnSpc>
                <a:spcPct val="100000"/>
              </a:lnSpc>
              <a:buNone/>
            </a:pPr>
            <a:r>
              <a:rPr b="0" lang="en-IN" sz="2400" spc="-1" strike="noStrike">
                <a:solidFill>
                  <a:srgbClr val="ffffff"/>
                </a:solidFill>
                <a:latin typeface="Times New Roman"/>
              </a:rPr>
              <a:t>The existing methodology for disease detection is just an optic observation by specialists through that identification and detection of plant diseases is completed. Fordoing thus, an oversized team of specialists still as continuous watching of specialists are needed, that prices terribly high once farms are massive. At an equivalent time, in some countries, farmers don’t have correct facilities or maybe concept that they’ll contact specialists.</a:t>
            </a:r>
            <a:endParaRPr b="0" lang="en-IN" sz="2400" spc="-1" strike="noStrike">
              <a:latin typeface="Arial"/>
            </a:endParaRPr>
          </a:p>
          <a:p>
            <a:pPr>
              <a:lnSpc>
                <a:spcPct val="100000"/>
              </a:lnSpc>
              <a:buNone/>
            </a:pPr>
            <a:r>
              <a:rPr b="0" lang="en-IN" sz="2400" spc="-1" strike="noStrike">
                <a:solidFill>
                  <a:srgbClr val="ffffff"/>
                </a:solidFill>
                <a:latin typeface="Times New Roman"/>
              </a:rPr>
              <a:t> </a:t>
            </a:r>
            <a:r>
              <a:rPr b="0" lang="en-IN" sz="2400" spc="-1" strike="noStrike">
                <a:solidFill>
                  <a:srgbClr val="ffffff"/>
                </a:solidFill>
                <a:latin typeface="Times New Roman"/>
              </a:rPr>
              <a:t>Because of that consulting specialists even price high still as time overwhelming too. In such condition, the advised technique proves to be helpful in watching massive fields of crops. And automatic detection of the diseases by simply seeing the symptoms on the plant leaves makes it easier still as cheaper. </a:t>
            </a:r>
            <a:endParaRPr b="0" lang="en-IN" sz="2400" spc="-1" strike="noStrike">
              <a:latin typeface="Arial"/>
            </a:endParaRPr>
          </a:p>
          <a:p>
            <a:pPr>
              <a:lnSpc>
                <a:spcPct val="80000"/>
              </a:lnSpc>
              <a:spcBef>
                <a:spcPts val="1001"/>
              </a:spcBef>
              <a:buNone/>
            </a:pPr>
            <a:endParaRPr b="0" lang="en-IN" sz="2400" spc="-1" strike="noStrike">
              <a:latin typeface="Arial"/>
            </a:endParaRPr>
          </a:p>
          <a:p>
            <a:pPr>
              <a:lnSpc>
                <a:spcPct val="80000"/>
              </a:lnSpc>
              <a:spcBef>
                <a:spcPts val="1199"/>
              </a:spcBef>
              <a:buNone/>
            </a:pPr>
            <a:r>
              <a:rPr b="0" lang="en-GB" sz="1100" spc="-1" strike="noStrike">
                <a:solidFill>
                  <a:srgbClr val="ffffff"/>
                </a:solidFill>
                <a:latin typeface="Times New Roman"/>
                <a:ea typeface="Calibri"/>
              </a:rPr>
              <a:t>	</a:t>
            </a:r>
            <a:r>
              <a:rPr b="0" lang="en-GB" sz="1100" spc="-1" strike="noStrike">
                <a:solidFill>
                  <a:srgbClr val="ffffff"/>
                </a:solidFill>
                <a:latin typeface="Times New Roman"/>
                <a:ea typeface="Calibri"/>
              </a:rPr>
              <a:t>	</a:t>
            </a:r>
            <a:r>
              <a:rPr b="0" lang="en-GB" sz="1100" spc="-1" strike="noStrike">
                <a:solidFill>
                  <a:srgbClr val="ffffff"/>
                </a:solidFill>
                <a:latin typeface="Times New Roman"/>
                <a:ea typeface="Calibri"/>
              </a:rPr>
              <a:t>	</a:t>
            </a:r>
            <a:r>
              <a:rPr b="0" lang="en-GB" sz="1100" spc="-1" strike="noStrike">
                <a:solidFill>
                  <a:srgbClr val="ffffff"/>
                </a:solidFill>
                <a:latin typeface="Times New Roman"/>
                <a:ea typeface="Calibri"/>
              </a:rPr>
              <a:t>       </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endParaRPr b="0" lang="en-IN" sz="1100" spc="-1" strike="noStrike">
              <a:latin typeface="Arial"/>
            </a:endParaRPr>
          </a:p>
        </p:txBody>
      </p:sp>
    </p:spTree>
  </p:cSld>
  <mc:AlternateContent>
    <mc:Choice Requires="p14">
      <p:transition spd="slow" p14:dur="1200">
        <p14:prism/>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88" name="TextBox 2"/>
          <p:cNvSpPr/>
          <p:nvPr/>
        </p:nvSpPr>
        <p:spPr>
          <a:xfrm>
            <a:off x="304920" y="405360"/>
            <a:ext cx="7467120" cy="3660120"/>
          </a:xfrm>
          <a:prstGeom prst="rect">
            <a:avLst/>
          </a:prstGeom>
          <a:noFill/>
          <a:ln w="0">
            <a:noFill/>
          </a:ln>
        </p:spPr>
        <p:style>
          <a:lnRef idx="0"/>
          <a:fillRef idx="0"/>
          <a:effectRef idx="0"/>
          <a:fontRef idx="minor"/>
        </p:style>
        <p:txBody>
          <a:bodyPr lIns="90000" rIns="90000" tIns="45000" bIns="45000" anchor="t">
            <a:spAutoFit/>
          </a:bodyPr>
          <a:p>
            <a:pPr>
              <a:lnSpc>
                <a:spcPct val="80000"/>
              </a:lnSpc>
              <a:spcBef>
                <a:spcPts val="1001"/>
              </a:spcBef>
              <a:buNone/>
            </a:pPr>
            <a:r>
              <a:rPr b="0" lang="en-GB" sz="3200" spc="-1" strike="noStrike" u="sng">
                <a:solidFill>
                  <a:srgbClr val="ffffff"/>
                </a:solidFill>
                <a:uFillTx/>
                <a:latin typeface="Copperplate Gothic Light"/>
                <a:ea typeface="Times New Roman"/>
              </a:rPr>
              <a:t>Software requirements </a:t>
            </a:r>
            <a:r>
              <a:rPr b="0" lang="en-GB" sz="3200" spc="-1" strike="noStrike">
                <a:solidFill>
                  <a:srgbClr val="ffffff"/>
                </a:solidFill>
                <a:latin typeface="Copperplate Gothic Light"/>
                <a:ea typeface="Times New Roman"/>
              </a:rPr>
              <a:t>:                                            </a:t>
            </a:r>
            <a:endParaRPr b="0" lang="en-IN" sz="3200" spc="-1" strike="noStrike">
              <a:latin typeface="Arial"/>
            </a:endParaRPr>
          </a:p>
          <a:p>
            <a:pPr>
              <a:lnSpc>
                <a:spcPct val="80000"/>
              </a:lnSpc>
              <a:spcBef>
                <a:spcPts val="1001"/>
              </a:spcBef>
              <a:buNone/>
            </a:pPr>
            <a:r>
              <a:rPr b="0" lang="en-GB" sz="2400" spc="-1" strike="noStrike">
                <a:solidFill>
                  <a:srgbClr val="ffffff"/>
                </a:solidFill>
                <a:latin typeface="Times New Roman"/>
                <a:ea typeface="Times New Roman"/>
              </a:rPr>
              <a:t>Operating System   :   Windows, Linux, MacOS</a:t>
            </a:r>
            <a:endParaRPr b="0" lang="en-IN" sz="2400" spc="-1" strike="noStrike">
              <a:latin typeface="Arial"/>
            </a:endParaRPr>
          </a:p>
          <a:p>
            <a:pPr>
              <a:lnSpc>
                <a:spcPct val="80000"/>
              </a:lnSpc>
              <a:spcBef>
                <a:spcPts val="1001"/>
              </a:spcBef>
              <a:buNone/>
            </a:pPr>
            <a:r>
              <a:rPr b="0" lang="en-GB" sz="2400" spc="-1" strike="noStrike">
                <a:solidFill>
                  <a:srgbClr val="ffffff"/>
                </a:solidFill>
                <a:latin typeface="Times New Roman"/>
                <a:ea typeface="Times New Roman"/>
              </a:rPr>
              <a:t>Technology             :     Python</a:t>
            </a:r>
            <a:endParaRPr b="0" lang="en-IN" sz="2400" spc="-1" strike="noStrike">
              <a:latin typeface="Arial"/>
            </a:endParaRPr>
          </a:p>
          <a:p>
            <a:pPr>
              <a:lnSpc>
                <a:spcPct val="80000"/>
              </a:lnSpc>
              <a:spcBef>
                <a:spcPts val="1001"/>
              </a:spcBef>
              <a:buNone/>
            </a:pPr>
            <a:r>
              <a:rPr b="0" lang="en-GB" sz="2400" spc="-1" strike="noStrike">
                <a:solidFill>
                  <a:srgbClr val="ffffff"/>
                </a:solidFill>
                <a:latin typeface="Times New Roman"/>
                <a:ea typeface="Times New Roman"/>
              </a:rPr>
              <a:t>Front end</a:t>
            </a:r>
            <a:r>
              <a:rPr b="0" lang="en-GB" sz="2400" spc="-1" strike="noStrike">
                <a:solidFill>
                  <a:srgbClr val="ffffff"/>
                </a:solidFill>
                <a:latin typeface="Times New Roman"/>
                <a:ea typeface="Times New Roman"/>
              </a:rPr>
              <a:t>	</a:t>
            </a:r>
            <a:r>
              <a:rPr b="0" lang="en-GB" sz="2400" spc="-1" strike="noStrike">
                <a:solidFill>
                  <a:srgbClr val="ffffff"/>
                </a:solidFill>
                <a:latin typeface="Times New Roman"/>
                <a:ea typeface="Times New Roman"/>
              </a:rPr>
              <a:t>        :     Tkinter</a:t>
            </a:r>
            <a:endParaRPr b="0" lang="en-IN" sz="2400" spc="-1" strike="noStrike">
              <a:latin typeface="Arial"/>
            </a:endParaRPr>
          </a:p>
          <a:p>
            <a:pPr>
              <a:lnSpc>
                <a:spcPct val="80000"/>
              </a:lnSpc>
              <a:spcBef>
                <a:spcPts val="1001"/>
              </a:spcBef>
              <a:buNone/>
            </a:pPr>
            <a:r>
              <a:rPr b="0" lang="en-GB" sz="2400" spc="-1" strike="noStrike">
                <a:solidFill>
                  <a:srgbClr val="ffffff"/>
                </a:solidFill>
                <a:latin typeface="Times New Roman"/>
                <a:ea typeface="Times New Roman"/>
              </a:rPr>
              <a:t>Back end                 :   CNN,  MySQL</a:t>
            </a:r>
            <a:endParaRPr b="0" lang="en-IN" sz="2400" spc="-1" strike="noStrike">
              <a:latin typeface="Arial"/>
            </a:endParaRPr>
          </a:p>
          <a:p>
            <a:pPr>
              <a:lnSpc>
                <a:spcPct val="80000"/>
              </a:lnSpc>
              <a:spcBef>
                <a:spcPts val="1001"/>
              </a:spcBef>
              <a:buNone/>
            </a:pPr>
            <a:r>
              <a:rPr b="0" lang="en-GB" sz="2400" spc="-1" strike="noStrike">
                <a:solidFill>
                  <a:srgbClr val="ffffff"/>
                </a:solidFill>
                <a:latin typeface="Times New Roman"/>
                <a:ea typeface="Times New Roman"/>
              </a:rPr>
              <a:t>Tools                       :     Pycharm</a:t>
            </a:r>
            <a:endParaRPr b="0" lang="en-IN" sz="2400" spc="-1" strike="noStrike">
              <a:latin typeface="Arial"/>
            </a:endParaRPr>
          </a:p>
          <a:p>
            <a:pPr>
              <a:lnSpc>
                <a:spcPct val="80000"/>
              </a:lnSpc>
              <a:spcBef>
                <a:spcPts val="1001"/>
              </a:spcBef>
              <a:buNone/>
            </a:pPr>
            <a:r>
              <a:rPr b="0" lang="en-GB" sz="2400" spc="-1" strike="noStrike">
                <a:solidFill>
                  <a:srgbClr val="ffffff"/>
                </a:solidFill>
                <a:latin typeface="Times New Roman"/>
                <a:ea typeface="Times New Roman"/>
              </a:rPr>
              <a:t>Documentation Tool   :     Ms Office </a:t>
            </a:r>
            <a:endParaRPr b="0" lang="en-IN" sz="2400" spc="-1" strike="noStrike">
              <a:latin typeface="Arial"/>
            </a:endParaRPr>
          </a:p>
          <a:p>
            <a:pPr>
              <a:lnSpc>
                <a:spcPct val="100000"/>
              </a:lnSpc>
              <a:buNone/>
            </a:pPr>
            <a:endParaRPr b="0" lang="en-IN" sz="2400" spc="-1" strike="noStrike">
              <a:latin typeface="Arial"/>
            </a:endParaRPr>
          </a:p>
        </p:txBody>
      </p:sp>
      <p:sp>
        <p:nvSpPr>
          <p:cNvPr id="89" name="TextBox 3"/>
          <p:cNvSpPr/>
          <p:nvPr/>
        </p:nvSpPr>
        <p:spPr>
          <a:xfrm>
            <a:off x="363960" y="3962520"/>
            <a:ext cx="7391160" cy="2403000"/>
          </a:xfrm>
          <a:prstGeom prst="rect">
            <a:avLst/>
          </a:prstGeom>
          <a:noFill/>
          <a:ln w="0">
            <a:noFill/>
          </a:ln>
        </p:spPr>
        <p:style>
          <a:lnRef idx="0"/>
          <a:fillRef idx="0"/>
          <a:effectRef idx="0"/>
          <a:fontRef idx="minor"/>
        </p:style>
        <p:txBody>
          <a:bodyPr lIns="90000" rIns="90000" tIns="45000" bIns="45000" anchor="t">
            <a:spAutoFit/>
          </a:bodyPr>
          <a:p>
            <a:pPr>
              <a:lnSpc>
                <a:spcPct val="80000"/>
              </a:lnSpc>
              <a:spcBef>
                <a:spcPts val="1199"/>
              </a:spcBef>
              <a:buNone/>
            </a:pPr>
            <a:r>
              <a:rPr b="0" lang="en-GB" sz="2800" spc="-1" strike="noStrike" u="sng">
                <a:solidFill>
                  <a:srgbClr val="ffffff"/>
                </a:solidFill>
                <a:uFillTx/>
                <a:latin typeface="Copperplate Gothic Light"/>
                <a:ea typeface="Times New Roman"/>
              </a:rPr>
              <a:t>Hardware requirements </a:t>
            </a:r>
            <a:r>
              <a:rPr b="1" lang="en-GB" sz="2800" spc="-1" strike="noStrike">
                <a:solidFill>
                  <a:srgbClr val="ffffff"/>
                </a:solidFill>
                <a:latin typeface="Copperplate Gothic Light"/>
                <a:ea typeface="Times New Roman"/>
              </a:rPr>
              <a:t>:</a:t>
            </a:r>
            <a:endParaRPr b="0" lang="en-IN" sz="2800" spc="-1" strike="noStrike">
              <a:latin typeface="Arial"/>
            </a:endParaRPr>
          </a:p>
          <a:p>
            <a:pPr>
              <a:lnSpc>
                <a:spcPct val="95000"/>
              </a:lnSpc>
              <a:spcBef>
                <a:spcPts val="300"/>
              </a:spcBef>
              <a:buNone/>
            </a:pPr>
            <a:r>
              <a:rPr b="0" lang="en-GB" sz="2400" spc="-1" strike="noStrike">
                <a:solidFill>
                  <a:srgbClr val="ffffff"/>
                </a:solidFill>
                <a:latin typeface="Times New Roman"/>
                <a:ea typeface="Calibri"/>
              </a:rPr>
              <a:t>Processor</a:t>
            </a:r>
            <a:r>
              <a:rPr b="0" lang="en-GB" sz="2400" spc="-1" strike="noStrike">
                <a:solidFill>
                  <a:srgbClr val="ffffff"/>
                </a:solidFill>
                <a:latin typeface="Times New Roman"/>
                <a:ea typeface="Calibri"/>
              </a:rPr>
              <a:t>	</a:t>
            </a:r>
            <a:r>
              <a:rPr b="0" lang="en-GB" sz="2400" spc="-1" strike="noStrike">
                <a:solidFill>
                  <a:srgbClr val="ffffff"/>
                </a:solidFill>
                <a:latin typeface="Times New Roman"/>
                <a:ea typeface="Calibri"/>
              </a:rPr>
              <a:t>  :  Processor Intel 3 or above</a:t>
            </a:r>
            <a:endParaRPr b="0" lang="en-IN" sz="2400" spc="-1" strike="noStrike">
              <a:latin typeface="Arial"/>
            </a:endParaRPr>
          </a:p>
          <a:p>
            <a:pPr>
              <a:lnSpc>
                <a:spcPct val="95000"/>
              </a:lnSpc>
              <a:spcBef>
                <a:spcPts val="1001"/>
              </a:spcBef>
              <a:buNone/>
            </a:pPr>
            <a:r>
              <a:rPr b="0" lang="en-GB" sz="2400" spc="-1" strike="noStrike">
                <a:solidFill>
                  <a:srgbClr val="ffffff"/>
                </a:solidFill>
                <a:latin typeface="Times New Roman"/>
                <a:ea typeface="Calibri"/>
              </a:rPr>
              <a:t>RAM                 :  4 GB RAM or above</a:t>
            </a:r>
            <a:endParaRPr b="0" lang="en-IN" sz="2400" spc="-1" strike="noStrike">
              <a:latin typeface="Arial"/>
            </a:endParaRPr>
          </a:p>
          <a:p>
            <a:pPr>
              <a:lnSpc>
                <a:spcPct val="95000"/>
              </a:lnSpc>
              <a:spcBef>
                <a:spcPts val="1001"/>
              </a:spcBef>
              <a:buNone/>
            </a:pPr>
            <a:r>
              <a:rPr b="0" lang="en-GB" sz="2400" spc="-1" strike="noStrike">
                <a:solidFill>
                  <a:srgbClr val="ffffff"/>
                </a:solidFill>
                <a:latin typeface="Times New Roman"/>
                <a:ea typeface="Calibri"/>
              </a:rPr>
              <a:t>Other hardware  requirements  :     Monitor, Keyboard, Mouse,  Camera</a:t>
            </a:r>
            <a:endParaRPr b="0" lang="en-IN" sz="2400" spc="-1" strike="noStrike">
              <a:latin typeface="Arial"/>
            </a:endParaRPr>
          </a:p>
          <a:p>
            <a:pPr>
              <a:lnSpc>
                <a:spcPct val="100000"/>
              </a:lnSpc>
              <a:buNone/>
            </a:pPr>
            <a:endParaRPr b="0" lang="en-IN" sz="2400" spc="-1" strike="noStrike">
              <a:latin typeface="Arial"/>
            </a:endParaRPr>
          </a:p>
        </p:txBody>
      </p:sp>
    </p:spTree>
  </p:cSld>
  <mc:AlternateContent>
    <mc:Choice Requires="p14">
      <p:transition spd="slow" p14:dur="1200">
        <p14:prism/>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2" descr="https://reader001.fdocuments.ec/reader001/html5/122801/61ca0c609a645/61ca0c64696b9.jpg"/>
          <p:cNvPicPr/>
          <p:nvPr/>
        </p:nvPicPr>
        <p:blipFill>
          <a:blip r:embed="rId1"/>
          <a:stretch/>
        </p:blipFill>
        <p:spPr>
          <a:xfrm>
            <a:off x="0" y="0"/>
            <a:ext cx="9360000" cy="7020000"/>
          </a:xfrm>
          <a:prstGeom prst="rect">
            <a:avLst/>
          </a:prstGeom>
          <a:ln w="0">
            <a:noFill/>
          </a:ln>
        </p:spPr>
      </p:pic>
      <p:sp>
        <p:nvSpPr>
          <p:cNvPr id="91" name="PlaceHolder 1"/>
          <p:cNvSpPr>
            <a:spLocks noGrp="1"/>
          </p:cNvSpPr>
          <p:nvPr>
            <p:ph type="title"/>
          </p:nvPr>
        </p:nvSpPr>
        <p:spPr>
          <a:xfrm>
            <a:off x="353880" y="380880"/>
            <a:ext cx="8229240" cy="715680"/>
          </a:xfrm>
          <a:prstGeom prst="rect">
            <a:avLst/>
          </a:prstGeom>
          <a:noFill/>
          <a:ln w="0">
            <a:noFill/>
          </a:ln>
        </p:spPr>
        <p:txBody>
          <a:bodyPr anchor="ctr">
            <a:normAutofit/>
          </a:bodyPr>
          <a:p>
            <a:pPr algn="ctr">
              <a:lnSpc>
                <a:spcPct val="100000"/>
              </a:lnSpc>
              <a:buNone/>
            </a:pPr>
            <a:r>
              <a:rPr b="0" lang="en-US" sz="3600" spc="-1" strike="noStrike">
                <a:solidFill>
                  <a:srgbClr val="254061"/>
                </a:solidFill>
                <a:latin typeface="Times New Roman"/>
              </a:rPr>
              <a:t>  </a:t>
            </a:r>
            <a:r>
              <a:rPr b="0" lang="en-US" sz="3600" spc="-1" strike="noStrike" u="sng">
                <a:solidFill>
                  <a:srgbClr val="ffffff"/>
                </a:solidFill>
                <a:uFillTx/>
                <a:latin typeface="Copperplate Gothic Bold"/>
              </a:rPr>
              <a:t>TECHNOLOGY  SELECTION</a:t>
            </a:r>
            <a:endParaRPr b="0" lang="en-US" sz="3600" spc="-1" strike="noStrike">
              <a:solidFill>
                <a:srgbClr val="000000"/>
              </a:solidFill>
              <a:latin typeface="Calibri"/>
            </a:endParaRPr>
          </a:p>
        </p:txBody>
      </p:sp>
      <p:sp>
        <p:nvSpPr>
          <p:cNvPr id="92" name="Content Placeholder 3"/>
          <p:cNvSpPr/>
          <p:nvPr/>
        </p:nvSpPr>
        <p:spPr>
          <a:xfrm>
            <a:off x="427680" y="1440000"/>
            <a:ext cx="3352320" cy="225216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sp>
      <p:sp>
        <p:nvSpPr>
          <p:cNvPr id="93" name="Picture 12"/>
          <p:cNvSpPr/>
          <p:nvPr/>
        </p:nvSpPr>
        <p:spPr>
          <a:xfrm>
            <a:off x="6877080" y="4476960"/>
            <a:ext cx="1942920" cy="1005480"/>
          </a:xfrm>
          <a:prstGeom prst="round2DiagRect">
            <a:avLst>
              <a:gd name="adj1" fmla="val 16667"/>
              <a:gd name="adj2" fmla="val 0"/>
            </a:avLst>
          </a:prstGeom>
          <a:blipFill rotWithShape="0">
            <a:blip r:embed="rId3"/>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pic>
        <p:nvPicPr>
          <p:cNvPr id="94" name="Picture 2" descr="https://www.seekpng.com/png/detail/897-8979066_ai-cnn-deep-learning-icon-png.png"/>
          <p:cNvPicPr/>
          <p:nvPr/>
        </p:nvPicPr>
        <p:blipFill>
          <a:blip r:embed="rId4"/>
          <a:stretch/>
        </p:blipFill>
        <p:spPr>
          <a:xfrm>
            <a:off x="4211280" y="2484360"/>
            <a:ext cx="2628720" cy="1811160"/>
          </a:xfrm>
          <a:prstGeom prst="rect">
            <a:avLst/>
          </a:prstGeom>
          <a:ln w="0">
            <a:noFill/>
          </a:ln>
        </p:spPr>
      </p:pic>
      <p:sp>
        <p:nvSpPr>
          <p:cNvPr id="95" name="TextBox 1"/>
          <p:cNvSpPr/>
          <p:nvPr/>
        </p:nvSpPr>
        <p:spPr>
          <a:xfrm>
            <a:off x="4168800" y="3738600"/>
            <a:ext cx="2552760" cy="516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opperplate Gothic Light"/>
              </a:rPr>
              <a:t>CNN</a:t>
            </a:r>
            <a:endParaRPr b="0" lang="en-IN" sz="2800" spc="-1" strike="noStrike">
              <a:latin typeface="Arial"/>
            </a:endParaRPr>
          </a:p>
        </p:txBody>
      </p:sp>
      <p:pic>
        <p:nvPicPr>
          <p:cNvPr id="96" name="" descr=""/>
          <p:cNvPicPr/>
          <p:nvPr/>
        </p:nvPicPr>
        <p:blipFill>
          <a:blip r:embed="rId5"/>
          <a:stretch/>
        </p:blipFill>
        <p:spPr>
          <a:xfrm>
            <a:off x="639720" y="4140000"/>
            <a:ext cx="2960280" cy="1665000"/>
          </a:xfrm>
          <a:prstGeom prst="rect">
            <a:avLst/>
          </a:prstGeom>
          <a:ln w="0">
            <a:noFill/>
          </a:ln>
        </p:spPr>
      </p:pic>
      <p:pic>
        <p:nvPicPr>
          <p:cNvPr id="97" name="" descr=""/>
          <p:cNvPicPr/>
          <p:nvPr/>
        </p:nvPicPr>
        <p:blipFill>
          <a:blip r:embed="rId6"/>
          <a:stretch/>
        </p:blipFill>
        <p:spPr>
          <a:xfrm>
            <a:off x="3900240" y="5292000"/>
            <a:ext cx="2939760" cy="1188000"/>
          </a:xfrm>
          <a:prstGeom prst="rect">
            <a:avLst/>
          </a:prstGeom>
          <a:ln w="0">
            <a:noFill/>
          </a:ln>
        </p:spPr>
      </p:pic>
      <p:pic>
        <p:nvPicPr>
          <p:cNvPr id="98" name="" descr=""/>
          <p:cNvPicPr/>
          <p:nvPr/>
        </p:nvPicPr>
        <p:blipFill>
          <a:blip r:embed="rId7"/>
          <a:stretch/>
        </p:blipFill>
        <p:spPr>
          <a:xfrm>
            <a:off x="4114080" y="1260000"/>
            <a:ext cx="2545920" cy="1224360"/>
          </a:xfrm>
          <a:prstGeom prst="rect">
            <a:avLst/>
          </a:prstGeom>
          <a:ln w="0">
            <a:noFill/>
          </a:ln>
        </p:spPr>
      </p:pic>
    </p:spTree>
  </p:cSld>
  <mc:AlternateContent>
    <mc:Choice Requires="p14">
      <p:transition spd="slow" p14:dur="1200">
        <p14:prism/>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100" name="TextBox 3"/>
          <p:cNvSpPr/>
          <p:nvPr/>
        </p:nvSpPr>
        <p:spPr>
          <a:xfrm>
            <a:off x="304920" y="457200"/>
            <a:ext cx="4647960" cy="1553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2400" spc="-1" strike="noStrike" u="sng">
                <a:solidFill>
                  <a:srgbClr val="ffffff"/>
                </a:solidFill>
                <a:uFillTx/>
                <a:latin typeface="Copperplate Gothic Light"/>
              </a:rPr>
              <a:t>WORKING PRINCIPLE </a:t>
            </a:r>
            <a:r>
              <a:rPr b="1" lang="en-GB" sz="2400" spc="-1" strike="noStrike" u="sng">
                <a:solidFill>
                  <a:srgbClr val="ffffff"/>
                </a:solidFill>
                <a:uFillTx/>
                <a:latin typeface="Copperplate Gothic Light"/>
              </a:rPr>
              <a:t>:-</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GB" sz="2400" spc="-1" strike="noStrike" u="sng">
                <a:solidFill>
                  <a:srgbClr val="ffffff"/>
                </a:solidFill>
                <a:uFillTx/>
                <a:latin typeface="Copperplate Gothic Light"/>
              </a:rPr>
              <a:t>Architecture-</a:t>
            </a:r>
            <a:endParaRPr b="0" lang="en-IN" sz="2400" spc="-1" strike="noStrike">
              <a:latin typeface="Arial"/>
            </a:endParaRPr>
          </a:p>
          <a:p>
            <a:pPr>
              <a:lnSpc>
                <a:spcPct val="100000"/>
              </a:lnSpc>
              <a:buNone/>
            </a:pPr>
            <a:endParaRPr b="0" lang="en-IN" sz="2400" spc="-1" strike="noStrike">
              <a:latin typeface="Arial"/>
            </a:endParaRPr>
          </a:p>
        </p:txBody>
      </p:sp>
      <p:pic>
        <p:nvPicPr>
          <p:cNvPr id="101" name="Picture 4" descr=""/>
          <p:cNvPicPr/>
          <p:nvPr/>
        </p:nvPicPr>
        <p:blipFill>
          <a:blip r:embed="rId2"/>
          <a:srcRect l="0" t="0" r="0" b="15487"/>
          <a:stretch/>
        </p:blipFill>
        <p:spPr>
          <a:xfrm>
            <a:off x="457200" y="1807920"/>
            <a:ext cx="3200040" cy="3773520"/>
          </a:xfrm>
          <a:prstGeom prst="rect">
            <a:avLst/>
          </a:prstGeom>
          <a:ln w="0">
            <a:noFill/>
          </a:ln>
        </p:spPr>
      </p:pic>
      <p:pic>
        <p:nvPicPr>
          <p:cNvPr id="102" name="Picture 5" descr=""/>
          <p:cNvPicPr/>
          <p:nvPr/>
        </p:nvPicPr>
        <p:blipFill>
          <a:blip r:embed="rId3"/>
          <a:srcRect l="0" t="84452" r="0" b="0"/>
          <a:stretch/>
        </p:blipFill>
        <p:spPr>
          <a:xfrm>
            <a:off x="457200" y="5581440"/>
            <a:ext cx="3200040" cy="742680"/>
          </a:xfrm>
          <a:prstGeom prst="rect">
            <a:avLst/>
          </a:prstGeom>
          <a:ln w="0">
            <a:noFill/>
          </a:ln>
        </p:spPr>
      </p:pic>
      <p:sp>
        <p:nvSpPr>
          <p:cNvPr id="103" name="TextBox 6"/>
          <p:cNvSpPr/>
          <p:nvPr/>
        </p:nvSpPr>
        <p:spPr>
          <a:xfrm>
            <a:off x="4343400" y="1828440"/>
            <a:ext cx="3809520" cy="4877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ffffff"/>
                </a:solidFill>
                <a:latin typeface="Times New Roman"/>
              </a:rPr>
              <a:t>In this part, we explain the expectation of leaf malady utilizing a k-mean grouping calculation. This program remembers various measures for Image Acquisition, Image Preprocessing, Feature Extraction and the neural system based order. This goes about as pursues:</a:t>
            </a:r>
            <a:endParaRPr b="0" lang="en-IN" sz="2000" spc="-1" strike="noStrike">
              <a:latin typeface="Arial"/>
            </a:endParaRPr>
          </a:p>
          <a:p>
            <a:pPr>
              <a:lnSpc>
                <a:spcPct val="100000"/>
              </a:lnSpc>
              <a:buNone/>
            </a:pPr>
            <a:r>
              <a:rPr b="0" lang="en-US" sz="1800" spc="-1" strike="noStrike">
                <a:solidFill>
                  <a:srgbClr val="ffffff"/>
                </a:solidFill>
                <a:latin typeface="Times New Roman"/>
              </a:rPr>
              <a:t> </a:t>
            </a:r>
            <a:endParaRPr b="0" lang="en-IN" sz="1800" spc="-1" strike="noStrike">
              <a:latin typeface="Arial"/>
            </a:endParaRPr>
          </a:p>
          <a:p>
            <a:pPr>
              <a:lnSpc>
                <a:spcPct val="100000"/>
              </a:lnSpc>
              <a:buNone/>
            </a:pPr>
            <a:r>
              <a:rPr b="0" lang="en-US" sz="1800" spc="-1" strike="noStrike">
                <a:solidFill>
                  <a:srgbClr val="ffffff"/>
                </a:solidFill>
                <a:latin typeface="Times New Roman"/>
              </a:rPr>
              <a:t> </a:t>
            </a:r>
            <a:endParaRPr b="0" lang="en-IN" sz="1800" spc="-1" strike="noStrike">
              <a:latin typeface="Arial"/>
            </a:endParaRPr>
          </a:p>
          <a:p>
            <a:pPr>
              <a:lnSpc>
                <a:spcPct val="100000"/>
              </a:lnSpc>
              <a:buNone/>
            </a:pPr>
            <a:r>
              <a:rPr b="0" lang="en-US" sz="2000" spc="-1" strike="noStrike">
                <a:solidFill>
                  <a:srgbClr val="ffffff"/>
                </a:solidFill>
                <a:latin typeface="Symbol"/>
              </a:rPr>
              <a:t></a:t>
            </a:r>
            <a:r>
              <a:rPr b="0" lang="en-US" sz="2000" spc="-1" strike="noStrike">
                <a:solidFill>
                  <a:srgbClr val="ffffff"/>
                </a:solidFill>
                <a:latin typeface="Times New Roman"/>
              </a:rPr>
              <a:t> </a:t>
            </a:r>
            <a:r>
              <a:rPr b="0" lang="en-US" sz="2000" spc="-1" strike="noStrike">
                <a:solidFill>
                  <a:srgbClr val="ffffff"/>
                </a:solidFill>
                <a:latin typeface="Times New Roman"/>
              </a:rPr>
              <a:t>Image Acquisition </a:t>
            </a:r>
            <a:endParaRPr b="0" lang="en-IN" sz="2000" spc="-1" strike="noStrike">
              <a:latin typeface="Arial"/>
            </a:endParaRPr>
          </a:p>
          <a:p>
            <a:pPr>
              <a:lnSpc>
                <a:spcPct val="100000"/>
              </a:lnSpc>
              <a:buNone/>
            </a:pPr>
            <a:r>
              <a:rPr b="0" lang="en-US" sz="2000" spc="-1" strike="noStrike">
                <a:solidFill>
                  <a:srgbClr val="ffffff"/>
                </a:solidFill>
                <a:latin typeface="Symbol"/>
              </a:rPr>
              <a:t></a:t>
            </a:r>
            <a:r>
              <a:rPr b="0" lang="en-US" sz="2000" spc="-1" strike="noStrike">
                <a:solidFill>
                  <a:srgbClr val="ffffff"/>
                </a:solidFill>
                <a:latin typeface="Times New Roman"/>
              </a:rPr>
              <a:t> </a:t>
            </a:r>
            <a:r>
              <a:rPr b="0" lang="en-US" sz="2000" spc="-1" strike="noStrike">
                <a:solidFill>
                  <a:srgbClr val="ffffff"/>
                </a:solidFill>
                <a:latin typeface="Times New Roman"/>
              </a:rPr>
              <a:t>Image Preprocessing </a:t>
            </a:r>
            <a:endParaRPr b="0" lang="en-IN" sz="2000" spc="-1" strike="noStrike">
              <a:latin typeface="Arial"/>
            </a:endParaRPr>
          </a:p>
          <a:p>
            <a:pPr>
              <a:lnSpc>
                <a:spcPct val="100000"/>
              </a:lnSpc>
              <a:buNone/>
            </a:pPr>
            <a:r>
              <a:rPr b="0" lang="en-US" sz="2000" spc="-1" strike="noStrike">
                <a:solidFill>
                  <a:srgbClr val="ffffff"/>
                </a:solidFill>
                <a:latin typeface="Symbol"/>
              </a:rPr>
              <a:t></a:t>
            </a:r>
            <a:r>
              <a:rPr b="0" lang="en-US" sz="2000" spc="-1" strike="noStrike">
                <a:solidFill>
                  <a:srgbClr val="ffffff"/>
                </a:solidFill>
                <a:latin typeface="Times New Roman"/>
              </a:rPr>
              <a:t> </a:t>
            </a:r>
            <a:r>
              <a:rPr b="0" lang="en-US" sz="2000" spc="-1" strike="noStrike">
                <a:solidFill>
                  <a:srgbClr val="ffffff"/>
                </a:solidFill>
                <a:latin typeface="Times New Roman"/>
              </a:rPr>
              <a:t>Image segmentation </a:t>
            </a:r>
            <a:endParaRPr b="0" lang="en-IN" sz="2000" spc="-1" strike="noStrike">
              <a:latin typeface="Arial"/>
            </a:endParaRPr>
          </a:p>
          <a:p>
            <a:pPr>
              <a:lnSpc>
                <a:spcPct val="100000"/>
              </a:lnSpc>
              <a:buNone/>
            </a:pPr>
            <a:r>
              <a:rPr b="0" lang="en-US" sz="2000" spc="-1" strike="noStrike">
                <a:solidFill>
                  <a:srgbClr val="ffffff"/>
                </a:solidFill>
                <a:latin typeface="Symbol"/>
              </a:rPr>
              <a:t></a:t>
            </a:r>
            <a:r>
              <a:rPr b="0" lang="en-US" sz="2000" spc="-1" strike="noStrike">
                <a:solidFill>
                  <a:srgbClr val="ffffff"/>
                </a:solidFill>
                <a:latin typeface="Times New Roman"/>
              </a:rPr>
              <a:t> </a:t>
            </a:r>
            <a:r>
              <a:rPr b="0" lang="en-US" sz="2000" spc="-1" strike="noStrike">
                <a:solidFill>
                  <a:srgbClr val="ffffff"/>
                </a:solidFill>
                <a:latin typeface="Times New Roman"/>
              </a:rPr>
              <a:t>Feature extraction</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1200">
        <p14:prism/>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105" name="TextBox 3"/>
          <p:cNvSpPr/>
          <p:nvPr/>
        </p:nvSpPr>
        <p:spPr>
          <a:xfrm>
            <a:off x="300240" y="1066680"/>
            <a:ext cx="8457840" cy="438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ff"/>
                </a:solidFill>
                <a:latin typeface="Times New Roman"/>
              </a:rPr>
              <a:t>IMAGE ACQUISITION : </a:t>
            </a:r>
            <a:r>
              <a:rPr b="0" lang="en-US" sz="2400" spc="-1" strike="noStrike">
                <a:solidFill>
                  <a:srgbClr val="ffffff"/>
                </a:solidFill>
                <a:latin typeface="Times New Roman"/>
              </a:rPr>
              <a:t>Plant leaf pictures are caught utilizing camera. Capturing of an image through image sensor is called image acquisition. The captured is in the form of RGB color  model(Red, Green, Blue).The captured image should be transformed to reduce the number of gray levels.</a:t>
            </a:r>
            <a:endParaRPr b="0" lang="en-IN" sz="2400" spc="-1" strike="noStrike">
              <a:latin typeface="Arial"/>
            </a:endParaRPr>
          </a:p>
          <a:p>
            <a:pPr>
              <a:lnSpc>
                <a:spcPct val="100000"/>
              </a:lnSpc>
              <a:buNone/>
            </a:pPr>
            <a:r>
              <a:rPr b="1" lang="en-US" sz="2400" spc="-1" strike="noStrike">
                <a:solidFill>
                  <a:srgbClr val="ffffff"/>
                </a:solidFill>
                <a:latin typeface="Times New Roman"/>
              </a:rPr>
              <a:t>	</a:t>
            </a:r>
            <a:endParaRPr b="0" lang="en-IN" sz="2400" spc="-1" strike="noStrike">
              <a:latin typeface="Arial"/>
            </a:endParaRPr>
          </a:p>
          <a:p>
            <a:pPr>
              <a:lnSpc>
                <a:spcPct val="100000"/>
              </a:lnSpc>
              <a:buNone/>
            </a:pPr>
            <a:r>
              <a:rPr b="1" lang="en-US" sz="2400" spc="-1" strike="noStrike">
                <a:solidFill>
                  <a:srgbClr val="ffffff"/>
                </a:solidFill>
                <a:latin typeface="Times New Roman"/>
              </a:rPr>
              <a:t>IMAGE PRE-PROCESSING : </a:t>
            </a:r>
            <a:r>
              <a:rPr b="0" lang="en-US" sz="2400" spc="-1" strike="noStrike">
                <a:solidFill>
                  <a:srgbClr val="ffffff"/>
                </a:solidFill>
                <a:latin typeface="Times New Roman"/>
              </a:rPr>
              <a:t> As the photographs are taken from the real field, they can contain soil, spores and water spots since clamor. The point of pre-handling information is to evacuate the commotion in the picture in order to change the pixel values. This expands the picture's exhibition.</a:t>
            </a:r>
            <a:endParaRPr b="0" lang="en-IN" sz="2400" spc="-1" strike="noStrike">
              <a:latin typeface="Arial"/>
            </a:endParaRPr>
          </a:p>
          <a:p>
            <a:pPr>
              <a:lnSpc>
                <a:spcPct val="100000"/>
              </a:lnSpc>
              <a:buNone/>
            </a:pPr>
            <a:endParaRPr b="0" lang="en-IN" sz="2400" spc="-1" strike="noStrike">
              <a:latin typeface="Arial"/>
            </a:endParaRPr>
          </a:p>
        </p:txBody>
      </p:sp>
    </p:spTree>
  </p:cSld>
  <mc:AlternateContent>
    <mc:Choice Requires="p14">
      <p:transition spd="slow" p14:dur="1200">
        <p14:prism/>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107" name="TextBox 2"/>
          <p:cNvSpPr/>
          <p:nvPr/>
        </p:nvSpPr>
        <p:spPr>
          <a:xfrm>
            <a:off x="266760" y="609480"/>
            <a:ext cx="8610120" cy="5211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ff"/>
                </a:solidFill>
                <a:latin typeface="Times New Roman"/>
              </a:rPr>
              <a:t>IMAGE SEGMENTATION: </a:t>
            </a:r>
            <a:r>
              <a:rPr b="0" lang="en-US" sz="2400" spc="-1" strike="noStrike">
                <a:solidFill>
                  <a:srgbClr val="ffffff"/>
                </a:solidFill>
                <a:latin typeface="Times New Roman"/>
              </a:rPr>
              <a:t>Picture division is the third step of our proposed technique. The sectioned items were grouped into various parts utilizing the Otsu classifier and the k-mean bunch calculation. The RGB shading model is changed over into the shading model of the Lab before the pictures are grouped. The presentation of the Lab shading format is a simple method to group the fragmented edges.</a:t>
            </a:r>
            <a:endParaRPr b="0" lang="en-IN" sz="2400" spc="-1" strike="noStrike">
              <a:latin typeface="Arial"/>
            </a:endParaRPr>
          </a:p>
          <a:p>
            <a:pPr>
              <a:lnSpc>
                <a:spcPct val="100000"/>
              </a:lnSpc>
              <a:buNone/>
            </a:pPr>
            <a:endParaRPr b="0" lang="en-IN" sz="2400" spc="-1" strike="noStrike">
              <a:latin typeface="Arial"/>
            </a:endParaRPr>
          </a:p>
          <a:p>
            <a:pPr>
              <a:lnSpc>
                <a:spcPct val="100000"/>
              </a:lnSpc>
              <a:buNone/>
            </a:pPr>
            <a:r>
              <a:rPr b="1" lang="en-US" sz="2400" spc="-1" strike="noStrike">
                <a:solidFill>
                  <a:srgbClr val="ffffff"/>
                </a:solidFill>
                <a:latin typeface="Times New Roman"/>
              </a:rPr>
              <a:t>FEATURE EXTRACTION: </a:t>
            </a:r>
            <a:r>
              <a:rPr b="0" lang="en-US" sz="2400" spc="-1" strike="noStrike">
                <a:solidFill>
                  <a:srgbClr val="ffffff"/>
                </a:solidFill>
                <a:latin typeface="Times New Roman"/>
              </a:rPr>
              <a:t>Component extraction is a type of dimension reduction that represents an object's interesting parts as a compact vector component. This technique becomes helpful where picture dimensions are wide and a reduced depiction of features is needed to easily complete tasks such as object matching and retrieval.</a:t>
            </a:r>
            <a:endParaRPr b="0" lang="en-IN" sz="2400" spc="-1" strike="noStrike">
              <a:latin typeface="Arial"/>
            </a:endParaRPr>
          </a:p>
        </p:txBody>
      </p:sp>
    </p:spTree>
  </p:cSld>
  <mc:AlternateContent>
    <mc:Choice Requires="p14">
      <p:transition spd="slow" p14:dur="1200">
        <p14:prism/>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109" name="TextBox 2"/>
          <p:cNvSpPr/>
          <p:nvPr/>
        </p:nvSpPr>
        <p:spPr>
          <a:xfrm>
            <a:off x="244440" y="4226760"/>
            <a:ext cx="3916440" cy="395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2000" spc="-1" strike="noStrike" u="sng">
                <a:solidFill>
                  <a:srgbClr val="ffffff"/>
                </a:solidFill>
                <a:uFillTx/>
                <a:latin typeface="Copperplate Gothic Bold"/>
              </a:rPr>
              <a:t>FUTURE ENHANCEMENT :-</a:t>
            </a:r>
            <a:endParaRPr b="0" lang="en-IN" sz="2000" spc="-1" strike="noStrike">
              <a:latin typeface="Arial"/>
            </a:endParaRPr>
          </a:p>
        </p:txBody>
      </p:sp>
      <p:sp>
        <p:nvSpPr>
          <p:cNvPr id="110" name="Rectangle 3"/>
          <p:cNvSpPr/>
          <p:nvPr/>
        </p:nvSpPr>
        <p:spPr>
          <a:xfrm>
            <a:off x="228600" y="4724280"/>
            <a:ext cx="4837320" cy="1802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Aft>
                <a:spcPts val="1001"/>
              </a:spcAft>
              <a:buNone/>
            </a:pPr>
            <a:r>
              <a:rPr b="0" lang="en-IN" sz="2000" spc="-1" strike="noStrike">
                <a:solidFill>
                  <a:srgbClr val="ffffff"/>
                </a:solidFill>
                <a:latin typeface="Times New Roman"/>
              </a:rPr>
              <a:t>To improve recognition rate in classification process Artificial Neural Network, Bayes classifier, Fuzzy Logic, and hybrid algorithms can also be used.  </a:t>
            </a:r>
            <a:endParaRPr b="0" lang="en-IN" sz="2000" spc="-1" strike="noStrike">
              <a:latin typeface="Arial"/>
            </a:endParaRPr>
          </a:p>
          <a:p>
            <a:pPr algn="just">
              <a:lnSpc>
                <a:spcPct val="100000"/>
              </a:lnSpc>
              <a:spcAft>
                <a:spcPts val="1001"/>
              </a:spcAft>
              <a:buNone/>
            </a:pPr>
            <a:endParaRPr b="0" lang="en-IN" sz="2000" spc="-1" strike="noStrike">
              <a:latin typeface="Arial"/>
            </a:endParaRPr>
          </a:p>
        </p:txBody>
      </p:sp>
      <p:sp>
        <p:nvSpPr>
          <p:cNvPr id="111" name="TextBox 4"/>
          <p:cNvSpPr/>
          <p:nvPr/>
        </p:nvSpPr>
        <p:spPr>
          <a:xfrm>
            <a:off x="304920" y="271800"/>
            <a:ext cx="8585640" cy="415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u="sng">
                <a:solidFill>
                  <a:srgbClr val="ffffff"/>
                </a:solidFill>
                <a:uFillTx/>
                <a:latin typeface="Copperplate Gothic Light"/>
              </a:rPr>
              <a:t>ADVANTAGES :-</a:t>
            </a:r>
            <a:endParaRPr b="0" lang="en-IN" sz="2000" spc="-1" strike="noStrike">
              <a:latin typeface="Arial"/>
            </a:endParaRPr>
          </a:p>
          <a:p>
            <a:pPr>
              <a:lnSpc>
                <a:spcPct val="100000"/>
              </a:lnSpc>
              <a:buNone/>
            </a:pPr>
            <a:r>
              <a:rPr b="0" lang="en-US" sz="2000" spc="-1" strike="noStrike">
                <a:solidFill>
                  <a:srgbClr val="ffffff"/>
                </a:solidFill>
                <a:latin typeface="Copperplate Gothic Light"/>
              </a:rPr>
              <a:t> </a:t>
            </a:r>
            <a:endParaRPr b="0" lang="en-IN" sz="2000" spc="-1" strike="noStrike">
              <a:latin typeface="Arial"/>
            </a:endParaRPr>
          </a:p>
          <a:p>
            <a:pPr marL="285840" indent="-285840">
              <a:lnSpc>
                <a:spcPct val="100000"/>
              </a:lnSpc>
              <a:buClr>
                <a:srgbClr val="ffffff"/>
              </a:buClr>
              <a:buFont typeface="Arial"/>
              <a:buChar char="•"/>
            </a:pPr>
            <a:r>
              <a:rPr b="0" lang="en-US" sz="2000" spc="-1" strike="noStrike">
                <a:solidFill>
                  <a:srgbClr val="ffffff"/>
                </a:solidFill>
                <a:latin typeface="Times New Roman"/>
              </a:rPr>
              <a:t>High Accuracy</a:t>
            </a:r>
            <a:endParaRPr b="0" lang="en-IN" sz="2000" spc="-1" strike="noStrike">
              <a:latin typeface="Arial"/>
            </a:endParaRPr>
          </a:p>
          <a:p>
            <a:pPr marL="285840" indent="-285840">
              <a:lnSpc>
                <a:spcPct val="100000"/>
              </a:lnSpc>
              <a:buClr>
                <a:srgbClr val="ffffff"/>
              </a:buClr>
              <a:buFont typeface="Arial"/>
              <a:buChar char="•"/>
            </a:pPr>
            <a:r>
              <a:rPr b="0" lang="en-US" sz="2000" spc="-1" strike="noStrike">
                <a:solidFill>
                  <a:srgbClr val="ffffff"/>
                </a:solidFill>
                <a:latin typeface="Times New Roman"/>
              </a:rPr>
              <a:t>Low complexity</a:t>
            </a:r>
            <a:endParaRPr b="0" lang="en-IN" sz="2000" spc="-1" strike="noStrike">
              <a:latin typeface="Arial"/>
            </a:endParaRPr>
          </a:p>
          <a:p>
            <a:pPr marL="285840" indent="-285840">
              <a:lnSpc>
                <a:spcPct val="100000"/>
              </a:lnSpc>
              <a:buClr>
                <a:srgbClr val="ffffff"/>
              </a:buClr>
              <a:buFont typeface="Arial"/>
              <a:buChar char="•"/>
            </a:pPr>
            <a:r>
              <a:rPr b="0" lang="en-US" sz="2000" spc="-1" strike="noStrike">
                <a:solidFill>
                  <a:srgbClr val="ffffff"/>
                </a:solidFill>
                <a:latin typeface="Times New Roman"/>
              </a:rPr>
              <a:t>Detection of images been classified without any noise</a:t>
            </a:r>
            <a:endParaRPr b="0" lang="en-IN" sz="2000" spc="-1" strike="noStrike">
              <a:latin typeface="Arial"/>
            </a:endParaRPr>
          </a:p>
          <a:p>
            <a:pPr marL="343080" indent="-343080" algn="just">
              <a:lnSpc>
                <a:spcPct val="100000"/>
              </a:lnSpc>
              <a:spcAft>
                <a:spcPts val="1001"/>
              </a:spcAft>
              <a:buClr>
                <a:srgbClr val="ffffff"/>
              </a:buClr>
              <a:buFont typeface="Arial"/>
              <a:buChar char="•"/>
            </a:pPr>
            <a:r>
              <a:rPr b="0" lang="en-IN" sz="2000" spc="-1" strike="noStrike">
                <a:solidFill>
                  <a:srgbClr val="ffffff"/>
                </a:solidFill>
                <a:latin typeface="Calibri"/>
              </a:rPr>
              <a:t>Another advantage of using this method is that the plant diseases can be identified at an early stage or the initial stage. </a:t>
            </a:r>
            <a:endParaRPr b="0" lang="en-IN" sz="2000" spc="-1" strike="noStrike">
              <a:latin typeface="Arial"/>
            </a:endParaRPr>
          </a:p>
          <a:p>
            <a:pPr>
              <a:lnSpc>
                <a:spcPct val="100000"/>
              </a:lnSpc>
              <a:buNone/>
            </a:pPr>
            <a:r>
              <a:rPr b="1" lang="en-US" sz="2000" spc="-1" strike="noStrike">
                <a:solidFill>
                  <a:srgbClr val="ffffff"/>
                </a:solidFill>
                <a:latin typeface="Times New Roman"/>
              </a:rPr>
              <a:t> </a:t>
            </a:r>
            <a:r>
              <a:rPr b="1" lang="en-US" sz="2000" spc="-1" strike="noStrike" u="sng">
                <a:solidFill>
                  <a:srgbClr val="ffffff"/>
                </a:solidFill>
                <a:uFillTx/>
                <a:latin typeface="Copperplate Gothic Light"/>
              </a:rPr>
              <a:t>APPLICATIONS :-</a:t>
            </a:r>
            <a:endParaRPr b="0" lang="en-IN" sz="2000" spc="-1" strike="noStrike">
              <a:latin typeface="Arial"/>
            </a:endParaRPr>
          </a:p>
          <a:p>
            <a:pPr>
              <a:lnSpc>
                <a:spcPct val="100000"/>
              </a:lnSpc>
              <a:buNone/>
            </a:pPr>
            <a:r>
              <a:rPr b="1" lang="en-US" sz="2000" spc="-1" strike="noStrike">
                <a:solidFill>
                  <a:srgbClr val="ffffff"/>
                </a:solidFill>
                <a:latin typeface="Times New Roman"/>
              </a:rPr>
              <a:t> </a:t>
            </a:r>
            <a:endParaRPr b="0" lang="en-IN" sz="2000" spc="-1" strike="noStrike">
              <a:latin typeface="Arial"/>
            </a:endParaRPr>
          </a:p>
          <a:p>
            <a:pPr marL="285840" indent="-285840">
              <a:lnSpc>
                <a:spcPct val="100000"/>
              </a:lnSpc>
              <a:buClr>
                <a:srgbClr val="ffffff"/>
              </a:buClr>
              <a:buFont typeface="Arial"/>
              <a:buChar char="•"/>
            </a:pPr>
            <a:r>
              <a:rPr b="0" lang="en-US" sz="2000" spc="-1" strike="noStrike">
                <a:solidFill>
                  <a:srgbClr val="ffffff"/>
                </a:solidFill>
                <a:latin typeface="Times New Roman"/>
              </a:rPr>
              <a:t>Bio-Farm</a:t>
            </a:r>
            <a:endParaRPr b="0" lang="en-IN" sz="2000" spc="-1" strike="noStrike">
              <a:latin typeface="Arial"/>
            </a:endParaRPr>
          </a:p>
          <a:p>
            <a:pPr marL="285840" indent="-285840">
              <a:lnSpc>
                <a:spcPct val="100000"/>
              </a:lnSpc>
              <a:buClr>
                <a:srgbClr val="ffffff"/>
              </a:buClr>
              <a:buFont typeface="Arial"/>
              <a:buChar char="•"/>
            </a:pPr>
            <a:r>
              <a:rPr b="0" lang="en-US" sz="2000" spc="-1" strike="noStrike">
                <a:solidFill>
                  <a:srgbClr val="ffffff"/>
                </a:solidFill>
                <a:latin typeface="Times New Roman"/>
              </a:rPr>
              <a:t>Bio-Pesticides</a:t>
            </a:r>
            <a:endParaRPr b="0" lang="en-IN" sz="2000" spc="-1" strike="noStrike">
              <a:latin typeface="Arial"/>
            </a:endParaRPr>
          </a:p>
          <a:p>
            <a:pPr>
              <a:lnSpc>
                <a:spcPct val="100000"/>
              </a:lnSpc>
              <a:buNone/>
            </a:pPr>
            <a:r>
              <a:rPr b="1" lang="en-US" sz="2000" spc="-1" strike="noStrike">
                <a:solidFill>
                  <a:srgbClr val="000000"/>
                </a:solidFill>
                <a:latin typeface="Calibri"/>
              </a:rPr>
              <a:t>   </a:t>
            </a:r>
            <a:endParaRPr b="0" lang="en-IN" sz="2000" spc="-1" strike="noStrike">
              <a:latin typeface="Arial"/>
            </a:endParaRPr>
          </a:p>
          <a:p>
            <a:pPr>
              <a:lnSpc>
                <a:spcPct val="100000"/>
              </a:lnSpc>
              <a:buNone/>
            </a:pPr>
            <a:r>
              <a:rPr b="1" lang="en-US" sz="1800" spc="-1" strike="noStrike">
                <a:solidFill>
                  <a:srgbClr val="000000"/>
                </a:solidFill>
                <a:latin typeface="Calibri"/>
              </a:rPr>
              <a:t> </a:t>
            </a:r>
            <a:endParaRPr b="0" lang="en-IN" sz="1800" spc="-1" strike="noStrike">
              <a:latin typeface="Arial"/>
            </a:endParaRPr>
          </a:p>
        </p:txBody>
      </p:sp>
      <p:pic>
        <p:nvPicPr>
          <p:cNvPr id="112" name="Picture 2" descr="https://edvancer.in/wp-content/uploads/2019/06/Untitled-1.png"/>
          <p:cNvPicPr/>
          <p:nvPr/>
        </p:nvPicPr>
        <p:blipFill>
          <a:blip r:embed="rId2"/>
          <a:srcRect l="0" t="0" r="945" b="0"/>
          <a:stretch/>
        </p:blipFill>
        <p:spPr>
          <a:xfrm>
            <a:off x="5166360" y="3958200"/>
            <a:ext cx="3733560" cy="2107440"/>
          </a:xfrm>
          <a:prstGeom prst="rect">
            <a:avLst/>
          </a:prstGeom>
          <a:ln w="0">
            <a:noFill/>
          </a:ln>
        </p:spPr>
      </p:pic>
    </p:spTree>
  </p:cSld>
  <mc:AlternateContent>
    <mc:Choice Requires="p14">
      <p:transition spd="slow" p14:dur="1200">
        <p14:prism/>
      </p:transition>
    </mc:Choice>
    <mc:Fallback>
      <p:transition spd="slow">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2" descr="https://reader001.fdocuments.ec/reader001/html5/122801/61ca0c609a645/61ca0c64696b9.jpg"/>
          <p:cNvPicPr/>
          <p:nvPr/>
        </p:nvPicPr>
        <p:blipFill>
          <a:blip r:embed="rId1"/>
          <a:stretch/>
        </p:blipFill>
        <p:spPr>
          <a:xfrm>
            <a:off x="0" y="0"/>
            <a:ext cx="9143640" cy="6857640"/>
          </a:xfrm>
          <a:prstGeom prst="rect">
            <a:avLst/>
          </a:prstGeom>
          <a:ln w="0">
            <a:noFill/>
          </a:ln>
        </p:spPr>
      </p:pic>
      <p:sp>
        <p:nvSpPr>
          <p:cNvPr id="114" name="Rectangle 2"/>
          <p:cNvSpPr/>
          <p:nvPr/>
        </p:nvSpPr>
        <p:spPr>
          <a:xfrm>
            <a:off x="152280" y="304920"/>
            <a:ext cx="5409720" cy="37875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1199"/>
              </a:spcBef>
              <a:spcAft>
                <a:spcPts val="300"/>
              </a:spcAft>
              <a:buNone/>
            </a:pPr>
            <a:r>
              <a:rPr b="1" lang="en-US" sz="2000" spc="-1" strike="noStrike" u="sng">
                <a:solidFill>
                  <a:srgbClr val="ffffff"/>
                </a:solidFill>
                <a:uFillTx/>
                <a:latin typeface="Copperplate Gothic Bold"/>
              </a:rPr>
              <a:t>CONCLUSION :</a:t>
            </a:r>
            <a:endParaRPr b="0" lang="en-IN" sz="2000" spc="-1" strike="noStrike">
              <a:latin typeface="Arial"/>
            </a:endParaRPr>
          </a:p>
          <a:p>
            <a:pPr algn="just">
              <a:lnSpc>
                <a:spcPct val="100000"/>
              </a:lnSpc>
              <a:spcAft>
                <a:spcPts val="1001"/>
              </a:spcAft>
              <a:buNone/>
            </a:pPr>
            <a:r>
              <a:rPr b="0" lang="en-IN" sz="2000" spc="-1" strike="noStrike">
                <a:solidFill>
                  <a:srgbClr val="ffffff"/>
                </a:solidFill>
                <a:latin typeface="Calibri"/>
              </a:rPr>
              <a:t>This program gives the executed results on different diseases classification techniques that can be used for plant leaf disease detection and an algorithm for image segmentation technique used for Automatic detection as well as classification of plant leaf diseases has been described later. With very less computational efforts the optimum results were obtained, which also shows the efficiency of the proposed algorithm in recognition and classification of the leaf diseases. </a:t>
            </a:r>
            <a:endParaRPr b="0" lang="en-IN" sz="2000" spc="-1" strike="noStrike">
              <a:latin typeface="Arial"/>
            </a:endParaRPr>
          </a:p>
        </p:txBody>
      </p:sp>
      <p:pic>
        <p:nvPicPr>
          <p:cNvPr id="115" name="Picture 4" descr="Conclusion Icon Images – Browse 193,175 Stock Photos, Vectors, and Video |  Adobe Stock"/>
          <p:cNvPicPr/>
          <p:nvPr/>
        </p:nvPicPr>
        <p:blipFill>
          <a:blip r:embed="rId2"/>
          <a:stretch/>
        </p:blipFill>
        <p:spPr>
          <a:xfrm>
            <a:off x="6019920" y="1295280"/>
            <a:ext cx="2742840" cy="2742840"/>
          </a:xfrm>
          <a:prstGeom prst="rect">
            <a:avLst/>
          </a:prstGeom>
          <a:ln w="0">
            <a:noFill/>
          </a:ln>
        </p:spPr>
      </p:pic>
      <p:pic>
        <p:nvPicPr>
          <p:cNvPr id="116" name="Picture 6" descr="Cool Presentation Thank you images PowerPoint Template"/>
          <p:cNvPicPr/>
          <p:nvPr/>
        </p:nvPicPr>
        <p:blipFill>
          <a:blip r:embed="rId3"/>
          <a:srcRect l="10954" t="19273" r="10927" b="39705"/>
          <a:stretch/>
        </p:blipFill>
        <p:spPr>
          <a:xfrm>
            <a:off x="5596920" y="4800600"/>
            <a:ext cx="3151080" cy="930600"/>
          </a:xfrm>
          <a:prstGeom prst="rect">
            <a:avLst/>
          </a:prstGeom>
          <a:ln w="0">
            <a:noFill/>
          </a:ln>
        </p:spPr>
      </p:pic>
    </p:spTree>
  </p:cSld>
  <mc:AlternateContent>
    <mc:Choice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2133</TotalTime>
  <Application>LibreOffice/7.3.1.3$Windows_X86_64 LibreOffice_project/a69ca51ded25f3eefd52d7bf9a5fad8c90b87951</Application>
  <AppVersion>15.0000</AppVersion>
  <Words>431</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2022-04-18T17:09:18Z</dcterms:created>
  <dc:creator>hp</dc:creator>
  <dc:description/>
  <dc:language>en-IN</dc:language>
  <cp:lastModifiedBy/>
  <dcterms:modified xsi:type="dcterms:W3CDTF">2022-07-19T21:19:40Z</dcterms:modified>
  <cp:revision>52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9</vt:i4>
  </property>
</Properties>
</file>