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72" r:id="rId2"/>
    <p:sldId id="271" r:id="rId3"/>
    <p:sldId id="270" r:id="rId4"/>
    <p:sldId id="273" r:id="rId5"/>
    <p:sldId id="257" r:id="rId6"/>
    <p:sldId id="287" r:id="rId7"/>
    <p:sldId id="256" r:id="rId8"/>
    <p:sldId id="258" r:id="rId9"/>
    <p:sldId id="259" r:id="rId10"/>
    <p:sldId id="260" r:id="rId11"/>
    <p:sldId id="281" r:id="rId12"/>
    <p:sldId id="282" r:id="rId13"/>
    <p:sldId id="283" r:id="rId14"/>
    <p:sldId id="284" r:id="rId15"/>
    <p:sldId id="285" r:id="rId16"/>
    <p:sldId id="286" r:id="rId17"/>
    <p:sldId id="261" r:id="rId18"/>
    <p:sldId id="262" r:id="rId19"/>
    <p:sldId id="263" r:id="rId20"/>
    <p:sldId id="264" r:id="rId21"/>
    <p:sldId id="290" r:id="rId22"/>
    <p:sldId id="291" r:id="rId23"/>
    <p:sldId id="288" r:id="rId24"/>
    <p:sldId id="293" r:id="rId25"/>
    <p:sldId id="289" r:id="rId26"/>
    <p:sldId id="292" r:id="rId27"/>
    <p:sldId id="268" r:id="rId28"/>
    <p:sldId id="275" r:id="rId29"/>
    <p:sldId id="269" r:id="rId30"/>
    <p:sldId id="276" r:id="rId31"/>
    <p:sldId id="274" r:id="rId32"/>
    <p:sldId id="277" r:id="rId33"/>
    <p:sldId id="278" r:id="rId34"/>
    <p:sldId id="279" r:id="rId35"/>
    <p:sldId id="28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82" d="100"/>
          <a:sy n="82" d="100"/>
        </p:scale>
        <p:origin x="69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231B1-0F0B-41CB-B1E7-B210017342F7}" type="datetimeFigureOut">
              <a:rPr lang="en-IN" smtClean="0"/>
              <a:t>2021-09-27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264274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231B1-0F0B-41CB-B1E7-B210017342F7}" type="datetimeFigureOut">
              <a:rPr lang="en-IN" smtClean="0"/>
              <a:t>2021-09-27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152268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4231B1-0F0B-41CB-B1E7-B210017342F7}" type="datetimeFigureOut">
              <a:rPr lang="en-IN" smtClean="0"/>
              <a:t>2021-09-27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1038710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4231B1-0F0B-41CB-B1E7-B210017342F7}" type="datetimeFigureOut">
              <a:rPr lang="en-IN" smtClean="0"/>
              <a:t>2021-09-27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6249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231B1-0F0B-41CB-B1E7-B210017342F7}" type="datetimeFigureOut">
              <a:rPr lang="en-IN" smtClean="0"/>
              <a:t>2021-09-27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4062968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231B1-0F0B-41CB-B1E7-B210017342F7}" type="datetimeFigureOut">
              <a:rPr lang="en-IN" smtClean="0"/>
              <a:t>2021-09-27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3055453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231B1-0F0B-41CB-B1E7-B210017342F7}" type="datetimeFigureOut">
              <a:rPr lang="en-IN" smtClean="0"/>
              <a:t>2021-09-27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2627742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231B1-0F0B-41CB-B1E7-B210017342F7}" type="datetimeFigureOut">
              <a:rPr lang="en-IN" smtClean="0"/>
              <a:t>2021-09-27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345233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231B1-0F0B-41CB-B1E7-B210017342F7}" type="datetimeFigureOut">
              <a:rPr lang="en-IN" smtClean="0"/>
              <a:t>2021-09-27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3271289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231B1-0F0B-41CB-B1E7-B210017342F7}" type="datetimeFigureOut">
              <a:rPr lang="en-IN" smtClean="0"/>
              <a:t>2021-09-27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148035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231B1-0F0B-41CB-B1E7-B210017342F7}" type="datetimeFigureOut">
              <a:rPr lang="en-IN" smtClean="0"/>
              <a:t>2021-09-27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300486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231B1-0F0B-41CB-B1E7-B210017342F7}" type="datetimeFigureOut">
              <a:rPr lang="en-IN" smtClean="0"/>
              <a:t>2021-09-27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89939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231B1-0F0B-41CB-B1E7-B210017342F7}" type="datetimeFigureOut">
              <a:rPr lang="en-IN" smtClean="0"/>
              <a:t>2021-09-27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1950630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231B1-0F0B-41CB-B1E7-B210017342F7}" type="datetimeFigureOut">
              <a:rPr lang="en-IN" smtClean="0"/>
              <a:t>2021-09-27</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794767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231B1-0F0B-41CB-B1E7-B210017342F7}" type="datetimeFigureOut">
              <a:rPr lang="en-IN" smtClean="0"/>
              <a:t>2021-09-27</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6571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04231B1-0F0B-41CB-B1E7-B210017342F7}" type="datetimeFigureOut">
              <a:rPr lang="en-IN" smtClean="0"/>
              <a:t>2021-09-27</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65867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231B1-0F0B-41CB-B1E7-B210017342F7}" type="datetimeFigureOut">
              <a:rPr lang="en-IN" smtClean="0"/>
              <a:t>2021-09-27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3A51E-BE07-43F3-A91F-681D778D5A2D}" type="slidenum">
              <a:rPr lang="en-IN" smtClean="0"/>
              <a:t>‹#›</a:t>
            </a:fld>
            <a:endParaRPr lang="en-IN"/>
          </a:p>
        </p:txBody>
      </p:sp>
    </p:spTree>
    <p:extLst>
      <p:ext uri="{BB962C8B-B14F-4D97-AF65-F5344CB8AC3E}">
        <p14:creationId xmlns:p14="http://schemas.microsoft.com/office/powerpoint/2010/main" val="182051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231B1-0F0B-41CB-B1E7-B210017342F7}" type="datetimeFigureOut">
              <a:rPr lang="en-IN" smtClean="0"/>
              <a:t>2021-09-27</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5C3A51E-BE07-43F3-A91F-681D778D5A2D}" type="slidenum">
              <a:rPr lang="en-IN" smtClean="0"/>
              <a:t>‹#›</a:t>
            </a:fld>
            <a:endParaRPr lang="en-IN"/>
          </a:p>
        </p:txBody>
      </p:sp>
    </p:spTree>
    <p:extLst>
      <p:ext uri="{BB962C8B-B14F-4D97-AF65-F5344CB8AC3E}">
        <p14:creationId xmlns:p14="http://schemas.microsoft.com/office/powerpoint/2010/main" val="290959354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pache.org/dyn/closer.cgi?path=/kafka/3.0.0/kafka-3.0.0-src.tgz"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A445-C9F2-4FAB-8A9D-96098D3FA123}"/>
              </a:ext>
            </a:extLst>
          </p:cNvPr>
          <p:cNvSpPr>
            <a:spLocks noGrp="1"/>
          </p:cNvSpPr>
          <p:nvPr>
            <p:ph type="title"/>
          </p:nvPr>
        </p:nvSpPr>
        <p:spPr>
          <a:xfrm>
            <a:off x="646111" y="452718"/>
            <a:ext cx="10746567" cy="1400530"/>
          </a:xfrm>
        </p:spPr>
        <p:txBody>
          <a:bodyPr/>
          <a:lstStyle/>
          <a:p>
            <a:pPr algn="ctr"/>
            <a:r>
              <a:rPr lang="en-IN" sz="4800" b="1" dirty="0">
                <a:solidFill>
                  <a:schemeClr val="accent3">
                    <a:lumMod val="40000"/>
                    <a:lumOff val="60000"/>
                  </a:schemeClr>
                </a:solidFill>
              </a:rPr>
              <a:t>Project-3</a:t>
            </a:r>
            <a:br>
              <a:rPr lang="en-IN" sz="4800" b="1" dirty="0">
                <a:solidFill>
                  <a:schemeClr val="accent3">
                    <a:lumMod val="40000"/>
                    <a:lumOff val="60000"/>
                  </a:schemeClr>
                </a:solidFill>
              </a:rPr>
            </a:br>
            <a:r>
              <a:rPr lang="en-IN" sz="4800" b="1" dirty="0">
                <a:solidFill>
                  <a:schemeClr val="accent3">
                    <a:lumMod val="40000"/>
                    <a:lumOff val="60000"/>
                  </a:schemeClr>
                </a:solidFill>
              </a:rPr>
              <a:t>Twitter Real-Time Data Analysis </a:t>
            </a:r>
          </a:p>
        </p:txBody>
      </p:sp>
      <p:pic>
        <p:nvPicPr>
          <p:cNvPr id="4" name="Content Placeholder 3">
            <a:extLst>
              <a:ext uri="{FF2B5EF4-FFF2-40B4-BE49-F238E27FC236}">
                <a16:creationId xmlns:a16="http://schemas.microsoft.com/office/drawing/2014/main" id="{67EEF574-693D-4FFB-9BD0-CAF80C769809}"/>
              </a:ext>
            </a:extLst>
          </p:cNvPr>
          <p:cNvPicPr>
            <a:picLocks noGrp="1" noChangeAspect="1"/>
          </p:cNvPicPr>
          <p:nvPr>
            <p:ph idx="1"/>
          </p:nvPr>
        </p:nvPicPr>
        <p:blipFill>
          <a:blip r:embed="rId2"/>
          <a:stretch>
            <a:fillRect/>
          </a:stretch>
        </p:blipFill>
        <p:spPr>
          <a:xfrm>
            <a:off x="4164564" y="2108719"/>
            <a:ext cx="3318588" cy="1110343"/>
          </a:xfrm>
          <a:prstGeom prst="rect">
            <a:avLst/>
          </a:prstGeom>
        </p:spPr>
      </p:pic>
      <p:sp>
        <p:nvSpPr>
          <p:cNvPr id="6" name="TextBox 5">
            <a:extLst>
              <a:ext uri="{FF2B5EF4-FFF2-40B4-BE49-F238E27FC236}">
                <a16:creationId xmlns:a16="http://schemas.microsoft.com/office/drawing/2014/main" id="{8382F4CB-309E-45A8-BD97-A304DF660170}"/>
              </a:ext>
            </a:extLst>
          </p:cNvPr>
          <p:cNvSpPr txBox="1"/>
          <p:nvPr/>
        </p:nvSpPr>
        <p:spPr>
          <a:xfrm>
            <a:off x="856083" y="3429000"/>
            <a:ext cx="10919150" cy="3170099"/>
          </a:xfrm>
          <a:prstGeom prst="rect">
            <a:avLst/>
          </a:prstGeom>
          <a:noFill/>
        </p:spPr>
        <p:txBody>
          <a:bodyPr wrap="square">
            <a:spAutoFit/>
          </a:bodyPr>
          <a:lstStyle/>
          <a:p>
            <a:r>
              <a:rPr lang="en-IN" sz="2000" b="1" dirty="0">
                <a:solidFill>
                  <a:schemeClr val="accent3"/>
                </a:solidFill>
              </a:rPr>
              <a:t>Under guidance of:                                                                   Developed by:                               </a:t>
            </a:r>
          </a:p>
          <a:p>
            <a:r>
              <a:rPr lang="en-IN" sz="2000" b="1" dirty="0">
                <a:solidFill>
                  <a:schemeClr val="accent3"/>
                </a:solidFill>
              </a:rPr>
              <a:t>  Alwyn Micaiah                                                                           </a:t>
            </a:r>
            <a:r>
              <a:rPr lang="en-IN" sz="2000" b="1" dirty="0" err="1">
                <a:solidFill>
                  <a:schemeClr val="accent3"/>
                </a:solidFill>
              </a:rPr>
              <a:t>Anosh</a:t>
            </a:r>
            <a:r>
              <a:rPr lang="en-IN" sz="2000" b="1" dirty="0">
                <a:solidFill>
                  <a:schemeClr val="accent3"/>
                </a:solidFill>
              </a:rPr>
              <a:t> </a:t>
            </a:r>
            <a:r>
              <a:rPr lang="en-IN" sz="2000" b="1" dirty="0" err="1">
                <a:solidFill>
                  <a:schemeClr val="accent3"/>
                </a:solidFill>
              </a:rPr>
              <a:t>Shaju</a:t>
            </a:r>
            <a:r>
              <a:rPr lang="en-IN" sz="2000" b="1" dirty="0">
                <a:solidFill>
                  <a:schemeClr val="accent3"/>
                </a:solidFill>
              </a:rPr>
              <a:t>                    </a:t>
            </a:r>
          </a:p>
          <a:p>
            <a:r>
              <a:rPr lang="en-IN" sz="2000" b="1" dirty="0">
                <a:solidFill>
                  <a:schemeClr val="accent3"/>
                </a:solidFill>
              </a:rPr>
              <a:t>  (Trainer)                                                                                      Omkar Gaikwad              </a:t>
            </a:r>
          </a:p>
          <a:p>
            <a:r>
              <a:rPr lang="en-IN" sz="2000" b="1" dirty="0">
                <a:solidFill>
                  <a:schemeClr val="accent3"/>
                </a:solidFill>
              </a:rPr>
              <a:t>                                                                                                       Sai Dinesh                 </a:t>
            </a:r>
          </a:p>
          <a:p>
            <a:r>
              <a:rPr lang="en-IN" sz="2000" b="1" dirty="0">
                <a:solidFill>
                  <a:schemeClr val="accent3"/>
                </a:solidFill>
              </a:rPr>
              <a:t>                                                                                                       Sunil Gupta                    </a:t>
            </a:r>
          </a:p>
          <a:p>
            <a:r>
              <a:rPr lang="en-IN" sz="2000" b="1" dirty="0">
                <a:solidFill>
                  <a:schemeClr val="accent3"/>
                </a:solidFill>
              </a:rPr>
              <a:t>                                                                                                       David Stephen Raj                </a:t>
            </a:r>
          </a:p>
          <a:p>
            <a:r>
              <a:rPr lang="en-IN" sz="2000" b="1" dirty="0">
                <a:solidFill>
                  <a:schemeClr val="accent3"/>
                </a:solidFill>
              </a:rPr>
              <a:t>                                                                                                       </a:t>
            </a:r>
            <a:r>
              <a:rPr lang="en-IN" sz="2000" b="1" dirty="0" err="1">
                <a:solidFill>
                  <a:schemeClr val="accent3"/>
                </a:solidFill>
              </a:rPr>
              <a:t>Divya</a:t>
            </a:r>
            <a:r>
              <a:rPr lang="en-IN" sz="2000" b="1" dirty="0">
                <a:solidFill>
                  <a:schemeClr val="accent3"/>
                </a:solidFill>
              </a:rPr>
              <a:t> Kumari               </a:t>
            </a:r>
          </a:p>
          <a:p>
            <a:r>
              <a:rPr lang="en-IN" sz="2000" b="1" dirty="0">
                <a:solidFill>
                  <a:schemeClr val="accent3"/>
                </a:solidFill>
              </a:rPr>
              <a:t>                                                                                                       Ashish </a:t>
            </a:r>
            <a:r>
              <a:rPr lang="en-IN" sz="2000" b="1" dirty="0" err="1">
                <a:solidFill>
                  <a:schemeClr val="accent3"/>
                </a:solidFill>
              </a:rPr>
              <a:t>Fulwade</a:t>
            </a:r>
            <a:r>
              <a:rPr lang="en-IN" sz="2000" b="1" dirty="0">
                <a:solidFill>
                  <a:schemeClr val="accent3"/>
                </a:solidFill>
              </a:rPr>
              <a:t>             </a:t>
            </a:r>
          </a:p>
          <a:p>
            <a:r>
              <a:rPr lang="en-IN" sz="2000" b="1" dirty="0">
                <a:solidFill>
                  <a:schemeClr val="accent3"/>
                </a:solidFill>
              </a:rPr>
              <a:t>                                                                                                       Harsh </a:t>
            </a:r>
            <a:r>
              <a:rPr lang="en-IN" sz="2000" b="1" dirty="0" err="1">
                <a:solidFill>
                  <a:schemeClr val="accent3"/>
                </a:solidFill>
              </a:rPr>
              <a:t>Tomar</a:t>
            </a:r>
            <a:r>
              <a:rPr lang="en-IN" sz="2000" b="1" dirty="0">
                <a:solidFill>
                  <a:schemeClr val="accent3"/>
                </a:solidFill>
              </a:rPr>
              <a:t>              </a:t>
            </a:r>
          </a:p>
          <a:p>
            <a:r>
              <a:rPr lang="en-IN" sz="2000" b="1" dirty="0">
                <a:solidFill>
                  <a:schemeClr val="accent3"/>
                </a:solidFill>
              </a:rPr>
              <a:t>                                                                                                        </a:t>
            </a:r>
            <a:r>
              <a:rPr lang="en-IN" sz="2000" b="1" dirty="0" err="1">
                <a:solidFill>
                  <a:schemeClr val="accent3"/>
                </a:solidFill>
              </a:rPr>
              <a:t>Akshay</a:t>
            </a:r>
            <a:r>
              <a:rPr lang="en-IN" sz="2000" b="1" dirty="0">
                <a:solidFill>
                  <a:schemeClr val="accent3"/>
                </a:solidFill>
              </a:rPr>
              <a:t> </a:t>
            </a:r>
            <a:r>
              <a:rPr lang="en-IN" sz="2000" b="1" dirty="0" err="1">
                <a:solidFill>
                  <a:schemeClr val="accent3"/>
                </a:solidFill>
              </a:rPr>
              <a:t>Paurush</a:t>
            </a:r>
            <a:r>
              <a:rPr lang="en-IN" sz="2000" b="1" dirty="0">
                <a:solidFill>
                  <a:schemeClr val="accent3"/>
                </a:solidFill>
              </a:rPr>
              <a:t> Singh            </a:t>
            </a:r>
          </a:p>
        </p:txBody>
      </p:sp>
    </p:spTree>
    <p:extLst>
      <p:ext uri="{BB962C8B-B14F-4D97-AF65-F5344CB8AC3E}">
        <p14:creationId xmlns:p14="http://schemas.microsoft.com/office/powerpoint/2010/main" val="416292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5A3C-DAB7-4968-9215-3A357DF74266}"/>
              </a:ext>
            </a:extLst>
          </p:cNvPr>
          <p:cNvSpPr>
            <a:spLocks noGrp="1"/>
          </p:cNvSpPr>
          <p:nvPr>
            <p:ph type="title"/>
          </p:nvPr>
        </p:nvSpPr>
        <p:spPr>
          <a:xfrm>
            <a:off x="646111" y="443387"/>
            <a:ext cx="9404723" cy="1077503"/>
          </a:xfrm>
        </p:spPr>
        <p:txBody>
          <a:bodyPr/>
          <a:lstStyle/>
          <a:p>
            <a:r>
              <a:rPr lang="en-US" dirty="0">
                <a:sym typeface="Arial" charset="0"/>
              </a:rPr>
              <a:t>Discretized Stream Processing </a:t>
            </a:r>
            <a:endParaRPr lang="en-IN" dirty="0"/>
          </a:p>
        </p:txBody>
      </p:sp>
      <p:sp>
        <p:nvSpPr>
          <p:cNvPr id="3" name="Content Placeholder 2">
            <a:extLst>
              <a:ext uri="{FF2B5EF4-FFF2-40B4-BE49-F238E27FC236}">
                <a16:creationId xmlns:a16="http://schemas.microsoft.com/office/drawing/2014/main" id="{9B343B29-FE72-4FB0-BCBC-0025BFE2427B}"/>
              </a:ext>
            </a:extLst>
          </p:cNvPr>
          <p:cNvSpPr>
            <a:spLocks noGrp="1"/>
          </p:cNvSpPr>
          <p:nvPr>
            <p:ph idx="1"/>
          </p:nvPr>
        </p:nvSpPr>
        <p:spPr>
          <a:xfrm>
            <a:off x="1045030" y="1586204"/>
            <a:ext cx="8696129" cy="4662195"/>
          </a:xfrm>
        </p:spPr>
        <p:txBody>
          <a:bodyPr/>
          <a:lstStyle/>
          <a:p>
            <a:pPr>
              <a:buFont typeface="Wingdings" panose="05000000000000000000" pitchFamily="2" charset="2"/>
              <a:buChar char="Ø"/>
            </a:pPr>
            <a:r>
              <a:rPr lang="en-US" sz="2000" dirty="0">
                <a:latin typeface="Algerian" panose="04020705040A02060702" pitchFamily="82" charset="0"/>
                <a:sym typeface="Arial" charset="0"/>
              </a:rPr>
              <a:t>Run a streaming computation as a </a:t>
            </a:r>
            <a:r>
              <a:rPr lang="en-US" sz="2000" b="1" dirty="0">
                <a:latin typeface="Algerian" panose="04020705040A02060702" pitchFamily="82" charset="0"/>
                <a:sym typeface="Arial" charset="0"/>
              </a:rPr>
              <a:t>series of very small, deterministic batch jobs</a:t>
            </a:r>
          </a:p>
          <a:p>
            <a:pPr>
              <a:spcBef>
                <a:spcPts val="3600"/>
              </a:spcBef>
              <a:buFont typeface="Wingdings" panose="05000000000000000000" pitchFamily="2" charset="2"/>
              <a:buChar char="Ø"/>
              <a:defRPr/>
            </a:pPr>
            <a:r>
              <a:rPr lang="en-US" sz="2000" dirty="0">
                <a:latin typeface="Algerian" panose="04020705040A02060702" pitchFamily="82" charset="0"/>
                <a:cs typeface="Calibri"/>
              </a:rPr>
              <a:t>Chop up the live stream into batches of X seconds </a:t>
            </a:r>
          </a:p>
          <a:p>
            <a:pPr>
              <a:spcBef>
                <a:spcPts val="3600"/>
              </a:spcBef>
              <a:buFont typeface="Wingdings" panose="05000000000000000000" pitchFamily="2" charset="2"/>
              <a:buChar char="Ø"/>
              <a:defRPr/>
            </a:pPr>
            <a:r>
              <a:rPr lang="en-US" sz="2000" dirty="0">
                <a:latin typeface="Algerian" panose="04020705040A02060702" pitchFamily="82" charset="0"/>
                <a:cs typeface="Calibri"/>
              </a:rPr>
              <a:t>Spark treats each batch of data as RDDs and processes them using RDD operations</a:t>
            </a:r>
          </a:p>
          <a:p>
            <a:pPr>
              <a:spcBef>
                <a:spcPts val="3600"/>
              </a:spcBef>
              <a:buFont typeface="Wingdings" panose="05000000000000000000" pitchFamily="2" charset="2"/>
              <a:buChar char="Ø"/>
              <a:defRPr/>
            </a:pPr>
            <a:r>
              <a:rPr lang="en-US" sz="2000" dirty="0">
                <a:latin typeface="Algerian" panose="04020705040A02060702" pitchFamily="82" charset="0"/>
                <a:cs typeface="Calibri"/>
              </a:rPr>
              <a:t>Finally, the processed results of the RDD operations are returned in batches</a:t>
            </a:r>
          </a:p>
          <a:p>
            <a:pPr marL="0" indent="0">
              <a:buNone/>
            </a:pPr>
            <a:endParaRPr lang="en-IN" dirty="0"/>
          </a:p>
        </p:txBody>
      </p:sp>
      <p:pic>
        <p:nvPicPr>
          <p:cNvPr id="4" name="Picture 3">
            <a:extLst>
              <a:ext uri="{FF2B5EF4-FFF2-40B4-BE49-F238E27FC236}">
                <a16:creationId xmlns:a16="http://schemas.microsoft.com/office/drawing/2014/main" id="{31A5CED5-4F62-445B-8DB0-1322C9570636}"/>
              </a:ext>
            </a:extLst>
          </p:cNvPr>
          <p:cNvPicPr>
            <a:picLocks noChangeAspect="1"/>
          </p:cNvPicPr>
          <p:nvPr/>
        </p:nvPicPr>
        <p:blipFill>
          <a:blip r:embed="rId2"/>
          <a:stretch>
            <a:fillRect/>
          </a:stretch>
        </p:blipFill>
        <p:spPr>
          <a:xfrm>
            <a:off x="4432042" y="4986447"/>
            <a:ext cx="6527638" cy="1759586"/>
          </a:xfrm>
          <a:prstGeom prst="rect">
            <a:avLst/>
          </a:prstGeom>
          <a:solidFill>
            <a:schemeClr val="accent3">
              <a:lumMod val="60000"/>
              <a:lumOff val="40000"/>
            </a:schemeClr>
          </a:solidFill>
        </p:spPr>
      </p:pic>
    </p:spTree>
    <p:extLst>
      <p:ext uri="{BB962C8B-B14F-4D97-AF65-F5344CB8AC3E}">
        <p14:creationId xmlns:p14="http://schemas.microsoft.com/office/powerpoint/2010/main" val="1954632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4704" y="334089"/>
            <a:ext cx="7466120" cy="674906"/>
          </a:xfrm>
        </p:spPr>
        <p:txBody>
          <a:bodyPr>
            <a:noAutofit/>
          </a:bodyPr>
          <a:lstStyle/>
          <a:p>
            <a:r>
              <a:rPr lang="en-IN" sz="4000" b="1" u="sng" dirty="0"/>
              <a:t>KAFKA</a:t>
            </a:r>
          </a:p>
        </p:txBody>
      </p:sp>
      <p:sp>
        <p:nvSpPr>
          <p:cNvPr id="3" name="Subtitle 2"/>
          <p:cNvSpPr>
            <a:spLocks noGrp="1"/>
          </p:cNvSpPr>
          <p:nvPr>
            <p:ph type="subTitle" idx="1"/>
          </p:nvPr>
        </p:nvSpPr>
        <p:spPr>
          <a:xfrm>
            <a:off x="887767" y="1135117"/>
            <a:ext cx="10358302" cy="5307723"/>
          </a:xfrm>
        </p:spPr>
        <p:txBody>
          <a:bodyPr>
            <a:normAutofit/>
          </a:bodyPr>
          <a:lstStyle/>
          <a:p>
            <a:pPr marL="342900" indent="-342900">
              <a:buFont typeface="Wingdings" panose="05000000000000000000" pitchFamily="2" charset="2"/>
              <a:buChar char="Ø"/>
            </a:pPr>
            <a:r>
              <a:rPr lang="en-US" dirty="0">
                <a:solidFill>
                  <a:schemeClr val="accent3">
                    <a:lumMod val="60000"/>
                    <a:lumOff val="40000"/>
                  </a:schemeClr>
                </a:solidFill>
              </a:rPr>
              <a:t>It is a messaging system</a:t>
            </a:r>
          </a:p>
          <a:p>
            <a:pPr marL="342900" indent="-342900">
              <a:buFont typeface="Wingdings" panose="05000000000000000000" pitchFamily="2" charset="2"/>
              <a:buChar char="Ø"/>
            </a:pPr>
            <a:r>
              <a:rPr lang="en-US" dirty="0">
                <a:solidFill>
                  <a:schemeClr val="accent3">
                    <a:lumMod val="60000"/>
                    <a:lumOff val="40000"/>
                  </a:schemeClr>
                </a:solidFill>
              </a:rPr>
              <a:t>Fault tolerant messaging system</a:t>
            </a:r>
          </a:p>
          <a:p>
            <a:pPr marL="342900" indent="-342900">
              <a:buFont typeface="Wingdings" panose="05000000000000000000" pitchFamily="2" charset="2"/>
              <a:buChar char="Ø"/>
            </a:pPr>
            <a:r>
              <a:rPr lang="en-US" dirty="0">
                <a:solidFill>
                  <a:schemeClr val="accent3">
                    <a:lumMod val="60000"/>
                    <a:lumOff val="40000"/>
                  </a:schemeClr>
                </a:solidFill>
              </a:rPr>
              <a:t>Pub-sub based fault tolerant messaging system. </a:t>
            </a:r>
          </a:p>
          <a:p>
            <a:pPr marL="342900" indent="-342900">
              <a:buFont typeface="Wingdings" panose="05000000000000000000" pitchFamily="2" charset="2"/>
              <a:buChar char="Ø"/>
            </a:pPr>
            <a:r>
              <a:rPr lang="en-US" dirty="0">
                <a:solidFill>
                  <a:schemeClr val="accent3">
                    <a:lumMod val="60000"/>
                    <a:lumOff val="40000"/>
                  </a:schemeClr>
                </a:solidFill>
              </a:rPr>
              <a:t>It is an event streaming platform.</a:t>
            </a:r>
          </a:p>
          <a:p>
            <a:pPr marL="342900" indent="-342900">
              <a:buFont typeface="Wingdings" panose="05000000000000000000" pitchFamily="2" charset="2"/>
              <a:buChar char="Ø"/>
            </a:pPr>
            <a:r>
              <a:rPr lang="en-IN" dirty="0">
                <a:solidFill>
                  <a:schemeClr val="accent3">
                    <a:lumMod val="60000"/>
                    <a:lumOff val="40000"/>
                  </a:schemeClr>
                </a:solidFill>
              </a:rPr>
              <a:t>OPEN-SOURCE APACHE PROJECT.</a:t>
            </a:r>
            <a:endParaRPr lang="en-US" dirty="0">
              <a:solidFill>
                <a:schemeClr val="accent3">
                  <a:lumMod val="60000"/>
                  <a:lumOff val="40000"/>
                </a:schemeClr>
              </a:solidFill>
            </a:endParaRPr>
          </a:p>
          <a:p>
            <a:endParaRPr lang="en-US" dirty="0">
              <a:solidFill>
                <a:schemeClr val="tx1"/>
              </a:solidFill>
            </a:endParaRPr>
          </a:p>
          <a:p>
            <a:r>
              <a:rPr lang="en-US" b="1" dirty="0">
                <a:solidFill>
                  <a:schemeClr val="tx1"/>
                </a:solidFill>
              </a:rPr>
              <a:t>Kafka was invented with these outstanding </a:t>
            </a:r>
            <a:r>
              <a:rPr lang="en-US" b="1" dirty="0" err="1">
                <a:solidFill>
                  <a:schemeClr val="tx1"/>
                </a:solidFill>
              </a:rPr>
              <a:t>featureS</a:t>
            </a:r>
            <a:r>
              <a:rPr lang="en-US" dirty="0">
                <a:solidFill>
                  <a:schemeClr val="tx1"/>
                </a:solidFill>
              </a:rPr>
              <a:t>:</a:t>
            </a:r>
          </a:p>
          <a:p>
            <a:pPr marL="342900" indent="-342900">
              <a:buFont typeface="Wingdings" panose="05000000000000000000" pitchFamily="2" charset="2"/>
              <a:buChar char="Ø"/>
            </a:pPr>
            <a:r>
              <a:rPr lang="en-US" sz="2000" dirty="0">
                <a:solidFill>
                  <a:schemeClr val="accent3">
                    <a:lumMod val="60000"/>
                    <a:lumOff val="40000"/>
                  </a:schemeClr>
                </a:solidFill>
              </a:rPr>
              <a:t>High throughput</a:t>
            </a:r>
          </a:p>
          <a:p>
            <a:pPr marL="342900" indent="-342900">
              <a:buFont typeface="Wingdings" panose="05000000000000000000" pitchFamily="2" charset="2"/>
              <a:buChar char="Ø"/>
            </a:pPr>
            <a:r>
              <a:rPr lang="en-US" sz="2000" dirty="0">
                <a:solidFill>
                  <a:schemeClr val="accent3">
                    <a:lumMod val="60000"/>
                    <a:lumOff val="40000"/>
                  </a:schemeClr>
                </a:solidFill>
              </a:rPr>
              <a:t>built-in partitioning</a:t>
            </a:r>
          </a:p>
          <a:p>
            <a:pPr marL="342900" indent="-342900">
              <a:buFont typeface="Wingdings" panose="05000000000000000000" pitchFamily="2" charset="2"/>
              <a:buChar char="Ø"/>
            </a:pPr>
            <a:r>
              <a:rPr lang="en-US" sz="2000" dirty="0">
                <a:solidFill>
                  <a:schemeClr val="accent3">
                    <a:lumMod val="60000"/>
                    <a:lumOff val="40000"/>
                  </a:schemeClr>
                </a:solidFill>
              </a:rPr>
              <a:t>replication  ( 3 by default) Fault tolerant</a:t>
            </a:r>
          </a:p>
          <a:p>
            <a:pPr marL="342900" indent="-342900">
              <a:buFont typeface="Wingdings" panose="05000000000000000000" pitchFamily="2" charset="2"/>
              <a:buChar char="Ø"/>
            </a:pPr>
            <a:r>
              <a:rPr lang="en-US" sz="2000" dirty="0">
                <a:solidFill>
                  <a:schemeClr val="accent3">
                    <a:lumMod val="60000"/>
                    <a:lumOff val="40000"/>
                  </a:schemeClr>
                </a:solidFill>
              </a:rPr>
              <a:t>Durability/availability</a:t>
            </a:r>
            <a:endParaRPr lang="en-US" dirty="0">
              <a:solidFill>
                <a:schemeClr val="accent3">
                  <a:lumMod val="60000"/>
                  <a:lumOff val="40000"/>
                </a:schemeClr>
              </a:solidFill>
            </a:endParaRPr>
          </a:p>
          <a:p>
            <a:pPr marL="342900" indent="-342900">
              <a:buFont typeface="Wingdings" panose="05000000000000000000" pitchFamily="2" charset="2"/>
              <a:buChar char="Ø"/>
            </a:pPr>
            <a:r>
              <a:rPr lang="en-US" sz="2000" dirty="0">
                <a:solidFill>
                  <a:schemeClr val="accent3">
                    <a:lumMod val="60000"/>
                    <a:lumOff val="40000"/>
                  </a:schemeClr>
                </a:solidFill>
              </a:rPr>
              <a:t>High speed. P</a:t>
            </a:r>
            <a:r>
              <a:rPr lang="en-IN" sz="2000" dirty="0" err="1">
                <a:solidFill>
                  <a:schemeClr val="accent3">
                    <a:lumMod val="60000"/>
                    <a:lumOff val="40000"/>
                  </a:schemeClr>
                </a:solidFill>
              </a:rPr>
              <a:t>erforms</a:t>
            </a:r>
            <a:r>
              <a:rPr lang="en-IN" sz="2000" dirty="0">
                <a:solidFill>
                  <a:schemeClr val="accent3">
                    <a:lumMod val="60000"/>
                    <a:lumOff val="40000"/>
                  </a:schemeClr>
                </a:solidFill>
              </a:rPr>
              <a:t> 2 million writes/sec.</a:t>
            </a:r>
          </a:p>
        </p:txBody>
      </p:sp>
    </p:spTree>
    <p:extLst>
      <p:ext uri="{BB962C8B-B14F-4D97-AF65-F5344CB8AC3E}">
        <p14:creationId xmlns:p14="http://schemas.microsoft.com/office/powerpoint/2010/main" val="720379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068" y="2020952"/>
            <a:ext cx="8641863" cy="3662185"/>
          </a:xfrm>
        </p:spPr>
      </p:pic>
      <p:sp>
        <p:nvSpPr>
          <p:cNvPr id="2" name="TextBox 1">
            <a:extLst>
              <a:ext uri="{FF2B5EF4-FFF2-40B4-BE49-F238E27FC236}">
                <a16:creationId xmlns:a16="http://schemas.microsoft.com/office/drawing/2014/main" id="{E43AF8BF-8DDF-4F55-9ECD-AFC5D568D812}"/>
              </a:ext>
            </a:extLst>
          </p:cNvPr>
          <p:cNvSpPr txBox="1"/>
          <p:nvPr/>
        </p:nvSpPr>
        <p:spPr>
          <a:xfrm>
            <a:off x="1287263" y="656947"/>
            <a:ext cx="4607511" cy="646331"/>
          </a:xfrm>
          <a:prstGeom prst="rect">
            <a:avLst/>
          </a:prstGeom>
          <a:noFill/>
        </p:spPr>
        <p:txBody>
          <a:bodyPr wrap="square" rtlCol="0">
            <a:spAutoFit/>
          </a:bodyPr>
          <a:lstStyle/>
          <a:p>
            <a:r>
              <a:rPr lang="en-IN" sz="3600" b="1" dirty="0"/>
              <a:t>Kafka Architecture</a:t>
            </a:r>
          </a:p>
        </p:txBody>
      </p:sp>
    </p:spTree>
    <p:extLst>
      <p:ext uri="{BB962C8B-B14F-4D97-AF65-F5344CB8AC3E}">
        <p14:creationId xmlns:p14="http://schemas.microsoft.com/office/powerpoint/2010/main" val="330973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03" y="200470"/>
            <a:ext cx="6622498" cy="755972"/>
          </a:xfrm>
        </p:spPr>
        <p:txBody>
          <a:bodyPr/>
          <a:lstStyle/>
          <a:p>
            <a:r>
              <a:rPr lang="en-IN" b="1" u="sng" dirty="0"/>
              <a:t>BROKER:</a:t>
            </a:r>
          </a:p>
        </p:txBody>
      </p:sp>
      <p:sp>
        <p:nvSpPr>
          <p:cNvPr id="3" name="Content Placeholder 2"/>
          <p:cNvSpPr>
            <a:spLocks noGrp="1"/>
          </p:cNvSpPr>
          <p:nvPr>
            <p:ph idx="1"/>
          </p:nvPr>
        </p:nvSpPr>
        <p:spPr>
          <a:xfrm>
            <a:off x="692702" y="1755227"/>
            <a:ext cx="5696608" cy="4572001"/>
          </a:xfrm>
        </p:spPr>
        <p:txBody>
          <a:bodyPr>
            <a:normAutofit/>
          </a:bodyPr>
          <a:lstStyle/>
          <a:p>
            <a:pPr>
              <a:buFont typeface="Wingdings" panose="05000000000000000000" pitchFamily="2" charset="2"/>
              <a:buChar char="Ø"/>
            </a:pPr>
            <a:r>
              <a:rPr lang="en-IN" dirty="0"/>
              <a:t>Producer sends messages to brokers.</a:t>
            </a:r>
          </a:p>
          <a:p>
            <a:pPr>
              <a:buFont typeface="Wingdings" panose="05000000000000000000" pitchFamily="2" charset="2"/>
              <a:buChar char="Ø"/>
            </a:pPr>
            <a:r>
              <a:rPr lang="en-IN" dirty="0"/>
              <a:t>Broker receives and store messages.</a:t>
            </a:r>
          </a:p>
          <a:p>
            <a:pPr>
              <a:buFont typeface="Wingdings" panose="05000000000000000000" pitchFamily="2" charset="2"/>
              <a:buChar char="Ø"/>
            </a:pPr>
            <a:r>
              <a:rPr lang="en-IN" dirty="0"/>
              <a:t>A Kafka cluster can have many brokers.</a:t>
            </a:r>
          </a:p>
          <a:p>
            <a:pPr>
              <a:buFont typeface="Wingdings" panose="05000000000000000000" pitchFamily="2" charset="2"/>
              <a:buChar char="Ø"/>
            </a:pPr>
            <a:r>
              <a:rPr lang="en-IN" dirty="0"/>
              <a:t>Each broker manages multiple partitions.</a:t>
            </a:r>
          </a:p>
          <a:p>
            <a:pPr>
              <a:buFont typeface="Wingdings" panose="05000000000000000000" pitchFamily="2" charset="2"/>
              <a:buChar char="Ø"/>
            </a:pPr>
            <a:r>
              <a:rPr lang="en-US" dirty="0"/>
              <a:t>Kafka cluster typically consists of multiple brokers to maintain load balance.</a:t>
            </a:r>
          </a:p>
          <a:p>
            <a:pPr>
              <a:buFont typeface="Wingdings" panose="05000000000000000000" pitchFamily="2" charset="2"/>
              <a:buChar char="Ø"/>
            </a:pPr>
            <a:r>
              <a:rPr lang="en-US" dirty="0"/>
              <a:t>Kafka brokers are stateless, so they use </a:t>
            </a:r>
            <a:r>
              <a:rPr lang="en-US" dirty="0" err="1"/>
              <a:t>ZooKeeper</a:t>
            </a:r>
            <a:r>
              <a:rPr lang="en-US" dirty="0"/>
              <a:t> for maintaining their 			cluster state. </a:t>
            </a:r>
          </a:p>
          <a:p>
            <a:pPr>
              <a:buFont typeface="Wingdings" panose="05000000000000000000" pitchFamily="2" charset="2"/>
              <a:buChar char="Ø"/>
            </a:pPr>
            <a:r>
              <a:rPr lang="en-US" dirty="0"/>
              <a:t>One Kafka broker instance can handle hundreds of thousands of reads and 			writes per second.</a:t>
            </a:r>
          </a:p>
          <a:p>
            <a:pPr>
              <a:buFont typeface="Wingdings" panose="05000000000000000000" pitchFamily="2" charset="2"/>
              <a:buChar char="Ø"/>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9734" y="1860330"/>
            <a:ext cx="5444758" cy="3642164"/>
          </a:xfrm>
          <a:prstGeom prst="rect">
            <a:avLst/>
          </a:prstGeom>
        </p:spPr>
      </p:pic>
    </p:spTree>
    <p:extLst>
      <p:ext uri="{BB962C8B-B14F-4D97-AF65-F5344CB8AC3E}">
        <p14:creationId xmlns:p14="http://schemas.microsoft.com/office/powerpoint/2010/main" val="62461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99" y="316084"/>
            <a:ext cx="9472765" cy="713930"/>
          </a:xfrm>
        </p:spPr>
        <p:txBody>
          <a:bodyPr/>
          <a:lstStyle/>
          <a:p>
            <a:r>
              <a:rPr lang="en-IN" b="1" u="sng" dirty="0"/>
              <a:t>TOPIC:</a:t>
            </a:r>
          </a:p>
        </p:txBody>
      </p:sp>
      <p:sp>
        <p:nvSpPr>
          <p:cNvPr id="3" name="Content Placeholder 2"/>
          <p:cNvSpPr>
            <a:spLocks noGrp="1"/>
          </p:cNvSpPr>
          <p:nvPr>
            <p:ph idx="1"/>
          </p:nvPr>
        </p:nvSpPr>
        <p:spPr>
          <a:xfrm>
            <a:off x="336331" y="1250732"/>
            <a:ext cx="10920247" cy="5213130"/>
          </a:xfrm>
        </p:spPr>
        <p:txBody>
          <a:bodyPr>
            <a:normAutofit fontScale="92500" lnSpcReduction="20000"/>
          </a:bodyPr>
          <a:lstStyle/>
          <a:p>
            <a:pPr>
              <a:buFont typeface="Wingdings" panose="05000000000000000000" pitchFamily="2" charset="2"/>
              <a:buChar char="Ø"/>
            </a:pPr>
            <a:r>
              <a:rPr lang="en-US" dirty="0"/>
              <a:t>Events are organized and durably stored in </a:t>
            </a:r>
            <a:r>
              <a:rPr lang="en-US" b="1" dirty="0"/>
              <a:t>topics</a:t>
            </a:r>
            <a:r>
              <a:rPr lang="en-US" dirty="0"/>
              <a:t>. </a:t>
            </a:r>
          </a:p>
          <a:p>
            <a:pPr>
              <a:buFont typeface="Wingdings" panose="05000000000000000000" pitchFamily="2" charset="2"/>
              <a:buChar char="Ø"/>
            </a:pPr>
            <a:r>
              <a:rPr lang="en-US" dirty="0"/>
              <a:t>	A stream of messages belonging to a particular category. Data is stored in topics.</a:t>
            </a:r>
          </a:p>
          <a:p>
            <a:pPr>
              <a:buFont typeface="Wingdings" panose="05000000000000000000" pitchFamily="2" charset="2"/>
              <a:buChar char="Ø"/>
            </a:pPr>
            <a:r>
              <a:rPr lang="en-US" dirty="0"/>
              <a:t>	Topics are split into partitions. For each topic, Kafka keeps a minimum of one 			partition. </a:t>
            </a:r>
          </a:p>
          <a:p>
            <a:pPr>
              <a:buFont typeface="Wingdings" panose="05000000000000000000" pitchFamily="2" charset="2"/>
              <a:buChar char="Ø"/>
            </a:pPr>
            <a:r>
              <a:rPr lang="en-US" dirty="0"/>
              <a:t>	Each such partition contains messages in an immutable ordered sequence. </a:t>
            </a:r>
          </a:p>
          <a:p>
            <a:pPr>
              <a:buFont typeface="Wingdings" panose="05000000000000000000" pitchFamily="2" charset="2"/>
              <a:buChar char="Ø"/>
            </a:pPr>
            <a:r>
              <a:rPr lang="en-US" dirty="0"/>
              <a:t>	A partition is implemented as a set of segment files of equal sizes.</a:t>
            </a:r>
          </a:p>
          <a:p>
            <a:pPr>
              <a:buFont typeface="Wingdings" panose="05000000000000000000" pitchFamily="2" charset="2"/>
              <a:buChar char="Ø"/>
            </a:pPr>
            <a:r>
              <a:rPr lang="en-US" dirty="0"/>
              <a:t>	Very simplified, a topic is similar to a folder in a file system, and the events are the 		files in that folder.  </a:t>
            </a:r>
          </a:p>
          <a:p>
            <a:pPr>
              <a:buFont typeface="Wingdings" panose="05000000000000000000" pitchFamily="2" charset="2"/>
              <a:buChar char="Ø"/>
            </a:pPr>
            <a:r>
              <a:rPr lang="en-US" dirty="0"/>
              <a:t> 	Topics in Kafka are always multi-producer and multi-subscriber.</a:t>
            </a:r>
          </a:p>
          <a:p>
            <a:pPr>
              <a:buFont typeface="Wingdings" panose="05000000000000000000" pitchFamily="2" charset="2"/>
              <a:buChar char="Ø"/>
            </a:pPr>
            <a:r>
              <a:rPr lang="en-US" dirty="0"/>
              <a:t>Create a topic: Open a new prompt in </a:t>
            </a:r>
            <a:r>
              <a:rPr lang="en-US" dirty="0" err="1"/>
              <a:t>kakfa</a:t>
            </a:r>
            <a:r>
              <a:rPr lang="en-US" dirty="0"/>
              <a:t> location and give the following command.</a:t>
            </a:r>
          </a:p>
          <a:p>
            <a:pPr marL="0" indent="0">
              <a:buNone/>
            </a:pPr>
            <a:r>
              <a:rPr lang="en-US" dirty="0"/>
              <a:t>       </a:t>
            </a:r>
            <a:r>
              <a:rPr lang="en-IN" dirty="0"/>
              <a:t>$ bin</a:t>
            </a:r>
            <a:r>
              <a:rPr lang="en-US"/>
              <a:t>/windows/kafka-topics</a:t>
            </a:r>
            <a:r>
              <a:rPr lang="en-US" dirty="0"/>
              <a:t>.bat  --create </a:t>
            </a:r>
          </a:p>
          <a:p>
            <a:pPr marL="0" indent="0">
              <a:buNone/>
            </a:pPr>
            <a:r>
              <a:rPr lang="en-US" dirty="0"/>
              <a:t>                                            --zookeeper localhost:2181</a:t>
            </a:r>
          </a:p>
          <a:p>
            <a:pPr marL="0" indent="0">
              <a:buNone/>
            </a:pPr>
            <a:r>
              <a:rPr lang="en-US" dirty="0"/>
              <a:t>                                            --replication-factor 1 </a:t>
            </a:r>
          </a:p>
          <a:p>
            <a:pPr marL="0" indent="0">
              <a:buNone/>
            </a:pPr>
            <a:r>
              <a:rPr lang="en-US" dirty="0"/>
              <a:t>                                            --partition 1 </a:t>
            </a:r>
          </a:p>
          <a:p>
            <a:pPr marL="0" indent="0">
              <a:buNone/>
            </a:pPr>
            <a:r>
              <a:rPr lang="en-US" dirty="0"/>
              <a:t>                                            --topic </a:t>
            </a:r>
            <a:r>
              <a:rPr lang="en-US" dirty="0" err="1"/>
              <a:t>kafkatopic</a:t>
            </a:r>
            <a:endParaRPr lang="en-US" dirty="0"/>
          </a:p>
          <a:p>
            <a:pPr marL="0" indent="0">
              <a:buNone/>
            </a:pPr>
            <a:endParaRPr lang="en-IN" dirty="0"/>
          </a:p>
        </p:txBody>
      </p:sp>
    </p:spTree>
    <p:extLst>
      <p:ext uri="{BB962C8B-B14F-4D97-AF65-F5344CB8AC3E}">
        <p14:creationId xmlns:p14="http://schemas.microsoft.com/office/powerpoint/2010/main" val="2324510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621" y="452718"/>
            <a:ext cx="9420213" cy="808523"/>
          </a:xfrm>
        </p:spPr>
        <p:txBody>
          <a:bodyPr/>
          <a:lstStyle/>
          <a:p>
            <a:r>
              <a:rPr lang="en-IN" b="1" u="sng" dirty="0"/>
              <a:t>PRODUCER/PUBLISHER:</a:t>
            </a:r>
          </a:p>
        </p:txBody>
      </p:sp>
      <p:sp>
        <p:nvSpPr>
          <p:cNvPr id="3" name="Content Placeholder 2"/>
          <p:cNvSpPr>
            <a:spLocks noGrp="1"/>
          </p:cNvSpPr>
          <p:nvPr>
            <p:ph idx="1"/>
          </p:nvPr>
        </p:nvSpPr>
        <p:spPr>
          <a:xfrm>
            <a:off x="315310" y="1707931"/>
            <a:ext cx="11634951" cy="5150069"/>
          </a:xfrm>
        </p:spPr>
        <p:txBody>
          <a:bodyPr/>
          <a:lstStyle/>
          <a:p>
            <a:pPr>
              <a:buFont typeface="Wingdings" panose="05000000000000000000" pitchFamily="2" charset="2"/>
              <a:buChar char="Ø"/>
            </a:pPr>
            <a:r>
              <a:rPr lang="en-US" b="1" dirty="0"/>
              <a:t>Producers/Publisher</a:t>
            </a:r>
            <a:r>
              <a:rPr lang="en-US" dirty="0"/>
              <a:t> are those client applications that publish (write) events to Kafka.</a:t>
            </a:r>
          </a:p>
          <a:p>
            <a:pPr>
              <a:buFont typeface="Wingdings" panose="05000000000000000000" pitchFamily="2" charset="2"/>
              <a:buChar char="Ø"/>
            </a:pPr>
            <a:r>
              <a:rPr lang="en-US" dirty="0"/>
              <a:t>Producers send data to Kafka brokers. Every time a producer publishes a message to a broker, the broker simply appends the message to the last segment file.</a:t>
            </a:r>
          </a:p>
          <a:p>
            <a:pPr>
              <a:buFont typeface="Wingdings" panose="05000000000000000000" pitchFamily="2" charset="2"/>
              <a:buChar char="Ø"/>
            </a:pPr>
            <a:r>
              <a:rPr lang="en-US" dirty="0"/>
              <a:t>The messages will be appended to a partition.</a:t>
            </a:r>
          </a:p>
          <a:p>
            <a:pPr>
              <a:buFont typeface="Wingdings" panose="05000000000000000000" pitchFamily="2" charset="2"/>
              <a:buChar char="Ø"/>
            </a:pPr>
            <a:r>
              <a:rPr lang="en-US" dirty="0"/>
              <a:t>Producer can also send messages to a partition of their choice. </a:t>
            </a:r>
          </a:p>
          <a:p>
            <a:pPr>
              <a:buFont typeface="Wingdings" panose="05000000000000000000" pitchFamily="2" charset="2"/>
              <a:buChar char="Ø"/>
            </a:pPr>
            <a:r>
              <a:rPr lang="en-US" dirty="0"/>
              <a:t>They push the data to the broker without any acknowledgement.</a:t>
            </a:r>
          </a:p>
          <a:p>
            <a:pPr>
              <a:buFont typeface="Wingdings" panose="05000000000000000000" pitchFamily="2" charset="2"/>
              <a:buChar char="Ø"/>
            </a:pPr>
            <a:r>
              <a:rPr lang="en-US" dirty="0"/>
              <a:t>Sends messages as fast as the broker can handle.</a:t>
            </a:r>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4750" y="4809303"/>
            <a:ext cx="7103704" cy="1654559"/>
          </a:xfrm>
          <a:prstGeom prst="rect">
            <a:avLst/>
          </a:prstGeom>
        </p:spPr>
      </p:pic>
    </p:spTree>
    <p:extLst>
      <p:ext uri="{BB962C8B-B14F-4D97-AF65-F5344CB8AC3E}">
        <p14:creationId xmlns:p14="http://schemas.microsoft.com/office/powerpoint/2010/main" val="33929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965" y="263532"/>
            <a:ext cx="9441234" cy="640358"/>
          </a:xfrm>
        </p:spPr>
        <p:txBody>
          <a:bodyPr/>
          <a:lstStyle/>
          <a:p>
            <a:r>
              <a:rPr lang="en-IN" b="1" u="sng" dirty="0"/>
              <a:t>CONSUMER/SUBSCRIBER:</a:t>
            </a:r>
          </a:p>
        </p:txBody>
      </p:sp>
      <p:sp>
        <p:nvSpPr>
          <p:cNvPr id="3" name="Content Placeholder 2"/>
          <p:cNvSpPr>
            <a:spLocks noGrp="1"/>
          </p:cNvSpPr>
          <p:nvPr>
            <p:ph idx="1"/>
          </p:nvPr>
        </p:nvSpPr>
        <p:spPr>
          <a:xfrm>
            <a:off x="388883" y="1765739"/>
            <a:ext cx="10983309" cy="4908330"/>
          </a:xfrm>
        </p:spPr>
        <p:txBody>
          <a:bodyPr/>
          <a:lstStyle/>
          <a:p>
            <a:pPr>
              <a:buFont typeface="Wingdings" panose="05000000000000000000" pitchFamily="2" charset="2"/>
              <a:buChar char="Ø"/>
            </a:pPr>
            <a:r>
              <a:rPr lang="en-US" dirty="0"/>
              <a:t>Consumer subscribes to a specific topic.</a:t>
            </a:r>
          </a:p>
          <a:p>
            <a:pPr>
              <a:buFont typeface="Wingdings" panose="05000000000000000000" pitchFamily="2" charset="2"/>
              <a:buChar char="Ø"/>
            </a:pPr>
            <a:r>
              <a:rPr lang="en-US" dirty="0"/>
              <a:t>Once the consumer subscribes to a topic, Kafka will provide the current offset of the topic to the consumer and also saves the offset in the Zookeeper ensemble.</a:t>
            </a:r>
          </a:p>
          <a:p>
            <a:pPr>
              <a:buFont typeface="Wingdings" panose="05000000000000000000" pitchFamily="2" charset="2"/>
              <a:buChar char="Ø"/>
            </a:pPr>
            <a:r>
              <a:rPr lang="en-US" dirty="0"/>
              <a:t>Once Kafka receives the messages from producers, it forwards these messages to the consumers.</a:t>
            </a:r>
          </a:p>
          <a:p>
            <a:pPr>
              <a:buFont typeface="Wingdings" panose="05000000000000000000" pitchFamily="2" charset="2"/>
              <a:buChar char="Ø"/>
            </a:pPr>
            <a:r>
              <a:rPr lang="en-US" dirty="0"/>
              <a:t>Consumer will receive the message and process it.</a:t>
            </a:r>
          </a:p>
          <a:p>
            <a:pPr>
              <a:buFont typeface="Wingdings" panose="05000000000000000000" pitchFamily="2" charset="2"/>
              <a:buChar char="Ø"/>
            </a:pPr>
            <a:r>
              <a:rPr lang="en-US" dirty="0"/>
              <a:t>Once the messages are processed, consumer will send an acknowledgement to the Kafka broker.</a:t>
            </a:r>
          </a:p>
          <a:p>
            <a:pPr>
              <a:buFont typeface="Wingdings" panose="05000000000000000000" pitchFamily="2" charset="2"/>
              <a:buChar char="Ø"/>
            </a:pPr>
            <a:r>
              <a:rPr lang="en-US" dirty="0"/>
              <a:t>Consumer has the option to rewind/skip to the desired offset of a topic at any time and read all the subsequent messages.</a:t>
            </a:r>
          </a:p>
          <a:p>
            <a:pPr marL="0" indent="0">
              <a:buNone/>
            </a:pPr>
            <a:endParaRPr lang="en-IN" dirty="0"/>
          </a:p>
        </p:txBody>
      </p:sp>
    </p:spTree>
    <p:extLst>
      <p:ext uri="{BB962C8B-B14F-4D97-AF65-F5344CB8AC3E}">
        <p14:creationId xmlns:p14="http://schemas.microsoft.com/office/powerpoint/2010/main" val="3021957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AAD0-3045-4B09-978F-B10CCC0A6BC2}"/>
              </a:ext>
            </a:extLst>
          </p:cNvPr>
          <p:cNvSpPr>
            <a:spLocks noGrp="1"/>
          </p:cNvSpPr>
          <p:nvPr>
            <p:ph type="title"/>
          </p:nvPr>
        </p:nvSpPr>
        <p:spPr>
          <a:xfrm>
            <a:off x="646111" y="452718"/>
            <a:ext cx="9404723" cy="844237"/>
          </a:xfrm>
        </p:spPr>
        <p:txBody>
          <a:bodyPr/>
          <a:lstStyle/>
          <a:p>
            <a:r>
              <a:rPr lang="en-IN" b="1" u="sng" dirty="0">
                <a:solidFill>
                  <a:schemeClr val="accent3">
                    <a:lumMod val="20000"/>
                    <a:lumOff val="80000"/>
                  </a:schemeClr>
                </a:solidFill>
              </a:rPr>
              <a:t>CODE WALKTHROUGH</a:t>
            </a:r>
          </a:p>
        </p:txBody>
      </p:sp>
      <p:pic>
        <p:nvPicPr>
          <p:cNvPr id="9" name="Content Placeholder 8">
            <a:extLst>
              <a:ext uri="{FF2B5EF4-FFF2-40B4-BE49-F238E27FC236}">
                <a16:creationId xmlns:a16="http://schemas.microsoft.com/office/drawing/2014/main" id="{C6CF968E-88D3-47E9-88DA-1087ACAAC3A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2" r="9659" b="23391"/>
          <a:stretch/>
        </p:blipFill>
        <p:spPr>
          <a:xfrm>
            <a:off x="755779" y="2715208"/>
            <a:ext cx="10328987" cy="3769567"/>
          </a:xfrm>
        </p:spPr>
      </p:pic>
      <p:sp>
        <p:nvSpPr>
          <p:cNvPr id="10" name="TextBox 9">
            <a:extLst>
              <a:ext uri="{FF2B5EF4-FFF2-40B4-BE49-F238E27FC236}">
                <a16:creationId xmlns:a16="http://schemas.microsoft.com/office/drawing/2014/main" id="{DFBC8D4D-2539-4250-BCC6-BA82F2300D26}"/>
              </a:ext>
            </a:extLst>
          </p:cNvPr>
          <p:cNvSpPr txBox="1"/>
          <p:nvPr/>
        </p:nvSpPr>
        <p:spPr>
          <a:xfrm>
            <a:off x="755779" y="1413091"/>
            <a:ext cx="10683551" cy="707886"/>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chemeClr val="accent3">
                    <a:lumMod val="20000"/>
                    <a:lumOff val="80000"/>
                  </a:schemeClr>
                </a:solidFill>
              </a:rPr>
              <a:t>run zookeeper using terminal</a:t>
            </a:r>
          </a:p>
          <a:p>
            <a:r>
              <a:rPr lang="en-IN" sz="2000" b="1" dirty="0">
                <a:solidFill>
                  <a:schemeClr val="accent3"/>
                </a:solidFill>
              </a:rPr>
              <a:t>C:\kafka&gt;.\bin\windows\zookeeper-server-start.bat .\config\zookeeper.properties</a:t>
            </a:r>
          </a:p>
        </p:txBody>
      </p:sp>
    </p:spTree>
    <p:extLst>
      <p:ext uri="{BB962C8B-B14F-4D97-AF65-F5344CB8AC3E}">
        <p14:creationId xmlns:p14="http://schemas.microsoft.com/office/powerpoint/2010/main" val="3753677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A6687-FEB4-47CC-81F9-E0010E8974D6}"/>
              </a:ext>
            </a:extLst>
          </p:cNvPr>
          <p:cNvSpPr>
            <a:spLocks noGrp="1"/>
          </p:cNvSpPr>
          <p:nvPr>
            <p:ph type="title"/>
          </p:nvPr>
        </p:nvSpPr>
        <p:spPr>
          <a:xfrm>
            <a:off x="440837" y="825944"/>
            <a:ext cx="10979832" cy="1161478"/>
          </a:xfrm>
        </p:spPr>
        <p:txBody>
          <a:bodyPr/>
          <a:lstStyle/>
          <a:p>
            <a:pPr marL="342900" indent="-342900">
              <a:buFont typeface="Wingdings" panose="05000000000000000000" pitchFamily="2" charset="2"/>
              <a:buChar char="Ø"/>
            </a:pPr>
            <a:r>
              <a:rPr lang="en-IN" sz="2200" b="1" dirty="0"/>
              <a:t>run </a:t>
            </a:r>
            <a:r>
              <a:rPr lang="en-IN" sz="2200" b="1" dirty="0" err="1"/>
              <a:t>apache</a:t>
            </a:r>
            <a:r>
              <a:rPr lang="en-IN" sz="2200" b="1" dirty="0"/>
              <a:t> </a:t>
            </a:r>
            <a:r>
              <a:rPr lang="en-IN" sz="2200" b="1" dirty="0" err="1"/>
              <a:t>kafka</a:t>
            </a:r>
            <a:r>
              <a:rPr lang="en-IN" sz="2200" b="1" dirty="0"/>
              <a:t> on another terminal</a:t>
            </a:r>
            <a:br>
              <a:rPr lang="en-IN" sz="2200" dirty="0"/>
            </a:br>
            <a:r>
              <a:rPr lang="en-IN" sz="2200" b="1" dirty="0">
                <a:solidFill>
                  <a:schemeClr val="accent3"/>
                </a:solidFill>
              </a:rPr>
              <a:t>C:\kafka&gt;.\bin\windows\kafka-server-start.bat .\config\server.properties</a:t>
            </a:r>
          </a:p>
        </p:txBody>
      </p:sp>
      <p:pic>
        <p:nvPicPr>
          <p:cNvPr id="11" name="Content Placeholder 10">
            <a:extLst>
              <a:ext uri="{FF2B5EF4-FFF2-40B4-BE49-F238E27FC236}">
                <a16:creationId xmlns:a16="http://schemas.microsoft.com/office/drawing/2014/main" id="{F9AFD568-1AF2-4E78-A899-005EC3DF46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2157"/>
          <a:stretch/>
        </p:blipFill>
        <p:spPr>
          <a:xfrm>
            <a:off x="877077" y="2136711"/>
            <a:ext cx="10226351" cy="4226768"/>
          </a:xfrm>
        </p:spPr>
      </p:pic>
    </p:spTree>
    <p:extLst>
      <p:ext uri="{BB962C8B-B14F-4D97-AF65-F5344CB8AC3E}">
        <p14:creationId xmlns:p14="http://schemas.microsoft.com/office/powerpoint/2010/main" val="2356068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46C0-8699-4125-9D09-1EBE8C0C7640}"/>
              </a:ext>
            </a:extLst>
          </p:cNvPr>
          <p:cNvSpPr>
            <a:spLocks noGrp="1"/>
          </p:cNvSpPr>
          <p:nvPr>
            <p:ph type="title"/>
          </p:nvPr>
        </p:nvSpPr>
        <p:spPr>
          <a:xfrm>
            <a:off x="562135" y="318860"/>
            <a:ext cx="9990787" cy="1254784"/>
          </a:xfrm>
        </p:spPr>
        <p:txBody>
          <a:bodyPr/>
          <a:lstStyle/>
          <a:p>
            <a:pPr marL="285750" indent="-285750">
              <a:buFont typeface="Wingdings" panose="05000000000000000000" pitchFamily="2" charset="2"/>
              <a:buChar char="v"/>
            </a:pPr>
            <a:r>
              <a:rPr lang="en-IN" sz="1800" b="1" dirty="0"/>
              <a:t>create topic on another terminal</a:t>
            </a:r>
            <a:br>
              <a:rPr lang="en-IN" sz="1800" b="1" dirty="0"/>
            </a:br>
            <a:r>
              <a:rPr lang="en-IN" sz="1800" b="1" dirty="0">
                <a:solidFill>
                  <a:schemeClr val="accent3"/>
                </a:solidFill>
              </a:rPr>
              <a:t>C:\kafka&gt;.\bin\windows\kafka-topics.bat --create --zookeeper localhost:2181 --replication-factor 1 --partitions 1 --topic Project3</a:t>
            </a:r>
            <a:br>
              <a:rPr lang="en-IN" sz="1800" b="1" dirty="0"/>
            </a:br>
            <a:r>
              <a:rPr lang="en-IN" sz="1800" b="1" dirty="0"/>
              <a:t> </a:t>
            </a:r>
          </a:p>
        </p:txBody>
      </p:sp>
      <p:pic>
        <p:nvPicPr>
          <p:cNvPr id="5" name="Content Placeholder 4">
            <a:extLst>
              <a:ext uri="{FF2B5EF4-FFF2-40B4-BE49-F238E27FC236}">
                <a16:creationId xmlns:a16="http://schemas.microsoft.com/office/drawing/2014/main" id="{5A817257-B080-4E7A-A3BA-80144F3E38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031" y="1561350"/>
            <a:ext cx="8947150" cy="1416632"/>
          </a:xfrm>
        </p:spPr>
      </p:pic>
      <p:pic>
        <p:nvPicPr>
          <p:cNvPr id="7" name="Picture 6">
            <a:extLst>
              <a:ext uri="{FF2B5EF4-FFF2-40B4-BE49-F238E27FC236}">
                <a16:creationId xmlns:a16="http://schemas.microsoft.com/office/drawing/2014/main" id="{16740EC2-E37E-4210-A6FC-B610AB9E8933}"/>
              </a:ext>
            </a:extLst>
          </p:cNvPr>
          <p:cNvPicPr>
            <a:picLocks noChangeAspect="1"/>
          </p:cNvPicPr>
          <p:nvPr/>
        </p:nvPicPr>
        <p:blipFill rotWithShape="1">
          <a:blip r:embed="rId3">
            <a:extLst>
              <a:ext uri="{28A0092B-C50C-407E-A947-70E740481C1C}">
                <a14:useLocalDpi xmlns:a14="http://schemas.microsoft.com/office/drawing/2010/main" val="0"/>
              </a:ext>
            </a:extLst>
          </a:blip>
          <a:srcRect r="22757" b="44251"/>
          <a:stretch/>
        </p:blipFill>
        <p:spPr>
          <a:xfrm>
            <a:off x="1060871" y="4672217"/>
            <a:ext cx="8677470" cy="1539940"/>
          </a:xfrm>
          <a:prstGeom prst="rect">
            <a:avLst/>
          </a:prstGeom>
        </p:spPr>
      </p:pic>
      <p:sp>
        <p:nvSpPr>
          <p:cNvPr id="9" name="TextBox 8">
            <a:extLst>
              <a:ext uri="{FF2B5EF4-FFF2-40B4-BE49-F238E27FC236}">
                <a16:creationId xmlns:a16="http://schemas.microsoft.com/office/drawing/2014/main" id="{C8AFF56A-E301-4238-A213-3019C0824100}"/>
              </a:ext>
            </a:extLst>
          </p:cNvPr>
          <p:cNvSpPr txBox="1"/>
          <p:nvPr/>
        </p:nvSpPr>
        <p:spPr>
          <a:xfrm>
            <a:off x="727788" y="3429000"/>
            <a:ext cx="10179698" cy="923330"/>
          </a:xfrm>
          <a:prstGeom prst="rect">
            <a:avLst/>
          </a:prstGeom>
          <a:noFill/>
        </p:spPr>
        <p:txBody>
          <a:bodyPr wrap="square">
            <a:spAutoFit/>
          </a:bodyPr>
          <a:lstStyle/>
          <a:p>
            <a:pPr marL="285750" indent="-285750">
              <a:buFont typeface="Wingdings" panose="05000000000000000000" pitchFamily="2" charset="2"/>
              <a:buChar char="v"/>
            </a:pPr>
            <a:r>
              <a:rPr lang="en-IN" b="1" dirty="0"/>
              <a:t>add the messages into the topics(producer) using new terminal</a:t>
            </a:r>
          </a:p>
          <a:p>
            <a:r>
              <a:rPr lang="en-IN" b="1" dirty="0">
                <a:solidFill>
                  <a:schemeClr val="accent3"/>
                </a:solidFill>
              </a:rPr>
              <a:t>C:\kafka&gt; .\bin\windows\kafka-console-producer.bat --broker-list localhost:9092 --topic Project3</a:t>
            </a:r>
          </a:p>
        </p:txBody>
      </p:sp>
    </p:spTree>
    <p:extLst>
      <p:ext uri="{BB962C8B-B14F-4D97-AF65-F5344CB8AC3E}">
        <p14:creationId xmlns:p14="http://schemas.microsoft.com/office/powerpoint/2010/main" val="118811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BD54-1B19-43BD-975A-122EBB6E0912}"/>
              </a:ext>
            </a:extLst>
          </p:cNvPr>
          <p:cNvSpPr>
            <a:spLocks noGrp="1"/>
          </p:cNvSpPr>
          <p:nvPr>
            <p:ph type="title"/>
          </p:nvPr>
        </p:nvSpPr>
        <p:spPr>
          <a:xfrm>
            <a:off x="646111" y="452718"/>
            <a:ext cx="9404723" cy="816245"/>
          </a:xfrm>
        </p:spPr>
        <p:txBody>
          <a:bodyPr/>
          <a:lstStyle/>
          <a:p>
            <a:r>
              <a:rPr lang="en-IN" sz="4400" b="1" dirty="0">
                <a:latin typeface="Century Gothic" panose="020B0502020202020204" pitchFamily="34" charset="0"/>
                <a:cs typeface="Times New Roman" panose="02020603050405020304" pitchFamily="18" charset="0"/>
              </a:rPr>
              <a:t>Content</a:t>
            </a:r>
            <a:endParaRPr lang="en-IN" dirty="0"/>
          </a:p>
        </p:txBody>
      </p:sp>
      <p:sp>
        <p:nvSpPr>
          <p:cNvPr id="3" name="Content Placeholder 2">
            <a:extLst>
              <a:ext uri="{FF2B5EF4-FFF2-40B4-BE49-F238E27FC236}">
                <a16:creationId xmlns:a16="http://schemas.microsoft.com/office/drawing/2014/main" id="{F04756A7-D6AF-4E0F-8BD5-3F541F082AF4}"/>
              </a:ext>
            </a:extLst>
          </p:cNvPr>
          <p:cNvSpPr>
            <a:spLocks noGrp="1"/>
          </p:cNvSpPr>
          <p:nvPr>
            <p:ph idx="1"/>
          </p:nvPr>
        </p:nvSpPr>
        <p:spPr>
          <a:xfrm>
            <a:off x="905070" y="1371600"/>
            <a:ext cx="9144784" cy="4876799"/>
          </a:xfrm>
        </p:spPr>
        <p:txBody>
          <a:bodyPr/>
          <a:lstStyle/>
          <a:p>
            <a:pPr>
              <a:buFont typeface="Wingdings" panose="05000000000000000000" pitchFamily="2" charset="2"/>
              <a:buChar char="Ø"/>
            </a:pPr>
            <a:r>
              <a:rPr lang="en-IN" dirty="0"/>
              <a:t>Introduction</a:t>
            </a:r>
          </a:p>
          <a:p>
            <a:pPr marL="0" indent="0">
              <a:buNone/>
            </a:pPr>
            <a:r>
              <a:rPr lang="en-IN" dirty="0"/>
              <a:t>    </a:t>
            </a:r>
            <a:r>
              <a:rPr lang="en-IN" dirty="0" err="1"/>
              <a:t>i</a:t>
            </a:r>
            <a:r>
              <a:rPr lang="en-IN" dirty="0"/>
              <a:t>) Aim</a:t>
            </a:r>
          </a:p>
          <a:p>
            <a:pPr marL="0" indent="0">
              <a:buNone/>
            </a:pPr>
            <a:r>
              <a:rPr lang="en-IN" dirty="0"/>
              <a:t>    ii) Description  </a:t>
            </a:r>
          </a:p>
          <a:p>
            <a:pPr>
              <a:buFont typeface="Wingdings" panose="05000000000000000000" pitchFamily="2" charset="2"/>
              <a:buChar char="Ø"/>
            </a:pPr>
            <a:r>
              <a:rPr lang="en-IN" dirty="0"/>
              <a:t>Technologies used</a:t>
            </a:r>
          </a:p>
          <a:p>
            <a:pPr>
              <a:buFont typeface="Wingdings" panose="05000000000000000000" pitchFamily="2" charset="2"/>
              <a:buChar char="Ø"/>
            </a:pPr>
            <a:r>
              <a:rPr lang="en-IN" dirty="0"/>
              <a:t>Spark Overview</a:t>
            </a:r>
          </a:p>
          <a:p>
            <a:pPr>
              <a:buFont typeface="Wingdings" panose="05000000000000000000" pitchFamily="2" charset="2"/>
              <a:buChar char="Ø"/>
            </a:pPr>
            <a:r>
              <a:rPr lang="en-IN" dirty="0"/>
              <a:t>Getting Started </a:t>
            </a:r>
          </a:p>
          <a:p>
            <a:pPr>
              <a:buFont typeface="Wingdings" panose="05000000000000000000" pitchFamily="2" charset="2"/>
              <a:buChar char="Ø"/>
            </a:pPr>
            <a:r>
              <a:rPr lang="en-IN" dirty="0"/>
              <a:t>Kafka Overview</a:t>
            </a:r>
          </a:p>
          <a:p>
            <a:pPr>
              <a:buFont typeface="Wingdings" panose="05000000000000000000" pitchFamily="2" charset="2"/>
              <a:buChar char="Ø"/>
            </a:pPr>
            <a:r>
              <a:rPr lang="en-IN" dirty="0"/>
              <a:t>Code Walkthrough</a:t>
            </a:r>
          </a:p>
          <a:p>
            <a:pPr>
              <a:buFont typeface="Wingdings" panose="05000000000000000000" pitchFamily="2" charset="2"/>
              <a:buChar char="Ø"/>
            </a:pPr>
            <a:r>
              <a:rPr lang="en-IN" dirty="0"/>
              <a:t>Challenges</a:t>
            </a:r>
          </a:p>
          <a:p>
            <a:pPr>
              <a:buFont typeface="Wingdings" panose="05000000000000000000" pitchFamily="2" charset="2"/>
              <a:buChar char="Ø"/>
            </a:pPr>
            <a:r>
              <a:rPr lang="en-IN" dirty="0"/>
              <a:t>Conclusion</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377037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37D3-B057-4E2A-BEAE-5C7D1FF87F0C}"/>
              </a:ext>
            </a:extLst>
          </p:cNvPr>
          <p:cNvSpPr>
            <a:spLocks noGrp="1"/>
          </p:cNvSpPr>
          <p:nvPr>
            <p:ph type="title"/>
          </p:nvPr>
        </p:nvSpPr>
        <p:spPr>
          <a:xfrm>
            <a:off x="515482" y="1362270"/>
            <a:ext cx="10671922" cy="1312072"/>
          </a:xfrm>
        </p:spPr>
        <p:txBody>
          <a:bodyPr/>
          <a:lstStyle/>
          <a:p>
            <a:pPr marL="342900" indent="-342900">
              <a:buFont typeface="Wingdings" panose="05000000000000000000" pitchFamily="2" charset="2"/>
              <a:buChar char="v"/>
            </a:pPr>
            <a:r>
              <a:rPr lang="en-IN" sz="2000" b="1" dirty="0"/>
              <a:t>open new terminal to run consumer</a:t>
            </a:r>
            <a:br>
              <a:rPr lang="en-IN" sz="2000" b="1" dirty="0"/>
            </a:br>
            <a:r>
              <a:rPr lang="en-IN" sz="2000" b="1" dirty="0">
                <a:solidFill>
                  <a:schemeClr val="accent3"/>
                </a:solidFill>
              </a:rPr>
              <a:t>C:\kafka&gt; .\bin\windows\kafka-console-consumer.bat --bootstrap-server localhost:9092 --topic Project3 --from-beginning</a:t>
            </a:r>
          </a:p>
        </p:txBody>
      </p:sp>
      <p:pic>
        <p:nvPicPr>
          <p:cNvPr id="5" name="Content Placeholder 4">
            <a:extLst>
              <a:ext uri="{FF2B5EF4-FFF2-40B4-BE49-F238E27FC236}">
                <a16:creationId xmlns:a16="http://schemas.microsoft.com/office/drawing/2014/main" id="{8C749DB8-F305-40E1-9729-4F3DFFA220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2828" y="3177863"/>
            <a:ext cx="9738488" cy="2168578"/>
          </a:xfrm>
        </p:spPr>
      </p:pic>
    </p:spTree>
    <p:extLst>
      <p:ext uri="{BB962C8B-B14F-4D97-AF65-F5344CB8AC3E}">
        <p14:creationId xmlns:p14="http://schemas.microsoft.com/office/powerpoint/2010/main" val="231426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D9B1F-4024-4377-8AC7-B3DD82E21C7E}"/>
              </a:ext>
            </a:extLst>
          </p:cNvPr>
          <p:cNvSpPr>
            <a:spLocks noGrp="1"/>
          </p:cNvSpPr>
          <p:nvPr>
            <p:ph type="title"/>
          </p:nvPr>
        </p:nvSpPr>
        <p:spPr>
          <a:xfrm>
            <a:off x="347532" y="111967"/>
            <a:ext cx="9404723" cy="648294"/>
          </a:xfrm>
        </p:spPr>
        <p:txBody>
          <a:bodyPr/>
          <a:lstStyle/>
          <a:p>
            <a:r>
              <a:rPr lang="en-IN" b="1" u="sng" dirty="0"/>
              <a:t>Code For Trending Topics In India</a:t>
            </a:r>
          </a:p>
        </p:txBody>
      </p:sp>
      <p:sp>
        <p:nvSpPr>
          <p:cNvPr id="3" name="Content Placeholder 2">
            <a:extLst>
              <a:ext uri="{FF2B5EF4-FFF2-40B4-BE49-F238E27FC236}">
                <a16:creationId xmlns:a16="http://schemas.microsoft.com/office/drawing/2014/main" id="{0DD63D9E-E5DD-4CAE-ADDE-287FDDD6DD14}"/>
              </a:ext>
            </a:extLst>
          </p:cNvPr>
          <p:cNvSpPr>
            <a:spLocks noGrp="1"/>
          </p:cNvSpPr>
          <p:nvPr>
            <p:ph idx="1"/>
          </p:nvPr>
        </p:nvSpPr>
        <p:spPr>
          <a:xfrm>
            <a:off x="877078" y="989046"/>
            <a:ext cx="9843795" cy="5756988"/>
          </a:xfrm>
        </p:spPr>
        <p:txBody>
          <a:bodyPr>
            <a:normAutofit fontScale="92500" lnSpcReduction="20000"/>
          </a:bodyPr>
          <a:lstStyle/>
          <a:p>
            <a:pPr marL="0" indent="0">
              <a:buNone/>
            </a:pPr>
            <a:r>
              <a:rPr lang="en-IN" b="1" dirty="0">
                <a:solidFill>
                  <a:schemeClr val="accent3">
                    <a:lumMod val="40000"/>
                    <a:lumOff val="60000"/>
                  </a:schemeClr>
                </a:solidFill>
              </a:rPr>
              <a:t>import </a:t>
            </a:r>
            <a:r>
              <a:rPr lang="en-IN" b="1" dirty="0" err="1">
                <a:solidFill>
                  <a:schemeClr val="accent3">
                    <a:lumMod val="40000"/>
                    <a:lumOff val="60000"/>
                  </a:schemeClr>
                </a:solidFill>
              </a:rPr>
              <a:t>tweepy</a:t>
            </a:r>
            <a:endParaRPr lang="en-IN" b="1" dirty="0">
              <a:solidFill>
                <a:schemeClr val="accent3">
                  <a:lumMod val="40000"/>
                  <a:lumOff val="60000"/>
                </a:schemeClr>
              </a:solidFill>
            </a:endParaRPr>
          </a:p>
          <a:p>
            <a:pPr marL="0" indent="0">
              <a:buNone/>
            </a:pPr>
            <a:r>
              <a:rPr lang="en-IN" b="1" dirty="0" err="1">
                <a:solidFill>
                  <a:schemeClr val="accent3">
                    <a:lumMod val="40000"/>
                    <a:lumOff val="60000"/>
                  </a:schemeClr>
                </a:solidFill>
              </a:rPr>
              <a:t>access_token</a:t>
            </a:r>
            <a:r>
              <a:rPr lang="en-IN" b="1" dirty="0">
                <a:solidFill>
                  <a:schemeClr val="accent3">
                    <a:lumMod val="40000"/>
                    <a:lumOff val="60000"/>
                  </a:schemeClr>
                </a:solidFill>
              </a:rPr>
              <a:t>="1397178062647693321-98deqStu35EJo7hsSE9PM7rf6sVaZZ"</a:t>
            </a:r>
          </a:p>
          <a:p>
            <a:pPr marL="0" indent="0">
              <a:buNone/>
            </a:pPr>
            <a:r>
              <a:rPr lang="en-IN" b="1" dirty="0" err="1">
                <a:solidFill>
                  <a:schemeClr val="accent3">
                    <a:lumMod val="40000"/>
                    <a:lumOff val="60000"/>
                  </a:schemeClr>
                </a:solidFill>
              </a:rPr>
              <a:t>access_token_secret</a:t>
            </a:r>
            <a:r>
              <a:rPr lang="en-IN" b="1" dirty="0">
                <a:solidFill>
                  <a:schemeClr val="accent3">
                    <a:lumMod val="40000"/>
                    <a:lumOff val="60000"/>
                  </a:schemeClr>
                </a:solidFill>
              </a:rPr>
              <a:t>="lLg9liDgsuOa3Us1Y3GeBefZRecEzwUUxnrq3FTMHOdJ1"</a:t>
            </a:r>
          </a:p>
          <a:p>
            <a:pPr marL="0" indent="0">
              <a:buNone/>
            </a:pPr>
            <a:r>
              <a:rPr lang="en-IN" b="1" dirty="0" err="1">
                <a:solidFill>
                  <a:schemeClr val="accent3">
                    <a:lumMod val="40000"/>
                    <a:lumOff val="60000"/>
                  </a:schemeClr>
                </a:solidFill>
              </a:rPr>
              <a:t>api_key</a:t>
            </a:r>
            <a:r>
              <a:rPr lang="en-IN" b="1" dirty="0">
                <a:solidFill>
                  <a:schemeClr val="accent3">
                    <a:lumMod val="40000"/>
                    <a:lumOff val="60000"/>
                  </a:schemeClr>
                </a:solidFill>
              </a:rPr>
              <a:t>="dSz5TgR3oRR0aAcx8sLg1dWJ7"</a:t>
            </a:r>
          </a:p>
          <a:p>
            <a:pPr marL="0" indent="0">
              <a:buNone/>
            </a:pPr>
            <a:r>
              <a:rPr lang="en-IN" b="1" dirty="0" err="1">
                <a:solidFill>
                  <a:schemeClr val="accent3">
                    <a:lumMod val="40000"/>
                    <a:lumOff val="60000"/>
                  </a:schemeClr>
                </a:solidFill>
              </a:rPr>
              <a:t>api_key_secret</a:t>
            </a:r>
            <a:r>
              <a:rPr lang="en-IN" b="1" dirty="0">
                <a:solidFill>
                  <a:schemeClr val="accent3">
                    <a:lumMod val="40000"/>
                    <a:lumOff val="60000"/>
                  </a:schemeClr>
                </a:solidFill>
              </a:rPr>
              <a:t>="B7RaKQA14bRVp9yViQrQNhHU7cZQP7cyhJdRffnt7TPWHdYtue"</a:t>
            </a:r>
          </a:p>
          <a:p>
            <a:pPr marL="0" indent="0">
              <a:buNone/>
            </a:pPr>
            <a:r>
              <a:rPr lang="en-IN" b="1" dirty="0">
                <a:solidFill>
                  <a:schemeClr val="accent3">
                    <a:lumMod val="40000"/>
                    <a:lumOff val="60000"/>
                  </a:schemeClr>
                </a:solidFill>
              </a:rPr>
              <a:t>auth=</a:t>
            </a:r>
            <a:r>
              <a:rPr lang="en-IN" b="1" dirty="0" err="1">
                <a:solidFill>
                  <a:schemeClr val="accent3">
                    <a:lumMod val="40000"/>
                    <a:lumOff val="60000"/>
                  </a:schemeClr>
                </a:solidFill>
              </a:rPr>
              <a:t>tweepy.OAuthHandler</a:t>
            </a:r>
            <a:r>
              <a:rPr lang="en-IN" b="1" dirty="0">
                <a:solidFill>
                  <a:schemeClr val="accent3">
                    <a:lumMod val="40000"/>
                    <a:lumOff val="60000"/>
                  </a:schemeClr>
                </a:solidFill>
              </a:rPr>
              <a:t>(</a:t>
            </a:r>
            <a:r>
              <a:rPr lang="en-IN" b="1" dirty="0" err="1">
                <a:solidFill>
                  <a:schemeClr val="accent3">
                    <a:lumMod val="40000"/>
                    <a:lumOff val="60000"/>
                  </a:schemeClr>
                </a:solidFill>
              </a:rPr>
              <a:t>consumer_key</a:t>
            </a:r>
            <a:r>
              <a:rPr lang="en-IN" b="1" dirty="0">
                <a:solidFill>
                  <a:schemeClr val="accent3">
                    <a:lumMod val="40000"/>
                    <a:lumOff val="60000"/>
                  </a:schemeClr>
                </a:solidFill>
              </a:rPr>
              <a:t>=</a:t>
            </a:r>
            <a:r>
              <a:rPr lang="en-IN" b="1" dirty="0" err="1">
                <a:solidFill>
                  <a:schemeClr val="accent3">
                    <a:lumMod val="40000"/>
                    <a:lumOff val="60000"/>
                  </a:schemeClr>
                </a:solidFill>
              </a:rPr>
              <a:t>api_key,consumer_secret</a:t>
            </a:r>
            <a:r>
              <a:rPr lang="en-IN" b="1" dirty="0">
                <a:solidFill>
                  <a:schemeClr val="accent3">
                    <a:lumMod val="40000"/>
                    <a:lumOff val="60000"/>
                  </a:schemeClr>
                </a:solidFill>
              </a:rPr>
              <a:t>=</a:t>
            </a:r>
            <a:r>
              <a:rPr lang="en-IN" b="1" dirty="0" err="1">
                <a:solidFill>
                  <a:schemeClr val="accent3">
                    <a:lumMod val="40000"/>
                    <a:lumOff val="60000"/>
                  </a:schemeClr>
                </a:solidFill>
              </a:rPr>
              <a:t>api_key_secret</a:t>
            </a:r>
            <a:r>
              <a:rPr lang="en-IN" b="1" dirty="0">
                <a:solidFill>
                  <a:schemeClr val="accent3">
                    <a:lumMod val="40000"/>
                    <a:lumOff val="60000"/>
                  </a:schemeClr>
                </a:solidFill>
              </a:rPr>
              <a:t>)</a:t>
            </a:r>
          </a:p>
          <a:p>
            <a:pPr marL="0" indent="0">
              <a:buNone/>
            </a:pPr>
            <a:r>
              <a:rPr lang="en-IN" b="1" dirty="0" err="1">
                <a:solidFill>
                  <a:schemeClr val="accent3">
                    <a:lumMod val="40000"/>
                    <a:lumOff val="60000"/>
                  </a:schemeClr>
                </a:solidFill>
              </a:rPr>
              <a:t>auth.set_access_token</a:t>
            </a:r>
            <a:r>
              <a:rPr lang="en-IN" b="1" dirty="0">
                <a:solidFill>
                  <a:schemeClr val="accent3">
                    <a:lumMod val="40000"/>
                    <a:lumOff val="60000"/>
                  </a:schemeClr>
                </a:solidFill>
              </a:rPr>
              <a:t>(</a:t>
            </a:r>
            <a:r>
              <a:rPr lang="en-IN" b="1" dirty="0" err="1">
                <a:solidFill>
                  <a:schemeClr val="accent3">
                    <a:lumMod val="40000"/>
                    <a:lumOff val="60000"/>
                  </a:schemeClr>
                </a:solidFill>
              </a:rPr>
              <a:t>access_token,access_token_secret</a:t>
            </a:r>
            <a:r>
              <a:rPr lang="en-IN" b="1" dirty="0">
                <a:solidFill>
                  <a:schemeClr val="accent3">
                    <a:lumMod val="40000"/>
                    <a:lumOff val="60000"/>
                  </a:schemeClr>
                </a:solidFill>
              </a:rPr>
              <a:t>)</a:t>
            </a:r>
          </a:p>
          <a:p>
            <a:pPr marL="0" indent="0">
              <a:buNone/>
            </a:pPr>
            <a:r>
              <a:rPr lang="en-IN" b="1" dirty="0" err="1">
                <a:solidFill>
                  <a:schemeClr val="accent3">
                    <a:lumMod val="40000"/>
                    <a:lumOff val="60000"/>
                  </a:schemeClr>
                </a:solidFill>
              </a:rPr>
              <a:t>api</a:t>
            </a:r>
            <a:r>
              <a:rPr lang="en-IN" b="1" dirty="0">
                <a:solidFill>
                  <a:schemeClr val="accent3">
                    <a:lumMod val="40000"/>
                    <a:lumOff val="60000"/>
                  </a:schemeClr>
                </a:solidFill>
              </a:rPr>
              <a:t>=</a:t>
            </a:r>
            <a:r>
              <a:rPr lang="en-IN" b="1" dirty="0" err="1">
                <a:solidFill>
                  <a:schemeClr val="accent3">
                    <a:lumMod val="40000"/>
                    <a:lumOff val="60000"/>
                  </a:schemeClr>
                </a:solidFill>
              </a:rPr>
              <a:t>tweepy.API</a:t>
            </a:r>
            <a:r>
              <a:rPr lang="en-IN" b="1" dirty="0">
                <a:solidFill>
                  <a:schemeClr val="accent3">
                    <a:lumMod val="40000"/>
                    <a:lumOff val="60000"/>
                  </a:schemeClr>
                </a:solidFill>
              </a:rPr>
              <a:t>(auth)</a:t>
            </a:r>
          </a:p>
          <a:p>
            <a:pPr marL="0" indent="0">
              <a:buNone/>
            </a:pPr>
            <a:r>
              <a:rPr lang="en-IN" b="1" dirty="0">
                <a:solidFill>
                  <a:schemeClr val="accent3">
                    <a:lumMod val="40000"/>
                    <a:lumOff val="60000"/>
                  </a:schemeClr>
                </a:solidFill>
              </a:rPr>
              <a:t>print(</a:t>
            </a:r>
            <a:r>
              <a:rPr lang="en-IN" b="1" dirty="0" err="1">
                <a:solidFill>
                  <a:schemeClr val="accent3">
                    <a:lumMod val="40000"/>
                    <a:lumOff val="60000"/>
                  </a:schemeClr>
                </a:solidFill>
              </a:rPr>
              <a:t>api</a:t>
            </a:r>
            <a:r>
              <a:rPr lang="en-IN" b="1" dirty="0">
                <a:solidFill>
                  <a:schemeClr val="accent3">
                    <a:lumMod val="40000"/>
                    <a:lumOff val="60000"/>
                  </a:schemeClr>
                </a:solidFill>
              </a:rPr>
              <a:t>)</a:t>
            </a:r>
          </a:p>
          <a:p>
            <a:pPr marL="0" indent="0">
              <a:buNone/>
            </a:pPr>
            <a:r>
              <a:rPr lang="en-IN" b="1" dirty="0">
                <a:solidFill>
                  <a:schemeClr val="accent3">
                    <a:lumMod val="40000"/>
                    <a:lumOff val="60000"/>
                  </a:schemeClr>
                </a:solidFill>
              </a:rPr>
              <a:t>named=[]</a:t>
            </a:r>
          </a:p>
          <a:p>
            <a:pPr marL="0" indent="0">
              <a:buNone/>
            </a:pPr>
            <a:r>
              <a:rPr lang="en-IN" b="1" dirty="0">
                <a:solidFill>
                  <a:schemeClr val="accent3">
                    <a:lumMod val="40000"/>
                    <a:lumOff val="60000"/>
                  </a:schemeClr>
                </a:solidFill>
              </a:rPr>
              <a:t>volumed=[]</a:t>
            </a:r>
          </a:p>
          <a:p>
            <a:pPr marL="0" indent="0">
              <a:buNone/>
            </a:pPr>
            <a:r>
              <a:rPr lang="en-IN" b="1" dirty="0" err="1">
                <a:solidFill>
                  <a:schemeClr val="accent3">
                    <a:lumMod val="40000"/>
                    <a:lumOff val="60000"/>
                  </a:schemeClr>
                </a:solidFill>
              </a:rPr>
              <a:t>woeid</a:t>
            </a:r>
            <a:r>
              <a:rPr lang="en-IN" b="1" dirty="0">
                <a:solidFill>
                  <a:schemeClr val="accent3">
                    <a:lumMod val="40000"/>
                    <a:lumOff val="60000"/>
                  </a:schemeClr>
                </a:solidFill>
              </a:rPr>
              <a:t> = 23424848</a:t>
            </a:r>
          </a:p>
          <a:p>
            <a:pPr marL="0" indent="0">
              <a:buNone/>
            </a:pPr>
            <a:r>
              <a:rPr lang="en-IN" b="1" dirty="0">
                <a:solidFill>
                  <a:schemeClr val="accent3">
                    <a:lumMod val="40000"/>
                    <a:lumOff val="60000"/>
                  </a:schemeClr>
                </a:solidFill>
              </a:rPr>
              <a:t>Trends = </a:t>
            </a:r>
            <a:r>
              <a:rPr lang="en-IN" b="1" dirty="0" err="1">
                <a:solidFill>
                  <a:schemeClr val="accent3">
                    <a:lumMod val="40000"/>
                    <a:lumOff val="60000"/>
                  </a:schemeClr>
                </a:solidFill>
              </a:rPr>
              <a:t>api.trends_place</a:t>
            </a:r>
            <a:r>
              <a:rPr lang="en-IN" b="1" dirty="0">
                <a:solidFill>
                  <a:schemeClr val="accent3">
                    <a:lumMod val="40000"/>
                    <a:lumOff val="60000"/>
                  </a:schemeClr>
                </a:solidFill>
              </a:rPr>
              <a:t>(</a:t>
            </a:r>
            <a:r>
              <a:rPr lang="en-IN" b="1" dirty="0" err="1">
                <a:solidFill>
                  <a:schemeClr val="accent3">
                    <a:lumMod val="40000"/>
                    <a:lumOff val="60000"/>
                  </a:schemeClr>
                </a:solidFill>
              </a:rPr>
              <a:t>woeid</a:t>
            </a:r>
            <a:r>
              <a:rPr lang="en-IN" b="1" dirty="0">
                <a:solidFill>
                  <a:schemeClr val="accent3">
                    <a:lumMod val="40000"/>
                    <a:lumOff val="60000"/>
                  </a:schemeClr>
                </a:solidFill>
              </a:rPr>
              <a:t>)</a:t>
            </a:r>
          </a:p>
          <a:p>
            <a:pPr marL="0" indent="0">
              <a:buNone/>
            </a:pPr>
            <a:r>
              <a:rPr lang="en-IN" b="1" dirty="0">
                <a:solidFill>
                  <a:schemeClr val="accent3">
                    <a:lumMod val="40000"/>
                    <a:lumOff val="60000"/>
                  </a:schemeClr>
                </a:solidFill>
              </a:rPr>
              <a:t>for value in Trends:</a:t>
            </a:r>
          </a:p>
          <a:p>
            <a:pPr marL="0" indent="0">
              <a:buNone/>
            </a:pPr>
            <a:r>
              <a:rPr lang="en-IN" b="1" dirty="0">
                <a:solidFill>
                  <a:schemeClr val="accent3">
                    <a:lumMod val="40000"/>
                    <a:lumOff val="60000"/>
                  </a:schemeClr>
                </a:solidFill>
              </a:rPr>
              <a:t>    print(value)</a:t>
            </a:r>
          </a:p>
          <a:p>
            <a:pPr marL="0" indent="0">
              <a:buNone/>
            </a:pPr>
            <a:endParaRPr lang="en-IN" dirty="0"/>
          </a:p>
        </p:txBody>
      </p:sp>
    </p:spTree>
    <p:extLst>
      <p:ext uri="{BB962C8B-B14F-4D97-AF65-F5344CB8AC3E}">
        <p14:creationId xmlns:p14="http://schemas.microsoft.com/office/powerpoint/2010/main" val="3411828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A989-0D24-42C1-BB8F-80CE54FD1B5E}"/>
              </a:ext>
            </a:extLst>
          </p:cNvPr>
          <p:cNvSpPr>
            <a:spLocks noGrp="1"/>
          </p:cNvSpPr>
          <p:nvPr>
            <p:ph type="title"/>
          </p:nvPr>
        </p:nvSpPr>
        <p:spPr>
          <a:xfrm>
            <a:off x="431507" y="256775"/>
            <a:ext cx="9404723" cy="713609"/>
          </a:xfrm>
        </p:spPr>
        <p:txBody>
          <a:bodyPr/>
          <a:lstStyle/>
          <a:p>
            <a:r>
              <a:rPr lang="en-IN" b="1" dirty="0"/>
              <a:t>Trending Output </a:t>
            </a:r>
          </a:p>
        </p:txBody>
      </p:sp>
      <p:pic>
        <p:nvPicPr>
          <p:cNvPr id="5" name="Content Placeholder 4">
            <a:extLst>
              <a:ext uri="{FF2B5EF4-FFF2-40B4-BE49-F238E27FC236}">
                <a16:creationId xmlns:a16="http://schemas.microsoft.com/office/drawing/2014/main" id="{47E4C3E8-41AB-4991-B904-EE4B0C8038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7747" y="1231641"/>
            <a:ext cx="10618237" cy="5439747"/>
          </a:xfrm>
        </p:spPr>
      </p:pic>
    </p:spTree>
    <p:extLst>
      <p:ext uri="{BB962C8B-B14F-4D97-AF65-F5344CB8AC3E}">
        <p14:creationId xmlns:p14="http://schemas.microsoft.com/office/powerpoint/2010/main" val="1865728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54C2-32D4-4C26-9EEF-BCAA5592DE1D}"/>
              </a:ext>
            </a:extLst>
          </p:cNvPr>
          <p:cNvSpPr>
            <a:spLocks noGrp="1"/>
          </p:cNvSpPr>
          <p:nvPr>
            <p:ph type="title"/>
          </p:nvPr>
        </p:nvSpPr>
        <p:spPr>
          <a:xfrm>
            <a:off x="646111" y="205273"/>
            <a:ext cx="9404723" cy="620302"/>
          </a:xfrm>
        </p:spPr>
        <p:txBody>
          <a:bodyPr/>
          <a:lstStyle/>
          <a:p>
            <a:r>
              <a:rPr lang="en-IN" b="1" dirty="0"/>
              <a:t>Producer Code-1</a:t>
            </a:r>
          </a:p>
        </p:txBody>
      </p:sp>
      <p:sp>
        <p:nvSpPr>
          <p:cNvPr id="4" name="Content Placeholder 3">
            <a:extLst>
              <a:ext uri="{FF2B5EF4-FFF2-40B4-BE49-F238E27FC236}">
                <a16:creationId xmlns:a16="http://schemas.microsoft.com/office/drawing/2014/main" id="{20411F4E-1773-4969-A04D-94CD9FEDB361}"/>
              </a:ext>
            </a:extLst>
          </p:cNvPr>
          <p:cNvSpPr>
            <a:spLocks noGrp="1"/>
          </p:cNvSpPr>
          <p:nvPr>
            <p:ph sz="half" idx="1"/>
          </p:nvPr>
        </p:nvSpPr>
        <p:spPr>
          <a:xfrm>
            <a:off x="391887" y="1184989"/>
            <a:ext cx="5103844" cy="5197150"/>
          </a:xfrm>
        </p:spPr>
        <p:txBody>
          <a:bodyPr>
            <a:noAutofit/>
          </a:bodyPr>
          <a:lstStyle/>
          <a:p>
            <a:pPr marL="0" indent="0">
              <a:buNone/>
            </a:pPr>
            <a:r>
              <a:rPr lang="en-IN" sz="1400" b="1" dirty="0">
                <a:solidFill>
                  <a:schemeClr val="accent3">
                    <a:lumMod val="40000"/>
                    <a:lumOff val="60000"/>
                  </a:schemeClr>
                </a:solidFill>
              </a:rPr>
              <a:t>from </a:t>
            </a:r>
            <a:r>
              <a:rPr lang="en-IN" sz="1400" b="1" dirty="0" err="1">
                <a:solidFill>
                  <a:schemeClr val="accent3">
                    <a:lumMod val="40000"/>
                    <a:lumOff val="60000"/>
                  </a:schemeClr>
                </a:solidFill>
              </a:rPr>
              <a:t>tweepy</a:t>
            </a:r>
            <a:r>
              <a:rPr lang="en-IN" sz="1400" b="1" dirty="0">
                <a:solidFill>
                  <a:schemeClr val="accent3">
                    <a:lumMod val="40000"/>
                    <a:lumOff val="60000"/>
                  </a:schemeClr>
                </a:solidFill>
              </a:rPr>
              <a:t> import Stream</a:t>
            </a:r>
          </a:p>
          <a:p>
            <a:pPr marL="0" indent="0">
              <a:buNone/>
            </a:pPr>
            <a:r>
              <a:rPr lang="en-IN" sz="1400" b="1" dirty="0">
                <a:solidFill>
                  <a:schemeClr val="accent3">
                    <a:lumMod val="40000"/>
                    <a:lumOff val="60000"/>
                  </a:schemeClr>
                </a:solidFill>
              </a:rPr>
              <a:t>from </a:t>
            </a:r>
            <a:r>
              <a:rPr lang="en-IN" sz="1400" b="1" dirty="0" err="1">
                <a:solidFill>
                  <a:schemeClr val="accent3">
                    <a:lumMod val="40000"/>
                    <a:lumOff val="60000"/>
                  </a:schemeClr>
                </a:solidFill>
              </a:rPr>
              <a:t>tweepy</a:t>
            </a:r>
            <a:r>
              <a:rPr lang="en-IN" sz="1400" b="1" dirty="0">
                <a:solidFill>
                  <a:schemeClr val="accent3">
                    <a:lumMod val="40000"/>
                    <a:lumOff val="60000"/>
                  </a:schemeClr>
                </a:solidFill>
              </a:rPr>
              <a:t> import </a:t>
            </a:r>
            <a:r>
              <a:rPr lang="en-IN" sz="1400" b="1" dirty="0" err="1">
                <a:solidFill>
                  <a:schemeClr val="accent3">
                    <a:lumMod val="40000"/>
                    <a:lumOff val="60000"/>
                  </a:schemeClr>
                </a:solidFill>
              </a:rPr>
              <a:t>OAuthHandler</a:t>
            </a:r>
            <a:endParaRPr lang="en-IN" sz="1400" b="1" dirty="0">
              <a:solidFill>
                <a:schemeClr val="accent3">
                  <a:lumMod val="40000"/>
                  <a:lumOff val="60000"/>
                </a:schemeClr>
              </a:solidFill>
            </a:endParaRPr>
          </a:p>
          <a:p>
            <a:pPr marL="0" indent="0">
              <a:buNone/>
            </a:pPr>
            <a:r>
              <a:rPr lang="en-IN" sz="1400" b="1" dirty="0">
                <a:solidFill>
                  <a:schemeClr val="accent3">
                    <a:lumMod val="40000"/>
                    <a:lumOff val="60000"/>
                  </a:schemeClr>
                </a:solidFill>
              </a:rPr>
              <a:t>from </a:t>
            </a:r>
            <a:r>
              <a:rPr lang="en-IN" sz="1400" b="1" dirty="0" err="1">
                <a:solidFill>
                  <a:schemeClr val="accent3">
                    <a:lumMod val="40000"/>
                    <a:lumOff val="60000"/>
                  </a:schemeClr>
                </a:solidFill>
              </a:rPr>
              <a:t>tweepy.streaming</a:t>
            </a:r>
            <a:r>
              <a:rPr lang="en-IN" sz="1400" b="1" dirty="0">
                <a:solidFill>
                  <a:schemeClr val="accent3">
                    <a:lumMod val="40000"/>
                    <a:lumOff val="60000"/>
                  </a:schemeClr>
                </a:solidFill>
              </a:rPr>
              <a:t> import </a:t>
            </a:r>
            <a:r>
              <a:rPr lang="en-IN" sz="1400" b="1" dirty="0" err="1">
                <a:solidFill>
                  <a:schemeClr val="accent3">
                    <a:lumMod val="40000"/>
                    <a:lumOff val="60000"/>
                  </a:schemeClr>
                </a:solidFill>
              </a:rPr>
              <a:t>StreamListener</a:t>
            </a:r>
            <a:endParaRPr lang="en-IN" sz="1400" b="1" dirty="0">
              <a:solidFill>
                <a:schemeClr val="accent3">
                  <a:lumMod val="40000"/>
                  <a:lumOff val="60000"/>
                </a:schemeClr>
              </a:solidFill>
            </a:endParaRPr>
          </a:p>
          <a:p>
            <a:pPr marL="0" indent="0">
              <a:buNone/>
            </a:pPr>
            <a:r>
              <a:rPr lang="en-IN" sz="1400" b="1" dirty="0">
                <a:solidFill>
                  <a:schemeClr val="accent3">
                    <a:lumMod val="40000"/>
                    <a:lumOff val="60000"/>
                  </a:schemeClr>
                </a:solidFill>
              </a:rPr>
              <a:t>import time</a:t>
            </a:r>
          </a:p>
          <a:p>
            <a:pPr marL="0" indent="0">
              <a:buNone/>
            </a:pPr>
            <a:r>
              <a:rPr lang="en-IN" sz="1400" b="1" dirty="0">
                <a:solidFill>
                  <a:schemeClr val="accent3">
                    <a:lumMod val="40000"/>
                    <a:lumOff val="60000"/>
                  </a:schemeClr>
                </a:solidFill>
              </a:rPr>
              <a:t>import json</a:t>
            </a:r>
          </a:p>
          <a:p>
            <a:pPr marL="0" indent="0">
              <a:buNone/>
            </a:pPr>
            <a:r>
              <a:rPr lang="en-IN" sz="1400" b="1" dirty="0">
                <a:solidFill>
                  <a:schemeClr val="accent3">
                    <a:lumMod val="40000"/>
                    <a:lumOff val="60000"/>
                  </a:schemeClr>
                </a:solidFill>
              </a:rPr>
              <a:t>from </a:t>
            </a:r>
            <a:r>
              <a:rPr lang="en-IN" sz="1400" b="1" dirty="0" err="1">
                <a:solidFill>
                  <a:schemeClr val="accent3">
                    <a:lumMod val="40000"/>
                    <a:lumOff val="60000"/>
                  </a:schemeClr>
                </a:solidFill>
              </a:rPr>
              <a:t>kafka</a:t>
            </a:r>
            <a:r>
              <a:rPr lang="en-IN" sz="1400" b="1" dirty="0">
                <a:solidFill>
                  <a:schemeClr val="accent3">
                    <a:lumMod val="40000"/>
                    <a:lumOff val="60000"/>
                  </a:schemeClr>
                </a:solidFill>
              </a:rPr>
              <a:t> import </a:t>
            </a:r>
            <a:r>
              <a:rPr lang="en-IN" sz="1400" b="1" dirty="0" err="1">
                <a:solidFill>
                  <a:schemeClr val="accent3">
                    <a:lumMod val="40000"/>
                    <a:lumOff val="60000"/>
                  </a:schemeClr>
                </a:solidFill>
              </a:rPr>
              <a:t>KafkaProducer</a:t>
            </a:r>
            <a:endParaRPr lang="en-IN" sz="1400" b="1" dirty="0">
              <a:solidFill>
                <a:schemeClr val="accent3">
                  <a:lumMod val="40000"/>
                  <a:lumOff val="60000"/>
                </a:schemeClr>
              </a:solidFill>
            </a:endParaRPr>
          </a:p>
          <a:p>
            <a:pPr marL="0" indent="0">
              <a:buNone/>
            </a:pPr>
            <a:r>
              <a:rPr lang="en-IN" sz="1400" b="1" dirty="0">
                <a:solidFill>
                  <a:schemeClr val="accent3">
                    <a:lumMod val="40000"/>
                    <a:lumOff val="60000"/>
                  </a:schemeClr>
                </a:solidFill>
              </a:rPr>
              <a:t>import </a:t>
            </a:r>
            <a:r>
              <a:rPr lang="en-IN" sz="1400" b="1" dirty="0" err="1">
                <a:solidFill>
                  <a:schemeClr val="accent3">
                    <a:lumMod val="40000"/>
                    <a:lumOff val="60000"/>
                  </a:schemeClr>
                </a:solidFill>
              </a:rPr>
              <a:t>pprint</a:t>
            </a:r>
            <a:endParaRPr lang="en-IN" sz="1400" b="1" dirty="0">
              <a:solidFill>
                <a:schemeClr val="accent3">
                  <a:lumMod val="40000"/>
                  <a:lumOff val="60000"/>
                </a:schemeClr>
              </a:solidFill>
            </a:endParaRPr>
          </a:p>
          <a:p>
            <a:pPr marL="0" indent="0">
              <a:buNone/>
            </a:pPr>
            <a:endParaRPr lang="en-IN" sz="1400" b="1" dirty="0">
              <a:solidFill>
                <a:schemeClr val="accent3">
                  <a:lumMod val="40000"/>
                  <a:lumOff val="60000"/>
                </a:schemeClr>
              </a:solidFill>
            </a:endParaRPr>
          </a:p>
          <a:p>
            <a:pPr marL="0" indent="0">
              <a:buNone/>
            </a:pPr>
            <a:r>
              <a:rPr lang="en-IN" sz="1400" b="1" dirty="0">
                <a:solidFill>
                  <a:schemeClr val="accent3">
                    <a:lumMod val="40000"/>
                    <a:lumOff val="60000"/>
                  </a:schemeClr>
                </a:solidFill>
              </a:rPr>
              <a:t>#consumer key, consumer secret, access token, access secret.</a:t>
            </a:r>
          </a:p>
          <a:p>
            <a:pPr marL="0" indent="0">
              <a:buNone/>
            </a:pPr>
            <a:r>
              <a:rPr lang="en-IN" sz="1400" b="1" dirty="0" err="1">
                <a:solidFill>
                  <a:schemeClr val="accent3">
                    <a:lumMod val="40000"/>
                    <a:lumOff val="60000"/>
                  </a:schemeClr>
                </a:solidFill>
              </a:rPr>
              <a:t>ckey</a:t>
            </a:r>
            <a:r>
              <a:rPr lang="en-IN" sz="1400" b="1" dirty="0">
                <a:solidFill>
                  <a:schemeClr val="accent3">
                    <a:lumMod val="40000"/>
                    <a:lumOff val="60000"/>
                  </a:schemeClr>
                </a:solidFill>
              </a:rPr>
              <a:t>="dSz5TgR3oRR0aAcx8sLg1dWJ7"</a:t>
            </a:r>
          </a:p>
          <a:p>
            <a:pPr marL="0" indent="0">
              <a:buNone/>
            </a:pPr>
            <a:r>
              <a:rPr lang="en-IN" sz="1400" b="1" dirty="0" err="1">
                <a:solidFill>
                  <a:schemeClr val="accent3">
                    <a:lumMod val="40000"/>
                    <a:lumOff val="60000"/>
                  </a:schemeClr>
                </a:solidFill>
              </a:rPr>
              <a:t>csecret</a:t>
            </a:r>
            <a:r>
              <a:rPr lang="en-IN" sz="1400" b="1" dirty="0">
                <a:solidFill>
                  <a:schemeClr val="accent3">
                    <a:lumMod val="40000"/>
                    <a:lumOff val="60000"/>
                  </a:schemeClr>
                </a:solidFill>
              </a:rPr>
              <a:t>="B7RaKQA14bRVp9yViQrQNhHU7cZQP7cyhJdRffnt7TPWHdYtue"</a:t>
            </a:r>
          </a:p>
          <a:p>
            <a:pPr marL="0" indent="0">
              <a:buNone/>
            </a:pPr>
            <a:r>
              <a:rPr lang="en-IN" sz="1400" b="1" dirty="0" err="1">
                <a:solidFill>
                  <a:schemeClr val="accent3">
                    <a:lumMod val="40000"/>
                    <a:lumOff val="60000"/>
                  </a:schemeClr>
                </a:solidFill>
              </a:rPr>
              <a:t>atoken</a:t>
            </a:r>
            <a:r>
              <a:rPr lang="en-IN" sz="1400" b="1" dirty="0">
                <a:solidFill>
                  <a:schemeClr val="accent3">
                    <a:lumMod val="40000"/>
                    <a:lumOff val="60000"/>
                  </a:schemeClr>
                </a:solidFill>
              </a:rPr>
              <a:t>="1397178062647693321-98deqStu35EJo7hsSE9PM7rf6sVaZZ"</a:t>
            </a:r>
          </a:p>
          <a:p>
            <a:pPr marL="0" indent="0">
              <a:buNone/>
            </a:pPr>
            <a:r>
              <a:rPr lang="en-IN" sz="1400" b="1" dirty="0" err="1">
                <a:solidFill>
                  <a:schemeClr val="accent3">
                    <a:lumMod val="40000"/>
                    <a:lumOff val="60000"/>
                  </a:schemeClr>
                </a:solidFill>
              </a:rPr>
              <a:t>asecret</a:t>
            </a:r>
            <a:r>
              <a:rPr lang="en-IN" sz="1400" b="1" dirty="0">
                <a:solidFill>
                  <a:schemeClr val="accent3">
                    <a:lumMod val="40000"/>
                    <a:lumOff val="60000"/>
                  </a:schemeClr>
                </a:solidFill>
              </a:rPr>
              <a:t>="lLg9liDgsuOa3Us1Y3GeBefZRecEzwUUxnrq3FTMHOdJ1"</a:t>
            </a:r>
          </a:p>
          <a:p>
            <a:pPr marL="0" indent="0">
              <a:buNone/>
            </a:pPr>
            <a:r>
              <a:rPr lang="en-IN" sz="1400" dirty="0"/>
              <a:t> </a:t>
            </a:r>
          </a:p>
        </p:txBody>
      </p:sp>
      <p:sp>
        <p:nvSpPr>
          <p:cNvPr id="5" name="Content Placeholder 4">
            <a:extLst>
              <a:ext uri="{FF2B5EF4-FFF2-40B4-BE49-F238E27FC236}">
                <a16:creationId xmlns:a16="http://schemas.microsoft.com/office/drawing/2014/main" id="{B45BD6E0-EFDF-4A29-B33E-12C2D356C65A}"/>
              </a:ext>
            </a:extLst>
          </p:cNvPr>
          <p:cNvSpPr>
            <a:spLocks noGrp="1"/>
          </p:cNvSpPr>
          <p:nvPr>
            <p:ph sz="half" idx="2"/>
          </p:nvPr>
        </p:nvSpPr>
        <p:spPr>
          <a:xfrm>
            <a:off x="6456926" y="1073020"/>
            <a:ext cx="5579564" cy="5579707"/>
          </a:xfrm>
        </p:spPr>
        <p:txBody>
          <a:bodyPr>
            <a:normAutofit fontScale="70000" lnSpcReduction="20000"/>
          </a:bodyPr>
          <a:lstStyle/>
          <a:p>
            <a:pPr marL="0" indent="0">
              <a:buNone/>
            </a:pPr>
            <a:r>
              <a:rPr lang="en-IN" b="1" dirty="0">
                <a:solidFill>
                  <a:schemeClr val="accent3">
                    <a:lumMod val="40000"/>
                    <a:lumOff val="60000"/>
                  </a:schemeClr>
                </a:solidFill>
              </a:rPr>
              <a:t>class listener(</a:t>
            </a:r>
            <a:r>
              <a:rPr lang="en-IN" b="1" dirty="0" err="1">
                <a:solidFill>
                  <a:schemeClr val="accent3">
                    <a:lumMod val="40000"/>
                    <a:lumOff val="60000"/>
                  </a:schemeClr>
                </a:solidFill>
              </a:rPr>
              <a:t>StreamListener</a:t>
            </a:r>
            <a:r>
              <a:rPr lang="en-IN" b="1" dirty="0">
                <a:solidFill>
                  <a:schemeClr val="accent3">
                    <a:lumMod val="40000"/>
                    <a:lumOff val="60000"/>
                  </a:schemeClr>
                </a:solidFill>
              </a:rPr>
              <a:t>):</a:t>
            </a:r>
          </a:p>
          <a:p>
            <a:pPr marL="0" indent="0">
              <a:buNone/>
            </a:pPr>
            <a:r>
              <a:rPr lang="en-IN" b="1" dirty="0">
                <a:solidFill>
                  <a:schemeClr val="accent3">
                    <a:lumMod val="40000"/>
                    <a:lumOff val="60000"/>
                  </a:schemeClr>
                </a:solidFill>
              </a:rPr>
              <a:t>    def </a:t>
            </a:r>
            <a:r>
              <a:rPr lang="en-IN" b="1" dirty="0" err="1">
                <a:solidFill>
                  <a:schemeClr val="accent3">
                    <a:lumMod val="40000"/>
                    <a:lumOff val="60000"/>
                  </a:schemeClr>
                </a:solidFill>
              </a:rPr>
              <a:t>on_data</a:t>
            </a:r>
            <a:r>
              <a:rPr lang="en-IN" b="1" dirty="0">
                <a:solidFill>
                  <a:schemeClr val="accent3">
                    <a:lumMod val="40000"/>
                    <a:lumOff val="60000"/>
                  </a:schemeClr>
                </a:solidFill>
              </a:rPr>
              <a:t>(self, data):</a:t>
            </a:r>
          </a:p>
          <a:p>
            <a:pPr marL="0" indent="0">
              <a:buNone/>
            </a:pPr>
            <a:r>
              <a:rPr lang="en-IN" b="1" dirty="0">
                <a:solidFill>
                  <a:schemeClr val="accent3">
                    <a:lumMod val="40000"/>
                    <a:lumOff val="60000"/>
                  </a:schemeClr>
                </a:solidFill>
              </a:rPr>
              <a:t>        </a:t>
            </a:r>
            <a:r>
              <a:rPr lang="en-IN" b="1" dirty="0" err="1">
                <a:solidFill>
                  <a:schemeClr val="accent3">
                    <a:lumMod val="40000"/>
                    <a:lumOff val="60000"/>
                  </a:schemeClr>
                </a:solidFill>
              </a:rPr>
              <a:t>all_data</a:t>
            </a:r>
            <a:r>
              <a:rPr lang="en-IN" b="1" dirty="0">
                <a:solidFill>
                  <a:schemeClr val="accent3">
                    <a:lumMod val="40000"/>
                    <a:lumOff val="60000"/>
                  </a:schemeClr>
                </a:solidFill>
              </a:rPr>
              <a:t> = </a:t>
            </a:r>
            <a:r>
              <a:rPr lang="en-IN" b="1" dirty="0" err="1">
                <a:solidFill>
                  <a:schemeClr val="accent3">
                    <a:lumMod val="40000"/>
                    <a:lumOff val="60000"/>
                  </a:schemeClr>
                </a:solidFill>
              </a:rPr>
              <a:t>json.loads</a:t>
            </a:r>
            <a:r>
              <a:rPr lang="en-IN" b="1" dirty="0">
                <a:solidFill>
                  <a:schemeClr val="accent3">
                    <a:lumMod val="40000"/>
                    <a:lumOff val="60000"/>
                  </a:schemeClr>
                </a:solidFill>
              </a:rPr>
              <a:t>(data)</a:t>
            </a:r>
          </a:p>
          <a:p>
            <a:pPr marL="0" indent="0">
              <a:buNone/>
            </a:pPr>
            <a:r>
              <a:rPr lang="en-IN" b="1" dirty="0">
                <a:solidFill>
                  <a:schemeClr val="accent3">
                    <a:lumMod val="40000"/>
                    <a:lumOff val="60000"/>
                  </a:schemeClr>
                </a:solidFill>
              </a:rPr>
              <a:t>        data = str(</a:t>
            </a:r>
            <a:r>
              <a:rPr lang="en-IN" b="1" dirty="0" err="1">
                <a:solidFill>
                  <a:schemeClr val="accent3">
                    <a:lumMod val="40000"/>
                    <a:lumOff val="60000"/>
                  </a:schemeClr>
                </a:solidFill>
              </a:rPr>
              <a:t>all_data</a:t>
            </a:r>
            <a:r>
              <a:rPr lang="en-IN" b="1" dirty="0">
                <a:solidFill>
                  <a:schemeClr val="accent3">
                    <a:lumMod val="40000"/>
                    <a:lumOff val="60000"/>
                  </a:schemeClr>
                </a:solidFill>
              </a:rPr>
              <a:t>['</a:t>
            </a:r>
            <a:r>
              <a:rPr lang="en-IN" b="1" dirty="0" err="1">
                <a:solidFill>
                  <a:schemeClr val="accent3">
                    <a:lumMod val="40000"/>
                    <a:lumOff val="60000"/>
                  </a:schemeClr>
                </a:solidFill>
              </a:rPr>
              <a:t>in_reply_to_screen_name</a:t>
            </a:r>
            <a:r>
              <a:rPr lang="en-IN" b="1" dirty="0">
                <a:solidFill>
                  <a:schemeClr val="accent3">
                    <a:lumMod val="40000"/>
                    <a:lumOff val="60000"/>
                  </a:schemeClr>
                </a:solidFill>
              </a:rPr>
              <a:t>']).encode("ascii", "ignore").decode()</a:t>
            </a:r>
          </a:p>
          <a:p>
            <a:pPr marL="0" indent="0">
              <a:buNone/>
            </a:pPr>
            <a:r>
              <a:rPr lang="en-IN" b="1" dirty="0">
                <a:solidFill>
                  <a:schemeClr val="accent3">
                    <a:lumMod val="40000"/>
                    <a:lumOff val="60000"/>
                  </a:schemeClr>
                </a:solidFill>
              </a:rPr>
              <a:t>        if(data !="None"):</a:t>
            </a:r>
          </a:p>
          <a:p>
            <a:pPr marL="0" indent="0">
              <a:buNone/>
            </a:pPr>
            <a:r>
              <a:rPr lang="en-IN" b="1" dirty="0">
                <a:solidFill>
                  <a:schemeClr val="accent3">
                    <a:lumMod val="40000"/>
                    <a:lumOff val="60000"/>
                  </a:schemeClr>
                </a:solidFill>
              </a:rPr>
              <a:t>            </a:t>
            </a:r>
            <a:r>
              <a:rPr lang="en-IN" b="1" dirty="0" err="1">
                <a:solidFill>
                  <a:schemeClr val="accent3">
                    <a:lumMod val="40000"/>
                    <a:lumOff val="60000"/>
                  </a:schemeClr>
                </a:solidFill>
              </a:rPr>
              <a:t>producer.send</a:t>
            </a:r>
            <a:r>
              <a:rPr lang="en-IN" b="1" dirty="0">
                <a:solidFill>
                  <a:schemeClr val="accent3">
                    <a:lumMod val="40000"/>
                    <a:lumOff val="60000"/>
                  </a:schemeClr>
                </a:solidFill>
              </a:rPr>
              <a:t>('</a:t>
            </a:r>
            <a:r>
              <a:rPr lang="en-IN" b="1" dirty="0" err="1">
                <a:solidFill>
                  <a:schemeClr val="accent3">
                    <a:lumMod val="40000"/>
                    <a:lumOff val="60000"/>
                  </a:schemeClr>
                </a:solidFill>
              </a:rPr>
              <a:t>new',data</a:t>
            </a:r>
            <a:r>
              <a:rPr lang="en-IN" b="1" dirty="0">
                <a:solidFill>
                  <a:schemeClr val="accent3">
                    <a:lumMod val="40000"/>
                    <a:lumOff val="60000"/>
                  </a:schemeClr>
                </a:solidFill>
              </a:rPr>
              <a:t>)</a:t>
            </a:r>
          </a:p>
          <a:p>
            <a:pPr marL="0" indent="0">
              <a:buNone/>
            </a:pPr>
            <a:r>
              <a:rPr lang="en-IN" b="1" dirty="0">
                <a:solidFill>
                  <a:schemeClr val="accent3">
                    <a:lumMod val="40000"/>
                    <a:lumOff val="60000"/>
                  </a:schemeClr>
                </a:solidFill>
              </a:rPr>
              <a:t>            </a:t>
            </a:r>
            <a:r>
              <a:rPr lang="en-IN" b="1" dirty="0" err="1">
                <a:solidFill>
                  <a:schemeClr val="accent3">
                    <a:lumMod val="40000"/>
                    <a:lumOff val="60000"/>
                  </a:schemeClr>
                </a:solidFill>
              </a:rPr>
              <a:t>producer.flush</a:t>
            </a:r>
            <a:r>
              <a:rPr lang="en-IN" b="1" dirty="0">
                <a:solidFill>
                  <a:schemeClr val="accent3">
                    <a:lumMod val="40000"/>
                    <a:lumOff val="60000"/>
                  </a:schemeClr>
                </a:solidFill>
              </a:rPr>
              <a:t>()</a:t>
            </a:r>
          </a:p>
          <a:p>
            <a:pPr marL="0" indent="0">
              <a:buNone/>
            </a:pPr>
            <a:r>
              <a:rPr lang="en-IN" b="1" dirty="0">
                <a:solidFill>
                  <a:schemeClr val="accent3">
                    <a:lumMod val="40000"/>
                    <a:lumOff val="60000"/>
                  </a:schemeClr>
                </a:solidFill>
              </a:rPr>
              <a:t>            </a:t>
            </a:r>
            <a:r>
              <a:rPr lang="en-IN" b="1" dirty="0" err="1">
                <a:solidFill>
                  <a:schemeClr val="accent3">
                    <a:lumMod val="40000"/>
                    <a:lumOff val="60000"/>
                  </a:schemeClr>
                </a:solidFill>
              </a:rPr>
              <a:t>pprint.pprint</a:t>
            </a:r>
            <a:r>
              <a:rPr lang="en-IN" b="1" dirty="0">
                <a:solidFill>
                  <a:schemeClr val="accent3">
                    <a:lumMod val="40000"/>
                    <a:lumOff val="60000"/>
                  </a:schemeClr>
                </a:solidFill>
              </a:rPr>
              <a:t>(data)</a:t>
            </a:r>
          </a:p>
          <a:p>
            <a:pPr marL="0" indent="0">
              <a:buNone/>
            </a:pPr>
            <a:r>
              <a:rPr lang="en-IN" b="1" dirty="0">
                <a:solidFill>
                  <a:schemeClr val="accent3">
                    <a:lumMod val="40000"/>
                    <a:lumOff val="60000"/>
                  </a:schemeClr>
                </a:solidFill>
              </a:rPr>
              <a:t>        #pprint.pprint(all_data)</a:t>
            </a:r>
          </a:p>
          <a:p>
            <a:pPr marL="0" indent="0">
              <a:buNone/>
            </a:pPr>
            <a:r>
              <a:rPr lang="en-IN" b="1" dirty="0">
                <a:solidFill>
                  <a:schemeClr val="accent3">
                    <a:lumMod val="40000"/>
                    <a:lumOff val="60000"/>
                  </a:schemeClr>
                </a:solidFill>
              </a:rPr>
              <a:t>        return True</a:t>
            </a:r>
          </a:p>
          <a:p>
            <a:pPr marL="0" indent="0">
              <a:buNone/>
            </a:pPr>
            <a:r>
              <a:rPr lang="en-IN" b="1" dirty="0">
                <a:solidFill>
                  <a:schemeClr val="accent3">
                    <a:lumMod val="40000"/>
                    <a:lumOff val="60000"/>
                  </a:schemeClr>
                </a:solidFill>
              </a:rPr>
              <a:t>    def </a:t>
            </a:r>
            <a:r>
              <a:rPr lang="en-IN" b="1" dirty="0" err="1">
                <a:solidFill>
                  <a:schemeClr val="accent3">
                    <a:lumMod val="40000"/>
                    <a:lumOff val="60000"/>
                  </a:schemeClr>
                </a:solidFill>
              </a:rPr>
              <a:t>on_error</a:t>
            </a:r>
            <a:r>
              <a:rPr lang="en-IN" b="1" dirty="0">
                <a:solidFill>
                  <a:schemeClr val="accent3">
                    <a:lumMod val="40000"/>
                    <a:lumOff val="60000"/>
                  </a:schemeClr>
                </a:solidFill>
              </a:rPr>
              <a:t>(self, status):</a:t>
            </a:r>
          </a:p>
          <a:p>
            <a:pPr marL="0" indent="0">
              <a:buNone/>
            </a:pPr>
            <a:r>
              <a:rPr lang="en-IN" b="1" dirty="0">
                <a:solidFill>
                  <a:schemeClr val="accent3">
                    <a:lumMod val="40000"/>
                    <a:lumOff val="60000"/>
                  </a:schemeClr>
                </a:solidFill>
              </a:rPr>
              <a:t>        print(status)      </a:t>
            </a:r>
          </a:p>
          <a:p>
            <a:pPr marL="0" indent="0">
              <a:buNone/>
            </a:pPr>
            <a:r>
              <a:rPr lang="en-IN" b="1" dirty="0">
                <a:solidFill>
                  <a:schemeClr val="accent3">
                    <a:lumMod val="40000"/>
                    <a:lumOff val="60000"/>
                  </a:schemeClr>
                </a:solidFill>
              </a:rPr>
              <a:t>producer = </a:t>
            </a:r>
            <a:r>
              <a:rPr lang="en-IN" b="1" dirty="0" err="1">
                <a:solidFill>
                  <a:schemeClr val="accent3">
                    <a:lumMod val="40000"/>
                    <a:lumOff val="60000"/>
                  </a:schemeClr>
                </a:solidFill>
              </a:rPr>
              <a:t>KafkaProducer</a:t>
            </a:r>
            <a:r>
              <a:rPr lang="en-IN" b="1" dirty="0">
                <a:solidFill>
                  <a:schemeClr val="accent3">
                    <a:lumMod val="40000"/>
                    <a:lumOff val="60000"/>
                  </a:schemeClr>
                </a:solidFill>
              </a:rPr>
              <a:t>(</a:t>
            </a:r>
            <a:r>
              <a:rPr lang="en-IN" b="1" dirty="0" err="1">
                <a:solidFill>
                  <a:schemeClr val="accent3">
                    <a:lumMod val="40000"/>
                    <a:lumOff val="60000"/>
                  </a:schemeClr>
                </a:solidFill>
              </a:rPr>
              <a:t>value_serializer</a:t>
            </a:r>
            <a:r>
              <a:rPr lang="en-IN" b="1" dirty="0">
                <a:solidFill>
                  <a:schemeClr val="accent3">
                    <a:lumMod val="40000"/>
                    <a:lumOff val="60000"/>
                  </a:schemeClr>
                </a:solidFill>
              </a:rPr>
              <a:t>=lambda m: </a:t>
            </a:r>
            <a:r>
              <a:rPr lang="en-IN" b="1" dirty="0" err="1">
                <a:solidFill>
                  <a:schemeClr val="accent3">
                    <a:lumMod val="40000"/>
                    <a:lumOff val="60000"/>
                  </a:schemeClr>
                </a:solidFill>
              </a:rPr>
              <a:t>json.dumps</a:t>
            </a:r>
            <a:r>
              <a:rPr lang="en-IN" b="1" dirty="0">
                <a:solidFill>
                  <a:schemeClr val="accent3">
                    <a:lumMod val="40000"/>
                    <a:lumOff val="60000"/>
                  </a:schemeClr>
                </a:solidFill>
              </a:rPr>
              <a:t>(m).encode('utf-8'),</a:t>
            </a:r>
            <a:r>
              <a:rPr lang="en-IN" b="1" dirty="0" err="1">
                <a:solidFill>
                  <a:schemeClr val="accent3">
                    <a:lumMod val="40000"/>
                    <a:lumOff val="60000"/>
                  </a:schemeClr>
                </a:solidFill>
              </a:rPr>
              <a:t>bootstrap_servers</a:t>
            </a:r>
            <a:r>
              <a:rPr lang="en-IN" b="1" dirty="0">
                <a:solidFill>
                  <a:schemeClr val="accent3">
                    <a:lumMod val="40000"/>
                    <a:lumOff val="60000"/>
                  </a:schemeClr>
                </a:solidFill>
              </a:rPr>
              <a:t>=['localhost:9092'])</a:t>
            </a:r>
          </a:p>
          <a:p>
            <a:pPr marL="0" indent="0">
              <a:buNone/>
            </a:pPr>
            <a:r>
              <a:rPr lang="en-IN" b="1" dirty="0">
                <a:solidFill>
                  <a:schemeClr val="accent3">
                    <a:lumMod val="40000"/>
                    <a:lumOff val="60000"/>
                  </a:schemeClr>
                </a:solidFill>
              </a:rPr>
              <a:t> auth = </a:t>
            </a:r>
            <a:r>
              <a:rPr lang="en-IN" b="1" dirty="0" err="1">
                <a:solidFill>
                  <a:schemeClr val="accent3">
                    <a:lumMod val="40000"/>
                    <a:lumOff val="60000"/>
                  </a:schemeClr>
                </a:solidFill>
              </a:rPr>
              <a:t>OAuthHandler</a:t>
            </a:r>
            <a:r>
              <a:rPr lang="en-IN" b="1" dirty="0">
                <a:solidFill>
                  <a:schemeClr val="accent3">
                    <a:lumMod val="40000"/>
                    <a:lumOff val="60000"/>
                  </a:schemeClr>
                </a:solidFill>
              </a:rPr>
              <a:t>(</a:t>
            </a:r>
            <a:r>
              <a:rPr lang="en-IN" b="1" dirty="0" err="1">
                <a:solidFill>
                  <a:schemeClr val="accent3">
                    <a:lumMod val="40000"/>
                    <a:lumOff val="60000"/>
                  </a:schemeClr>
                </a:solidFill>
              </a:rPr>
              <a:t>ckey</a:t>
            </a:r>
            <a:r>
              <a:rPr lang="en-IN" b="1" dirty="0">
                <a:solidFill>
                  <a:schemeClr val="accent3">
                    <a:lumMod val="40000"/>
                    <a:lumOff val="60000"/>
                  </a:schemeClr>
                </a:solidFill>
              </a:rPr>
              <a:t>, </a:t>
            </a:r>
            <a:r>
              <a:rPr lang="en-IN" b="1" dirty="0" err="1">
                <a:solidFill>
                  <a:schemeClr val="accent3">
                    <a:lumMod val="40000"/>
                    <a:lumOff val="60000"/>
                  </a:schemeClr>
                </a:solidFill>
              </a:rPr>
              <a:t>csecret</a:t>
            </a:r>
            <a:r>
              <a:rPr lang="en-IN" b="1" dirty="0">
                <a:solidFill>
                  <a:schemeClr val="accent3">
                    <a:lumMod val="40000"/>
                    <a:lumOff val="60000"/>
                  </a:schemeClr>
                </a:solidFill>
              </a:rPr>
              <a:t>)</a:t>
            </a:r>
          </a:p>
          <a:p>
            <a:pPr marL="0" indent="0">
              <a:buNone/>
            </a:pPr>
            <a:r>
              <a:rPr lang="en-IN" b="1" dirty="0" err="1">
                <a:solidFill>
                  <a:schemeClr val="accent3">
                    <a:lumMod val="40000"/>
                    <a:lumOff val="60000"/>
                  </a:schemeClr>
                </a:solidFill>
              </a:rPr>
              <a:t>auth.set_access_token</a:t>
            </a:r>
            <a:r>
              <a:rPr lang="en-IN" b="1" dirty="0">
                <a:solidFill>
                  <a:schemeClr val="accent3">
                    <a:lumMod val="40000"/>
                    <a:lumOff val="60000"/>
                  </a:schemeClr>
                </a:solidFill>
              </a:rPr>
              <a:t>(</a:t>
            </a:r>
            <a:r>
              <a:rPr lang="en-IN" b="1" dirty="0" err="1">
                <a:solidFill>
                  <a:schemeClr val="accent3">
                    <a:lumMod val="40000"/>
                    <a:lumOff val="60000"/>
                  </a:schemeClr>
                </a:solidFill>
              </a:rPr>
              <a:t>atoken</a:t>
            </a:r>
            <a:r>
              <a:rPr lang="en-IN" b="1" dirty="0">
                <a:solidFill>
                  <a:schemeClr val="accent3">
                    <a:lumMod val="40000"/>
                    <a:lumOff val="60000"/>
                  </a:schemeClr>
                </a:solidFill>
              </a:rPr>
              <a:t>, </a:t>
            </a:r>
            <a:r>
              <a:rPr lang="en-IN" b="1" dirty="0" err="1">
                <a:solidFill>
                  <a:schemeClr val="accent3">
                    <a:lumMod val="40000"/>
                    <a:lumOff val="60000"/>
                  </a:schemeClr>
                </a:solidFill>
              </a:rPr>
              <a:t>asecret</a:t>
            </a:r>
            <a:r>
              <a:rPr lang="en-IN" b="1" dirty="0">
                <a:solidFill>
                  <a:schemeClr val="accent3">
                    <a:lumMod val="40000"/>
                    <a:lumOff val="60000"/>
                  </a:schemeClr>
                </a:solidFill>
              </a:rPr>
              <a:t>)</a:t>
            </a:r>
          </a:p>
          <a:p>
            <a:pPr marL="0" indent="0">
              <a:buNone/>
            </a:pPr>
            <a:r>
              <a:rPr lang="en-IN" b="1" dirty="0">
                <a:solidFill>
                  <a:schemeClr val="accent3">
                    <a:lumMod val="40000"/>
                    <a:lumOff val="60000"/>
                  </a:schemeClr>
                </a:solidFill>
              </a:rPr>
              <a:t> </a:t>
            </a:r>
            <a:r>
              <a:rPr lang="en-IN" b="1" dirty="0" err="1">
                <a:solidFill>
                  <a:schemeClr val="accent3">
                    <a:lumMod val="40000"/>
                    <a:lumOff val="60000"/>
                  </a:schemeClr>
                </a:solidFill>
              </a:rPr>
              <a:t>twitterStream</a:t>
            </a:r>
            <a:r>
              <a:rPr lang="en-IN" b="1" dirty="0">
                <a:solidFill>
                  <a:schemeClr val="accent3">
                    <a:lumMod val="40000"/>
                    <a:lumOff val="60000"/>
                  </a:schemeClr>
                </a:solidFill>
              </a:rPr>
              <a:t> = Stream(auth, listener())</a:t>
            </a:r>
          </a:p>
          <a:p>
            <a:pPr marL="0" indent="0">
              <a:buNone/>
            </a:pPr>
            <a:r>
              <a:rPr lang="en-IN" b="1" dirty="0" err="1">
                <a:solidFill>
                  <a:schemeClr val="accent3">
                    <a:lumMod val="40000"/>
                    <a:lumOff val="60000"/>
                  </a:schemeClr>
                </a:solidFill>
              </a:rPr>
              <a:t>twitterStream.filter</a:t>
            </a:r>
            <a:r>
              <a:rPr lang="en-IN" b="1" dirty="0">
                <a:solidFill>
                  <a:schemeClr val="accent3">
                    <a:lumMod val="40000"/>
                    <a:lumOff val="60000"/>
                  </a:schemeClr>
                </a:solidFill>
              </a:rPr>
              <a:t>(track=["</a:t>
            </a:r>
            <a:r>
              <a:rPr lang="hi-IN" b="1" dirty="0">
                <a:solidFill>
                  <a:schemeClr val="accent3">
                    <a:lumMod val="40000"/>
                    <a:lumOff val="60000"/>
                  </a:schemeClr>
                </a:solidFill>
              </a:rPr>
              <a:t>आज_भारत_बंद_है", "भारत_खुला_है","</a:t>
            </a:r>
            <a:r>
              <a:rPr lang="en-IN" b="1" dirty="0" err="1">
                <a:solidFill>
                  <a:schemeClr val="accent3">
                    <a:lumMod val="40000"/>
                    <a:lumOff val="60000"/>
                  </a:schemeClr>
                </a:solidFill>
              </a:rPr>
              <a:t>BharatBandh</a:t>
            </a:r>
            <a:r>
              <a:rPr lang="en-IN" b="1" dirty="0">
                <a:solidFill>
                  <a:schemeClr val="accent3">
                    <a:lumMod val="40000"/>
                    <a:lumOff val="60000"/>
                  </a:schemeClr>
                </a:solidFill>
              </a:rPr>
              <a:t>"])</a:t>
            </a:r>
          </a:p>
        </p:txBody>
      </p:sp>
      <p:sp>
        <p:nvSpPr>
          <p:cNvPr id="6" name="Rectangle 5">
            <a:extLst>
              <a:ext uri="{FF2B5EF4-FFF2-40B4-BE49-F238E27FC236}">
                <a16:creationId xmlns:a16="http://schemas.microsoft.com/office/drawing/2014/main" id="{8396729F-C29D-4481-9628-056F690C3812}"/>
              </a:ext>
            </a:extLst>
          </p:cNvPr>
          <p:cNvSpPr/>
          <p:nvPr/>
        </p:nvSpPr>
        <p:spPr>
          <a:xfrm>
            <a:off x="5728996" y="1073020"/>
            <a:ext cx="149290" cy="5495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43209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D83CC-7D70-415E-A808-5AE076549EA9}"/>
              </a:ext>
            </a:extLst>
          </p:cNvPr>
          <p:cNvSpPr>
            <a:spLocks noGrp="1"/>
          </p:cNvSpPr>
          <p:nvPr>
            <p:ph type="title"/>
          </p:nvPr>
        </p:nvSpPr>
        <p:spPr/>
        <p:txBody>
          <a:bodyPr/>
          <a:lstStyle/>
          <a:p>
            <a:r>
              <a:rPr lang="en-IN" b="1" dirty="0"/>
              <a:t>Output For Producer</a:t>
            </a:r>
          </a:p>
        </p:txBody>
      </p:sp>
      <p:pic>
        <p:nvPicPr>
          <p:cNvPr id="7" name="Content Placeholder 6">
            <a:extLst>
              <a:ext uri="{FF2B5EF4-FFF2-40B4-BE49-F238E27FC236}">
                <a16:creationId xmlns:a16="http://schemas.microsoft.com/office/drawing/2014/main" id="{D3BA18A8-68EC-42B0-AA99-5963A168130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717"/>
          <a:stretch/>
        </p:blipFill>
        <p:spPr>
          <a:xfrm>
            <a:off x="522514" y="1390261"/>
            <a:ext cx="10217021" cy="5299787"/>
          </a:xfrm>
        </p:spPr>
      </p:pic>
    </p:spTree>
    <p:extLst>
      <p:ext uri="{BB962C8B-B14F-4D97-AF65-F5344CB8AC3E}">
        <p14:creationId xmlns:p14="http://schemas.microsoft.com/office/powerpoint/2010/main" val="4130119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F1A098-55EF-4A7F-B894-C2B30BD6E625}"/>
              </a:ext>
            </a:extLst>
          </p:cNvPr>
          <p:cNvSpPr>
            <a:spLocks noGrp="1"/>
          </p:cNvSpPr>
          <p:nvPr>
            <p:ph type="title"/>
          </p:nvPr>
        </p:nvSpPr>
        <p:spPr>
          <a:xfrm>
            <a:off x="646111" y="443387"/>
            <a:ext cx="9404723" cy="778923"/>
          </a:xfrm>
        </p:spPr>
        <p:txBody>
          <a:bodyPr/>
          <a:lstStyle/>
          <a:p>
            <a:r>
              <a:rPr lang="en-IN" b="1" dirty="0"/>
              <a:t>Streaming Code-1</a:t>
            </a:r>
          </a:p>
        </p:txBody>
      </p:sp>
      <p:sp>
        <p:nvSpPr>
          <p:cNvPr id="7" name="Content Placeholder 6">
            <a:extLst>
              <a:ext uri="{FF2B5EF4-FFF2-40B4-BE49-F238E27FC236}">
                <a16:creationId xmlns:a16="http://schemas.microsoft.com/office/drawing/2014/main" id="{4AAD5C9D-D3F9-4E91-9A5C-E51D65BF28E2}"/>
              </a:ext>
            </a:extLst>
          </p:cNvPr>
          <p:cNvSpPr>
            <a:spLocks noGrp="1"/>
          </p:cNvSpPr>
          <p:nvPr>
            <p:ph sz="half" idx="1"/>
          </p:nvPr>
        </p:nvSpPr>
        <p:spPr>
          <a:xfrm>
            <a:off x="314942" y="1399592"/>
            <a:ext cx="5184710" cy="5005689"/>
          </a:xfrm>
        </p:spPr>
        <p:txBody>
          <a:bodyPr>
            <a:normAutofit/>
          </a:bodyPr>
          <a:lstStyle/>
          <a:p>
            <a:pPr marL="0" indent="0">
              <a:buNone/>
            </a:pPr>
            <a:r>
              <a:rPr lang="en-IN" sz="2000" b="1" dirty="0">
                <a:solidFill>
                  <a:schemeClr val="accent3">
                    <a:lumMod val="40000"/>
                    <a:lumOff val="60000"/>
                  </a:schemeClr>
                </a:solidFill>
              </a:rPr>
              <a:t>from </a:t>
            </a:r>
            <a:r>
              <a:rPr lang="en-IN" sz="2000" b="1" dirty="0" err="1">
                <a:solidFill>
                  <a:schemeClr val="accent3">
                    <a:lumMod val="40000"/>
                    <a:lumOff val="60000"/>
                  </a:schemeClr>
                </a:solidFill>
              </a:rPr>
              <a:t>pyspark.sql</a:t>
            </a:r>
            <a:r>
              <a:rPr lang="en-IN" sz="2000" b="1" dirty="0">
                <a:solidFill>
                  <a:schemeClr val="accent3">
                    <a:lumMod val="40000"/>
                    <a:lumOff val="60000"/>
                  </a:schemeClr>
                </a:solidFill>
              </a:rPr>
              <a:t> import </a:t>
            </a:r>
            <a:r>
              <a:rPr lang="en-IN" sz="2000" b="1" dirty="0" err="1">
                <a:solidFill>
                  <a:schemeClr val="accent3">
                    <a:lumMod val="40000"/>
                    <a:lumOff val="60000"/>
                  </a:schemeClr>
                </a:solidFill>
              </a:rPr>
              <a:t>SparkSession</a:t>
            </a:r>
            <a:endParaRPr lang="en-IN" sz="2000" b="1" dirty="0">
              <a:solidFill>
                <a:schemeClr val="accent3">
                  <a:lumMod val="40000"/>
                  <a:lumOff val="60000"/>
                </a:schemeClr>
              </a:solidFill>
            </a:endParaRPr>
          </a:p>
          <a:p>
            <a:pPr marL="0" indent="0">
              <a:buNone/>
            </a:pPr>
            <a:r>
              <a:rPr lang="en-IN" sz="2000" b="1" dirty="0">
                <a:solidFill>
                  <a:schemeClr val="accent3">
                    <a:lumMod val="40000"/>
                    <a:lumOff val="60000"/>
                  </a:schemeClr>
                </a:solidFill>
              </a:rPr>
              <a:t>from </a:t>
            </a:r>
            <a:r>
              <a:rPr lang="en-IN" sz="2000" b="1" dirty="0" err="1">
                <a:solidFill>
                  <a:schemeClr val="accent3">
                    <a:lumMod val="40000"/>
                    <a:lumOff val="60000"/>
                  </a:schemeClr>
                </a:solidFill>
              </a:rPr>
              <a:t>pyspark.sql.functions</a:t>
            </a:r>
            <a:r>
              <a:rPr lang="en-IN" sz="2000" b="1" dirty="0">
                <a:solidFill>
                  <a:schemeClr val="accent3">
                    <a:lumMod val="40000"/>
                    <a:lumOff val="60000"/>
                  </a:schemeClr>
                </a:solidFill>
              </a:rPr>
              <a:t> import * </a:t>
            </a:r>
          </a:p>
          <a:p>
            <a:pPr marL="0" indent="0">
              <a:buNone/>
            </a:pPr>
            <a:r>
              <a:rPr lang="en-IN" sz="2000" b="1" dirty="0">
                <a:solidFill>
                  <a:schemeClr val="accent3">
                    <a:lumMod val="40000"/>
                    <a:lumOff val="60000"/>
                  </a:schemeClr>
                </a:solidFill>
              </a:rPr>
              <a:t>spark = </a:t>
            </a:r>
            <a:r>
              <a:rPr lang="en-IN" sz="2000" b="1" dirty="0" err="1">
                <a:solidFill>
                  <a:schemeClr val="accent3">
                    <a:lumMod val="40000"/>
                    <a:lumOff val="60000"/>
                  </a:schemeClr>
                </a:solidFill>
              </a:rPr>
              <a:t>SparkSession.builder.appName</a:t>
            </a:r>
            <a:r>
              <a:rPr lang="en-IN" sz="2000" b="1" dirty="0">
                <a:solidFill>
                  <a:schemeClr val="accent3">
                    <a:lumMod val="40000"/>
                    <a:lumOff val="60000"/>
                  </a:schemeClr>
                </a:solidFill>
              </a:rPr>
              <a:t>("</a:t>
            </a:r>
            <a:r>
              <a:rPr lang="en-IN" sz="2000" b="1" dirty="0" err="1">
                <a:solidFill>
                  <a:schemeClr val="accent3">
                    <a:lumMod val="40000"/>
                    <a:lumOff val="60000"/>
                  </a:schemeClr>
                </a:solidFill>
              </a:rPr>
              <a:t>TwittterAnalysis</a:t>
            </a:r>
            <a:r>
              <a:rPr lang="en-IN" sz="2000" b="1" dirty="0">
                <a:solidFill>
                  <a:schemeClr val="accent3">
                    <a:lumMod val="40000"/>
                    <a:lumOff val="60000"/>
                  </a:schemeClr>
                </a:solidFill>
              </a:rPr>
              <a:t>").</a:t>
            </a:r>
            <a:r>
              <a:rPr lang="en-IN" sz="2000" b="1" dirty="0" err="1">
                <a:solidFill>
                  <a:schemeClr val="accent3">
                    <a:lumMod val="40000"/>
                    <a:lumOff val="60000"/>
                  </a:schemeClr>
                </a:solidFill>
              </a:rPr>
              <a:t>getOrCreate</a:t>
            </a:r>
            <a:r>
              <a:rPr lang="en-IN" sz="2000" b="1" dirty="0">
                <a:solidFill>
                  <a:schemeClr val="accent3">
                    <a:lumMod val="40000"/>
                    <a:lumOff val="60000"/>
                  </a:schemeClr>
                </a:solidFill>
              </a:rPr>
              <a:t>() </a:t>
            </a:r>
          </a:p>
          <a:p>
            <a:pPr marL="0" indent="0">
              <a:buNone/>
            </a:pPr>
            <a:r>
              <a:rPr lang="en-IN" sz="2000" b="1" dirty="0" err="1">
                <a:solidFill>
                  <a:schemeClr val="accent3">
                    <a:lumMod val="40000"/>
                    <a:lumOff val="60000"/>
                  </a:schemeClr>
                </a:solidFill>
              </a:rPr>
              <a:t>spark.sparkContext.setLogLevel</a:t>
            </a:r>
            <a:r>
              <a:rPr lang="en-IN" sz="2000" b="1" dirty="0">
                <a:solidFill>
                  <a:schemeClr val="accent3">
                    <a:lumMod val="40000"/>
                    <a:lumOff val="60000"/>
                  </a:schemeClr>
                </a:solidFill>
              </a:rPr>
              <a:t>('ERROR') </a:t>
            </a:r>
          </a:p>
          <a:p>
            <a:pPr marL="0" indent="0">
              <a:buNone/>
            </a:pPr>
            <a:r>
              <a:rPr lang="en-IN" sz="2000" b="1" dirty="0" err="1">
                <a:solidFill>
                  <a:schemeClr val="accent3">
                    <a:lumMod val="40000"/>
                    <a:lumOff val="60000"/>
                  </a:schemeClr>
                </a:solidFill>
              </a:rPr>
              <a:t>kafkaDF</a:t>
            </a:r>
            <a:r>
              <a:rPr lang="en-IN" sz="2000" b="1" dirty="0">
                <a:solidFill>
                  <a:schemeClr val="accent3">
                    <a:lumMod val="40000"/>
                    <a:lumOff val="60000"/>
                  </a:schemeClr>
                </a:solidFill>
              </a:rPr>
              <a:t> = </a:t>
            </a:r>
            <a:r>
              <a:rPr lang="en-IN" sz="2000" b="1" dirty="0" err="1">
                <a:solidFill>
                  <a:schemeClr val="accent3">
                    <a:lumMod val="40000"/>
                    <a:lumOff val="60000"/>
                  </a:schemeClr>
                </a:solidFill>
              </a:rPr>
              <a:t>spark.readStream.format</a:t>
            </a:r>
            <a:r>
              <a:rPr lang="en-IN" sz="2000" b="1" dirty="0">
                <a:solidFill>
                  <a:schemeClr val="accent3">
                    <a:lumMod val="40000"/>
                    <a:lumOff val="60000"/>
                  </a:schemeClr>
                </a:solidFill>
              </a:rPr>
              <a:t>("</a:t>
            </a:r>
            <a:r>
              <a:rPr lang="en-IN" sz="2000" b="1" dirty="0" err="1">
                <a:solidFill>
                  <a:schemeClr val="accent3">
                    <a:lumMod val="40000"/>
                    <a:lumOff val="60000"/>
                  </a:schemeClr>
                </a:solidFill>
              </a:rPr>
              <a:t>kafka</a:t>
            </a:r>
            <a:r>
              <a:rPr lang="en-IN" sz="2000" b="1" dirty="0">
                <a:solidFill>
                  <a:schemeClr val="accent3">
                    <a:lumMod val="40000"/>
                    <a:lumOff val="60000"/>
                  </a:schemeClr>
                </a:solidFill>
              </a:rPr>
              <a:t>").option("</a:t>
            </a:r>
            <a:r>
              <a:rPr lang="en-IN" sz="2000" b="1" dirty="0" err="1">
                <a:solidFill>
                  <a:schemeClr val="accent3">
                    <a:lumMod val="40000"/>
                    <a:lumOff val="60000"/>
                  </a:schemeClr>
                </a:solidFill>
              </a:rPr>
              <a:t>kafka.bootstrap.servers</a:t>
            </a:r>
            <a:r>
              <a:rPr lang="en-IN" sz="2000" b="1" dirty="0">
                <a:solidFill>
                  <a:schemeClr val="accent3">
                    <a:lumMod val="40000"/>
                    <a:lumOff val="60000"/>
                  </a:schemeClr>
                </a:solidFill>
              </a:rPr>
              <a:t>", "localhost:9092").option("</a:t>
            </a:r>
            <a:r>
              <a:rPr lang="en-IN" sz="2000" b="1" dirty="0" err="1">
                <a:solidFill>
                  <a:schemeClr val="accent3">
                    <a:lumMod val="40000"/>
                    <a:lumOff val="60000"/>
                  </a:schemeClr>
                </a:solidFill>
              </a:rPr>
              <a:t>subscribe","new</a:t>
            </a:r>
            <a:r>
              <a:rPr lang="en-IN" sz="2000" b="1" dirty="0">
                <a:solidFill>
                  <a:schemeClr val="accent3">
                    <a:lumMod val="40000"/>
                    <a:lumOff val="60000"/>
                  </a:schemeClr>
                </a:solidFill>
              </a:rPr>
              <a:t>").load()</a:t>
            </a:r>
          </a:p>
        </p:txBody>
      </p:sp>
      <p:sp>
        <p:nvSpPr>
          <p:cNvPr id="8" name="Content Placeholder 7">
            <a:extLst>
              <a:ext uri="{FF2B5EF4-FFF2-40B4-BE49-F238E27FC236}">
                <a16:creationId xmlns:a16="http://schemas.microsoft.com/office/drawing/2014/main" id="{C0DE08FF-DD97-4BFD-AE29-BB5A3DBD60C4}"/>
              </a:ext>
            </a:extLst>
          </p:cNvPr>
          <p:cNvSpPr>
            <a:spLocks noGrp="1"/>
          </p:cNvSpPr>
          <p:nvPr>
            <p:ph sz="half" idx="2"/>
          </p:nvPr>
        </p:nvSpPr>
        <p:spPr>
          <a:xfrm>
            <a:off x="6363478" y="1408924"/>
            <a:ext cx="5430415" cy="4856745"/>
          </a:xfrm>
        </p:spPr>
        <p:txBody>
          <a:bodyPr/>
          <a:lstStyle/>
          <a:p>
            <a:pPr marL="0" indent="0">
              <a:buNone/>
            </a:pPr>
            <a:r>
              <a:rPr lang="en-IN" sz="2000" b="1" dirty="0" err="1">
                <a:solidFill>
                  <a:schemeClr val="accent3">
                    <a:lumMod val="40000"/>
                    <a:lumOff val="60000"/>
                  </a:schemeClr>
                </a:solidFill>
              </a:rPr>
              <a:t>kafkaDF_String</a:t>
            </a:r>
            <a:r>
              <a:rPr lang="en-IN" sz="2000" b="1" dirty="0">
                <a:solidFill>
                  <a:schemeClr val="accent3">
                    <a:lumMod val="40000"/>
                    <a:lumOff val="60000"/>
                  </a:schemeClr>
                </a:solidFill>
              </a:rPr>
              <a:t> = </a:t>
            </a:r>
            <a:r>
              <a:rPr lang="en-IN" sz="2000" b="1" dirty="0" err="1">
                <a:solidFill>
                  <a:schemeClr val="accent3">
                    <a:lumMod val="40000"/>
                    <a:lumOff val="60000"/>
                  </a:schemeClr>
                </a:solidFill>
              </a:rPr>
              <a:t>kafkaDF.selectExpr</a:t>
            </a:r>
            <a:r>
              <a:rPr lang="en-IN" sz="2000" b="1" dirty="0">
                <a:solidFill>
                  <a:schemeClr val="accent3">
                    <a:lumMod val="40000"/>
                    <a:lumOff val="60000"/>
                  </a:schemeClr>
                </a:solidFill>
              </a:rPr>
              <a:t>("CAST(value AS STRING)") </a:t>
            </a:r>
          </a:p>
          <a:p>
            <a:pPr marL="0" indent="0">
              <a:buNone/>
            </a:pPr>
            <a:r>
              <a:rPr lang="en-IN" sz="2000" b="1" dirty="0" err="1">
                <a:solidFill>
                  <a:schemeClr val="accent3">
                    <a:lumMod val="40000"/>
                    <a:lumOff val="60000"/>
                  </a:schemeClr>
                </a:solidFill>
              </a:rPr>
              <a:t>tweetsTable</a:t>
            </a:r>
            <a:r>
              <a:rPr lang="en-IN" sz="2000" b="1" dirty="0">
                <a:solidFill>
                  <a:schemeClr val="accent3">
                    <a:lumMod val="40000"/>
                    <a:lumOff val="60000"/>
                  </a:schemeClr>
                </a:solidFill>
              </a:rPr>
              <a:t> = </a:t>
            </a:r>
            <a:r>
              <a:rPr lang="en-IN" sz="2000" b="1" dirty="0" err="1">
                <a:solidFill>
                  <a:schemeClr val="accent3">
                    <a:lumMod val="40000"/>
                    <a:lumOff val="60000"/>
                  </a:schemeClr>
                </a:solidFill>
              </a:rPr>
              <a:t>kafkaDF_String.alias</a:t>
            </a:r>
            <a:r>
              <a:rPr lang="en-IN" sz="2000" b="1" dirty="0">
                <a:solidFill>
                  <a:schemeClr val="accent3">
                    <a:lumMod val="40000"/>
                    <a:lumOff val="60000"/>
                  </a:schemeClr>
                </a:solidFill>
              </a:rPr>
              <a:t>("tweets") </a:t>
            </a:r>
          </a:p>
          <a:p>
            <a:pPr marL="0" indent="0">
              <a:buNone/>
            </a:pPr>
            <a:r>
              <a:rPr lang="en-IN" sz="2000" b="1" dirty="0" err="1">
                <a:solidFill>
                  <a:schemeClr val="accent3">
                    <a:lumMod val="40000"/>
                    <a:lumOff val="60000"/>
                  </a:schemeClr>
                </a:solidFill>
              </a:rPr>
              <a:t>groupingHashtags</a:t>
            </a:r>
            <a:r>
              <a:rPr lang="en-IN" sz="2000" b="1" dirty="0">
                <a:solidFill>
                  <a:schemeClr val="accent3">
                    <a:lumMod val="40000"/>
                    <a:lumOff val="60000"/>
                  </a:schemeClr>
                </a:solidFill>
              </a:rPr>
              <a:t> = </a:t>
            </a:r>
            <a:r>
              <a:rPr lang="en-IN" sz="2000" b="1" dirty="0" err="1">
                <a:solidFill>
                  <a:schemeClr val="accent3">
                    <a:lumMod val="40000"/>
                    <a:lumOff val="60000"/>
                  </a:schemeClr>
                </a:solidFill>
              </a:rPr>
              <a:t>tweetsTable.groupBy</a:t>
            </a:r>
            <a:r>
              <a:rPr lang="en-IN" sz="2000" b="1" dirty="0">
                <a:solidFill>
                  <a:schemeClr val="accent3">
                    <a:lumMod val="40000"/>
                    <a:lumOff val="60000"/>
                  </a:schemeClr>
                </a:solidFill>
              </a:rPr>
              <a:t>("value").count().</a:t>
            </a:r>
            <a:r>
              <a:rPr lang="en-IN" sz="2000" b="1" dirty="0" err="1">
                <a:solidFill>
                  <a:schemeClr val="accent3">
                    <a:lumMod val="40000"/>
                    <a:lumOff val="60000"/>
                  </a:schemeClr>
                </a:solidFill>
              </a:rPr>
              <a:t>orderBy</a:t>
            </a:r>
            <a:r>
              <a:rPr lang="en-IN" sz="2000" b="1" dirty="0">
                <a:solidFill>
                  <a:schemeClr val="accent3">
                    <a:lumMod val="40000"/>
                    <a:lumOff val="60000"/>
                  </a:schemeClr>
                </a:solidFill>
              </a:rPr>
              <a:t>(</a:t>
            </a:r>
            <a:r>
              <a:rPr lang="en-IN" sz="2000" b="1" dirty="0" err="1">
                <a:solidFill>
                  <a:schemeClr val="accent3">
                    <a:lumMod val="40000"/>
                    <a:lumOff val="60000"/>
                  </a:schemeClr>
                </a:solidFill>
              </a:rPr>
              <a:t>desc</a:t>
            </a:r>
            <a:r>
              <a:rPr lang="en-IN" sz="2000" b="1" dirty="0">
                <a:solidFill>
                  <a:schemeClr val="accent3">
                    <a:lumMod val="40000"/>
                    <a:lumOff val="60000"/>
                  </a:schemeClr>
                </a:solidFill>
              </a:rPr>
              <a:t>("count")) </a:t>
            </a:r>
          </a:p>
          <a:p>
            <a:pPr marL="0" indent="0">
              <a:buNone/>
            </a:pPr>
            <a:r>
              <a:rPr lang="en-IN" sz="2000" b="1" dirty="0">
                <a:solidFill>
                  <a:schemeClr val="accent3">
                    <a:lumMod val="40000"/>
                    <a:lumOff val="60000"/>
                  </a:schemeClr>
                </a:solidFill>
              </a:rPr>
              <a:t>query = </a:t>
            </a:r>
            <a:r>
              <a:rPr lang="en-IN" sz="2000" b="1" dirty="0" err="1">
                <a:solidFill>
                  <a:schemeClr val="accent3">
                    <a:lumMod val="40000"/>
                    <a:lumOff val="60000"/>
                  </a:schemeClr>
                </a:solidFill>
              </a:rPr>
              <a:t>groupingHashtags.writeStream.outputMode</a:t>
            </a:r>
            <a:r>
              <a:rPr lang="en-IN" sz="2000" b="1" dirty="0">
                <a:solidFill>
                  <a:schemeClr val="accent3">
                    <a:lumMod val="40000"/>
                    <a:lumOff val="60000"/>
                  </a:schemeClr>
                </a:solidFill>
              </a:rPr>
              <a:t>("complete").format("console").option("truncate", "false").start() </a:t>
            </a:r>
          </a:p>
          <a:p>
            <a:pPr marL="0" indent="0">
              <a:buNone/>
            </a:pPr>
            <a:r>
              <a:rPr lang="en-IN" sz="2000" b="1" dirty="0" err="1">
                <a:solidFill>
                  <a:schemeClr val="accent3">
                    <a:lumMod val="40000"/>
                    <a:lumOff val="60000"/>
                  </a:schemeClr>
                </a:solidFill>
              </a:rPr>
              <a:t>query.awaitTermination</a:t>
            </a:r>
            <a:r>
              <a:rPr lang="en-IN" sz="2000" b="1" dirty="0">
                <a:solidFill>
                  <a:schemeClr val="accent3">
                    <a:lumMod val="40000"/>
                    <a:lumOff val="60000"/>
                  </a:schemeClr>
                </a:solidFill>
              </a:rPr>
              <a:t>()</a:t>
            </a:r>
          </a:p>
          <a:p>
            <a:pPr marL="0" indent="0">
              <a:buNone/>
            </a:pPr>
            <a:endParaRPr lang="en-IN" dirty="0"/>
          </a:p>
        </p:txBody>
      </p:sp>
      <p:sp>
        <p:nvSpPr>
          <p:cNvPr id="9" name="Rectangle 8">
            <a:extLst>
              <a:ext uri="{FF2B5EF4-FFF2-40B4-BE49-F238E27FC236}">
                <a16:creationId xmlns:a16="http://schemas.microsoft.com/office/drawing/2014/main" id="{B3269BA5-E115-44DB-ADAE-E3930480671D}"/>
              </a:ext>
            </a:extLst>
          </p:cNvPr>
          <p:cNvSpPr/>
          <p:nvPr/>
        </p:nvSpPr>
        <p:spPr>
          <a:xfrm>
            <a:off x="5828523" y="1399592"/>
            <a:ext cx="68424" cy="5075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1901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0E214-F268-4CA2-8226-567C5EDC6CC9}"/>
              </a:ext>
            </a:extLst>
          </p:cNvPr>
          <p:cNvSpPr>
            <a:spLocks noGrp="1"/>
          </p:cNvSpPr>
          <p:nvPr>
            <p:ph type="title"/>
          </p:nvPr>
        </p:nvSpPr>
        <p:spPr>
          <a:xfrm>
            <a:off x="216903" y="138599"/>
            <a:ext cx="9404723" cy="657625"/>
          </a:xfrm>
        </p:spPr>
        <p:txBody>
          <a:bodyPr/>
          <a:lstStyle/>
          <a:p>
            <a:r>
              <a:rPr lang="en-IN" b="1" dirty="0"/>
              <a:t>Output For Streaming</a:t>
            </a:r>
          </a:p>
        </p:txBody>
      </p:sp>
      <p:pic>
        <p:nvPicPr>
          <p:cNvPr id="8" name="Content Placeholder 7">
            <a:extLst>
              <a:ext uri="{FF2B5EF4-FFF2-40B4-BE49-F238E27FC236}">
                <a16:creationId xmlns:a16="http://schemas.microsoft.com/office/drawing/2014/main" id="{EB5400E0-5456-42A4-93DE-8069A9DB937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3891"/>
          <a:stretch/>
        </p:blipFill>
        <p:spPr>
          <a:xfrm>
            <a:off x="311119" y="1231641"/>
            <a:ext cx="3169200" cy="5487759"/>
          </a:xfrm>
        </p:spPr>
      </p:pic>
      <p:pic>
        <p:nvPicPr>
          <p:cNvPr id="10" name="Picture 9">
            <a:extLst>
              <a:ext uri="{FF2B5EF4-FFF2-40B4-BE49-F238E27FC236}">
                <a16:creationId xmlns:a16="http://schemas.microsoft.com/office/drawing/2014/main" id="{70A23BEC-9CA7-44CD-84FC-C0559BCD9B52}"/>
              </a:ext>
            </a:extLst>
          </p:cNvPr>
          <p:cNvPicPr>
            <a:picLocks noChangeAspect="1"/>
          </p:cNvPicPr>
          <p:nvPr/>
        </p:nvPicPr>
        <p:blipFill rotWithShape="1">
          <a:blip r:embed="rId3">
            <a:extLst>
              <a:ext uri="{28A0092B-C50C-407E-A947-70E740481C1C}">
                <a14:useLocalDpi xmlns:a14="http://schemas.microsoft.com/office/drawing/2010/main" val="0"/>
              </a:ext>
            </a:extLst>
          </a:blip>
          <a:srcRect r="69835"/>
          <a:stretch/>
        </p:blipFill>
        <p:spPr>
          <a:xfrm>
            <a:off x="4385437" y="1231640"/>
            <a:ext cx="3169201" cy="5487760"/>
          </a:xfrm>
          <a:prstGeom prst="rect">
            <a:avLst/>
          </a:prstGeom>
        </p:spPr>
      </p:pic>
      <p:pic>
        <p:nvPicPr>
          <p:cNvPr id="12" name="Picture 11">
            <a:extLst>
              <a:ext uri="{FF2B5EF4-FFF2-40B4-BE49-F238E27FC236}">
                <a16:creationId xmlns:a16="http://schemas.microsoft.com/office/drawing/2014/main" id="{10A5F273-787E-4062-98AD-03CBE97376D7}"/>
              </a:ext>
            </a:extLst>
          </p:cNvPr>
          <p:cNvPicPr>
            <a:picLocks noChangeAspect="1"/>
          </p:cNvPicPr>
          <p:nvPr/>
        </p:nvPicPr>
        <p:blipFill rotWithShape="1">
          <a:blip r:embed="rId4">
            <a:extLst>
              <a:ext uri="{28A0092B-C50C-407E-A947-70E740481C1C}">
                <a14:useLocalDpi xmlns:a14="http://schemas.microsoft.com/office/drawing/2010/main" val="0"/>
              </a:ext>
            </a:extLst>
          </a:blip>
          <a:srcRect r="71433"/>
          <a:stretch/>
        </p:blipFill>
        <p:spPr>
          <a:xfrm>
            <a:off x="8459757" y="1231641"/>
            <a:ext cx="3287484" cy="5487760"/>
          </a:xfrm>
          <a:prstGeom prst="rect">
            <a:avLst/>
          </a:prstGeom>
        </p:spPr>
      </p:pic>
    </p:spTree>
    <p:extLst>
      <p:ext uri="{BB962C8B-B14F-4D97-AF65-F5344CB8AC3E}">
        <p14:creationId xmlns:p14="http://schemas.microsoft.com/office/powerpoint/2010/main" val="355357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AF85-57D0-4D4D-BFB3-DC52E4044CA6}"/>
              </a:ext>
            </a:extLst>
          </p:cNvPr>
          <p:cNvSpPr>
            <a:spLocks noGrp="1"/>
          </p:cNvSpPr>
          <p:nvPr>
            <p:ph type="title"/>
          </p:nvPr>
        </p:nvSpPr>
        <p:spPr>
          <a:xfrm>
            <a:off x="631371" y="303428"/>
            <a:ext cx="9404723" cy="806915"/>
          </a:xfrm>
        </p:spPr>
        <p:txBody>
          <a:bodyPr/>
          <a:lstStyle/>
          <a:p>
            <a:r>
              <a:rPr lang="en-IN" b="1" dirty="0"/>
              <a:t>Producer Code-2</a:t>
            </a:r>
          </a:p>
        </p:txBody>
      </p:sp>
      <p:sp>
        <p:nvSpPr>
          <p:cNvPr id="4" name="Content Placeholder 3">
            <a:extLst>
              <a:ext uri="{FF2B5EF4-FFF2-40B4-BE49-F238E27FC236}">
                <a16:creationId xmlns:a16="http://schemas.microsoft.com/office/drawing/2014/main" id="{5934217E-4065-4D54-840D-B2C603DCA92B}"/>
              </a:ext>
            </a:extLst>
          </p:cNvPr>
          <p:cNvSpPr>
            <a:spLocks noGrp="1"/>
          </p:cNvSpPr>
          <p:nvPr>
            <p:ph sz="half" idx="1"/>
          </p:nvPr>
        </p:nvSpPr>
        <p:spPr>
          <a:xfrm>
            <a:off x="646112" y="1436915"/>
            <a:ext cx="4853540" cy="5197150"/>
          </a:xfrm>
        </p:spPr>
        <p:txBody>
          <a:bodyPr>
            <a:normAutofit fontScale="40000" lnSpcReduction="20000"/>
          </a:bodyPr>
          <a:lstStyle/>
          <a:p>
            <a:pPr marL="0" indent="0">
              <a:buNone/>
            </a:pPr>
            <a:r>
              <a:rPr lang="en-IN" sz="4000" b="1" dirty="0">
                <a:solidFill>
                  <a:schemeClr val="accent3"/>
                </a:solidFill>
              </a:rPr>
              <a:t>from </a:t>
            </a:r>
            <a:r>
              <a:rPr lang="en-IN" sz="4000" b="1" dirty="0" err="1">
                <a:solidFill>
                  <a:schemeClr val="accent3"/>
                </a:solidFill>
              </a:rPr>
              <a:t>tweepy</a:t>
            </a:r>
            <a:r>
              <a:rPr lang="en-IN" sz="4000" b="1" dirty="0">
                <a:solidFill>
                  <a:schemeClr val="accent3"/>
                </a:solidFill>
              </a:rPr>
              <a:t> import </a:t>
            </a:r>
            <a:r>
              <a:rPr lang="en-IN" sz="4000" b="1" dirty="0" err="1">
                <a:solidFill>
                  <a:schemeClr val="accent3"/>
                </a:solidFill>
              </a:rPr>
              <a:t>OAuthHandler</a:t>
            </a:r>
            <a:endParaRPr lang="en-IN" sz="4000" b="1" dirty="0">
              <a:solidFill>
                <a:schemeClr val="accent3"/>
              </a:solidFill>
            </a:endParaRPr>
          </a:p>
          <a:p>
            <a:pPr marL="0" indent="0">
              <a:buNone/>
            </a:pPr>
            <a:r>
              <a:rPr lang="en-IN" sz="4000" b="1" dirty="0">
                <a:solidFill>
                  <a:schemeClr val="accent3"/>
                </a:solidFill>
              </a:rPr>
              <a:t>from </a:t>
            </a:r>
            <a:r>
              <a:rPr lang="en-IN" sz="4000" b="1" dirty="0" err="1">
                <a:solidFill>
                  <a:schemeClr val="accent3"/>
                </a:solidFill>
              </a:rPr>
              <a:t>tweepy.streaming</a:t>
            </a:r>
            <a:r>
              <a:rPr lang="en-IN" sz="4000" b="1" dirty="0">
                <a:solidFill>
                  <a:schemeClr val="accent3"/>
                </a:solidFill>
              </a:rPr>
              <a:t> import </a:t>
            </a:r>
            <a:r>
              <a:rPr lang="en-IN" sz="4000" b="1" dirty="0" err="1">
                <a:solidFill>
                  <a:schemeClr val="accent3"/>
                </a:solidFill>
              </a:rPr>
              <a:t>StreamListener</a:t>
            </a:r>
            <a:endParaRPr lang="en-IN" sz="4000" b="1" dirty="0">
              <a:solidFill>
                <a:schemeClr val="accent3"/>
              </a:solidFill>
            </a:endParaRPr>
          </a:p>
          <a:p>
            <a:pPr marL="0" indent="0">
              <a:buNone/>
            </a:pPr>
            <a:r>
              <a:rPr lang="en-IN" sz="4000" b="1" dirty="0">
                <a:solidFill>
                  <a:schemeClr val="accent3"/>
                </a:solidFill>
              </a:rPr>
              <a:t>import time</a:t>
            </a:r>
          </a:p>
          <a:p>
            <a:pPr marL="0" indent="0">
              <a:buNone/>
            </a:pPr>
            <a:r>
              <a:rPr lang="en-IN" sz="4000" b="1" dirty="0">
                <a:solidFill>
                  <a:schemeClr val="accent3"/>
                </a:solidFill>
              </a:rPr>
              <a:t>import json</a:t>
            </a:r>
          </a:p>
          <a:p>
            <a:pPr marL="0" indent="0">
              <a:buNone/>
            </a:pPr>
            <a:r>
              <a:rPr lang="en-IN" sz="4000" b="1" dirty="0">
                <a:solidFill>
                  <a:schemeClr val="accent3"/>
                </a:solidFill>
              </a:rPr>
              <a:t>from </a:t>
            </a:r>
            <a:r>
              <a:rPr lang="en-IN" sz="4000" b="1" dirty="0" err="1">
                <a:solidFill>
                  <a:schemeClr val="accent3"/>
                </a:solidFill>
              </a:rPr>
              <a:t>kafka</a:t>
            </a:r>
            <a:r>
              <a:rPr lang="en-IN" sz="4000" b="1" dirty="0">
                <a:solidFill>
                  <a:schemeClr val="accent3"/>
                </a:solidFill>
              </a:rPr>
              <a:t> import </a:t>
            </a:r>
            <a:r>
              <a:rPr lang="en-IN" sz="4000" b="1" dirty="0" err="1">
                <a:solidFill>
                  <a:schemeClr val="accent3"/>
                </a:solidFill>
              </a:rPr>
              <a:t>KafkaProducer</a:t>
            </a:r>
            <a:endParaRPr lang="en-IN" sz="4000" b="1" dirty="0">
              <a:solidFill>
                <a:schemeClr val="accent3"/>
              </a:solidFill>
            </a:endParaRPr>
          </a:p>
          <a:p>
            <a:pPr marL="0" indent="0">
              <a:buNone/>
            </a:pPr>
            <a:r>
              <a:rPr lang="en-IN" sz="4000" b="1" dirty="0">
                <a:solidFill>
                  <a:schemeClr val="accent3"/>
                </a:solidFill>
              </a:rPr>
              <a:t>from </a:t>
            </a:r>
            <a:r>
              <a:rPr lang="en-IN" sz="4000" b="1" dirty="0" err="1">
                <a:solidFill>
                  <a:schemeClr val="accent3"/>
                </a:solidFill>
              </a:rPr>
              <a:t>tweepy</a:t>
            </a:r>
            <a:r>
              <a:rPr lang="en-IN" sz="4000" b="1" dirty="0">
                <a:solidFill>
                  <a:schemeClr val="accent3"/>
                </a:solidFill>
              </a:rPr>
              <a:t> import Stream</a:t>
            </a:r>
          </a:p>
          <a:p>
            <a:pPr marL="0" indent="0">
              <a:buNone/>
            </a:pPr>
            <a:endParaRPr lang="en-IN" sz="4000" b="1" dirty="0">
              <a:solidFill>
                <a:schemeClr val="accent3"/>
              </a:solidFill>
            </a:endParaRPr>
          </a:p>
          <a:p>
            <a:pPr marL="0" indent="0">
              <a:buNone/>
            </a:pPr>
            <a:r>
              <a:rPr lang="en-IN" sz="4000" b="1" dirty="0">
                <a:solidFill>
                  <a:schemeClr val="accent3"/>
                </a:solidFill>
              </a:rPr>
              <a:t>#consumer key, consumer secret, access token, access secret.</a:t>
            </a:r>
          </a:p>
          <a:p>
            <a:pPr marL="0" indent="0">
              <a:buNone/>
            </a:pPr>
            <a:r>
              <a:rPr lang="en-IN" sz="4000" b="1" dirty="0" err="1">
                <a:solidFill>
                  <a:schemeClr val="accent3"/>
                </a:solidFill>
              </a:rPr>
              <a:t>ckey</a:t>
            </a:r>
            <a:r>
              <a:rPr lang="en-IN" sz="4000" b="1" dirty="0">
                <a:solidFill>
                  <a:schemeClr val="accent3"/>
                </a:solidFill>
              </a:rPr>
              <a:t>="dSz5TgR3oRR0aAcx8sLg1dWJ7"</a:t>
            </a:r>
          </a:p>
          <a:p>
            <a:pPr marL="0" indent="0">
              <a:buNone/>
            </a:pPr>
            <a:r>
              <a:rPr lang="en-IN" sz="4000" b="1" dirty="0" err="1">
                <a:solidFill>
                  <a:schemeClr val="accent3"/>
                </a:solidFill>
              </a:rPr>
              <a:t>csecret</a:t>
            </a:r>
            <a:r>
              <a:rPr lang="en-IN" sz="4000" b="1" dirty="0">
                <a:solidFill>
                  <a:schemeClr val="accent3"/>
                </a:solidFill>
              </a:rPr>
              <a:t>="B7RaKQA14bRVp9yViQrQNhHU7cZQP7cyhJdRffnt7TPWHdYtue"</a:t>
            </a:r>
          </a:p>
          <a:p>
            <a:pPr marL="0" indent="0">
              <a:buNone/>
            </a:pPr>
            <a:r>
              <a:rPr lang="en-IN" sz="4000" b="1" dirty="0" err="1">
                <a:solidFill>
                  <a:schemeClr val="accent3"/>
                </a:solidFill>
              </a:rPr>
              <a:t>atoken</a:t>
            </a:r>
            <a:r>
              <a:rPr lang="en-IN" sz="4000" b="1" dirty="0">
                <a:solidFill>
                  <a:schemeClr val="accent3"/>
                </a:solidFill>
              </a:rPr>
              <a:t>="1397178062647693321-98deqStu35EJo7hsSE9PM7rf6sVaZZ"</a:t>
            </a:r>
          </a:p>
          <a:p>
            <a:pPr marL="0" indent="0">
              <a:buNone/>
            </a:pPr>
            <a:r>
              <a:rPr lang="en-IN" sz="4000" b="1" dirty="0" err="1">
                <a:solidFill>
                  <a:schemeClr val="accent3"/>
                </a:solidFill>
              </a:rPr>
              <a:t>asecret</a:t>
            </a:r>
            <a:r>
              <a:rPr lang="en-IN" sz="4000" b="1" dirty="0">
                <a:solidFill>
                  <a:schemeClr val="accent3"/>
                </a:solidFill>
              </a:rPr>
              <a:t>="lLg9liDgsuOa3Us1Y3GeBefZRecEzwUUxnrq3FTMHOdJ1"</a:t>
            </a:r>
          </a:p>
          <a:p>
            <a:pPr marL="0" indent="0">
              <a:buNone/>
            </a:pPr>
            <a:endParaRPr lang="en-IN" dirty="0"/>
          </a:p>
        </p:txBody>
      </p:sp>
      <p:sp>
        <p:nvSpPr>
          <p:cNvPr id="5" name="Content Placeholder 4">
            <a:extLst>
              <a:ext uri="{FF2B5EF4-FFF2-40B4-BE49-F238E27FC236}">
                <a16:creationId xmlns:a16="http://schemas.microsoft.com/office/drawing/2014/main" id="{084D2457-28E3-4894-8D51-814BBF5C307C}"/>
              </a:ext>
            </a:extLst>
          </p:cNvPr>
          <p:cNvSpPr>
            <a:spLocks noGrp="1"/>
          </p:cNvSpPr>
          <p:nvPr>
            <p:ph sz="half" idx="2"/>
          </p:nvPr>
        </p:nvSpPr>
        <p:spPr>
          <a:xfrm>
            <a:off x="6251510" y="1203649"/>
            <a:ext cx="5542383" cy="5570375"/>
          </a:xfrm>
        </p:spPr>
        <p:txBody>
          <a:bodyPr>
            <a:normAutofit fontScale="40000" lnSpcReduction="20000"/>
          </a:bodyPr>
          <a:lstStyle/>
          <a:p>
            <a:pPr marL="0" indent="0">
              <a:buNone/>
            </a:pPr>
            <a:r>
              <a:rPr lang="en-IN" sz="4000" b="1" dirty="0">
                <a:solidFill>
                  <a:schemeClr val="accent3"/>
                </a:solidFill>
              </a:rPr>
              <a:t>class listener(</a:t>
            </a:r>
            <a:r>
              <a:rPr lang="en-IN" sz="4000" b="1" dirty="0" err="1">
                <a:solidFill>
                  <a:schemeClr val="accent3"/>
                </a:solidFill>
              </a:rPr>
              <a:t>StreamListener</a:t>
            </a:r>
            <a:r>
              <a:rPr lang="en-IN" sz="4000" b="1" dirty="0">
                <a:solidFill>
                  <a:schemeClr val="accent3"/>
                </a:solidFill>
              </a:rPr>
              <a:t>):</a:t>
            </a:r>
          </a:p>
          <a:p>
            <a:pPr marL="0" indent="0">
              <a:buNone/>
            </a:pPr>
            <a:r>
              <a:rPr lang="en-IN" sz="4000" b="1" dirty="0">
                <a:solidFill>
                  <a:schemeClr val="accent3"/>
                </a:solidFill>
              </a:rPr>
              <a:t>    def </a:t>
            </a:r>
            <a:r>
              <a:rPr lang="en-IN" sz="4000" b="1" dirty="0" err="1">
                <a:solidFill>
                  <a:schemeClr val="accent3"/>
                </a:solidFill>
              </a:rPr>
              <a:t>on_data</a:t>
            </a:r>
            <a:r>
              <a:rPr lang="en-IN" sz="4000" b="1" dirty="0">
                <a:solidFill>
                  <a:schemeClr val="accent3"/>
                </a:solidFill>
              </a:rPr>
              <a:t>(self, data):</a:t>
            </a:r>
          </a:p>
          <a:p>
            <a:pPr marL="0" indent="0">
              <a:buNone/>
            </a:pPr>
            <a:r>
              <a:rPr lang="en-IN" sz="4000" b="1" dirty="0">
                <a:solidFill>
                  <a:schemeClr val="accent3"/>
                </a:solidFill>
              </a:rPr>
              <a:t>        </a:t>
            </a:r>
            <a:r>
              <a:rPr lang="en-IN" sz="4000" b="1" dirty="0" err="1">
                <a:solidFill>
                  <a:schemeClr val="accent3"/>
                </a:solidFill>
              </a:rPr>
              <a:t>all_data</a:t>
            </a:r>
            <a:r>
              <a:rPr lang="en-IN" sz="4000" b="1" dirty="0">
                <a:solidFill>
                  <a:schemeClr val="accent3"/>
                </a:solidFill>
              </a:rPr>
              <a:t> = </a:t>
            </a:r>
            <a:r>
              <a:rPr lang="en-IN" sz="4000" b="1" dirty="0" err="1">
                <a:solidFill>
                  <a:schemeClr val="accent3"/>
                </a:solidFill>
              </a:rPr>
              <a:t>json.loads</a:t>
            </a:r>
            <a:r>
              <a:rPr lang="en-IN" sz="4000" b="1" dirty="0">
                <a:solidFill>
                  <a:schemeClr val="accent3"/>
                </a:solidFill>
              </a:rPr>
              <a:t>(data)</a:t>
            </a:r>
          </a:p>
          <a:p>
            <a:pPr marL="0" indent="0">
              <a:buNone/>
            </a:pPr>
            <a:r>
              <a:rPr lang="en-IN" sz="4000" b="1" dirty="0">
                <a:solidFill>
                  <a:schemeClr val="accent3"/>
                </a:solidFill>
              </a:rPr>
              <a:t>        </a:t>
            </a:r>
            <a:r>
              <a:rPr lang="en-IN" sz="4000" b="1" dirty="0" err="1">
                <a:solidFill>
                  <a:schemeClr val="accent3"/>
                </a:solidFill>
              </a:rPr>
              <a:t>producer.send</a:t>
            </a:r>
            <a:r>
              <a:rPr lang="en-IN" sz="4000" b="1" dirty="0">
                <a:solidFill>
                  <a:schemeClr val="accent3"/>
                </a:solidFill>
              </a:rPr>
              <a:t>('Project3',all_data)</a:t>
            </a:r>
          </a:p>
          <a:p>
            <a:pPr marL="0" indent="0">
              <a:buNone/>
            </a:pPr>
            <a:r>
              <a:rPr lang="en-IN" sz="4000" b="1" dirty="0">
                <a:solidFill>
                  <a:schemeClr val="accent3"/>
                </a:solidFill>
              </a:rPr>
              <a:t>        </a:t>
            </a:r>
            <a:r>
              <a:rPr lang="en-IN" sz="4000" b="1" dirty="0" err="1">
                <a:solidFill>
                  <a:schemeClr val="accent3"/>
                </a:solidFill>
              </a:rPr>
              <a:t>producer.flush</a:t>
            </a:r>
            <a:r>
              <a:rPr lang="en-IN" sz="4000" b="1" dirty="0">
                <a:solidFill>
                  <a:schemeClr val="accent3"/>
                </a:solidFill>
              </a:rPr>
              <a:t>()  </a:t>
            </a:r>
          </a:p>
          <a:p>
            <a:pPr marL="0" indent="0">
              <a:buNone/>
            </a:pPr>
            <a:r>
              <a:rPr lang="en-IN" sz="4000" b="1" dirty="0">
                <a:solidFill>
                  <a:schemeClr val="accent3"/>
                </a:solidFill>
              </a:rPr>
              <a:t>        print(</a:t>
            </a:r>
            <a:r>
              <a:rPr lang="en-IN" sz="4000" b="1" dirty="0" err="1">
                <a:solidFill>
                  <a:schemeClr val="accent3"/>
                </a:solidFill>
              </a:rPr>
              <a:t>all_data</a:t>
            </a:r>
            <a:r>
              <a:rPr lang="en-IN" sz="4000" b="1" dirty="0">
                <a:solidFill>
                  <a:schemeClr val="accent3"/>
                </a:solidFill>
              </a:rPr>
              <a:t>) </a:t>
            </a:r>
          </a:p>
          <a:p>
            <a:pPr marL="0" indent="0">
              <a:buNone/>
            </a:pPr>
            <a:r>
              <a:rPr lang="en-IN" sz="4000" b="1" dirty="0">
                <a:solidFill>
                  <a:schemeClr val="accent3"/>
                </a:solidFill>
              </a:rPr>
              <a:t>        return True</a:t>
            </a:r>
          </a:p>
          <a:p>
            <a:pPr marL="0" indent="0">
              <a:buNone/>
            </a:pPr>
            <a:r>
              <a:rPr lang="en-IN" sz="4000" b="1" dirty="0">
                <a:solidFill>
                  <a:schemeClr val="accent3"/>
                </a:solidFill>
              </a:rPr>
              <a:t>    def </a:t>
            </a:r>
            <a:r>
              <a:rPr lang="en-IN" sz="4000" b="1" dirty="0" err="1">
                <a:solidFill>
                  <a:schemeClr val="accent3"/>
                </a:solidFill>
              </a:rPr>
              <a:t>on_error</a:t>
            </a:r>
            <a:r>
              <a:rPr lang="en-IN" sz="4000" b="1" dirty="0">
                <a:solidFill>
                  <a:schemeClr val="accent3"/>
                </a:solidFill>
              </a:rPr>
              <a:t>(self, status):</a:t>
            </a:r>
          </a:p>
          <a:p>
            <a:pPr marL="0" indent="0">
              <a:buNone/>
            </a:pPr>
            <a:r>
              <a:rPr lang="en-IN" sz="4000" b="1" dirty="0">
                <a:solidFill>
                  <a:schemeClr val="accent3"/>
                </a:solidFill>
              </a:rPr>
              <a:t>        print(status)     </a:t>
            </a:r>
          </a:p>
          <a:p>
            <a:pPr marL="0" indent="0">
              <a:buNone/>
            </a:pPr>
            <a:r>
              <a:rPr lang="en-IN" sz="4000" b="1" dirty="0">
                <a:solidFill>
                  <a:schemeClr val="accent3"/>
                </a:solidFill>
              </a:rPr>
              <a:t>producer = </a:t>
            </a:r>
            <a:r>
              <a:rPr lang="en-IN" sz="4000" b="1" dirty="0" err="1">
                <a:solidFill>
                  <a:schemeClr val="accent3"/>
                </a:solidFill>
              </a:rPr>
              <a:t>KafkaProducer</a:t>
            </a:r>
            <a:r>
              <a:rPr lang="en-IN" sz="4000" b="1" dirty="0">
                <a:solidFill>
                  <a:schemeClr val="accent3"/>
                </a:solidFill>
              </a:rPr>
              <a:t>(</a:t>
            </a:r>
            <a:r>
              <a:rPr lang="en-IN" sz="4000" b="1" dirty="0" err="1">
                <a:solidFill>
                  <a:schemeClr val="accent3"/>
                </a:solidFill>
              </a:rPr>
              <a:t>value_serializer</a:t>
            </a:r>
            <a:r>
              <a:rPr lang="en-IN" sz="4000" b="1" dirty="0">
                <a:solidFill>
                  <a:schemeClr val="accent3"/>
                </a:solidFill>
              </a:rPr>
              <a:t>=lambda m: </a:t>
            </a:r>
            <a:r>
              <a:rPr lang="en-IN" sz="4000" b="1" dirty="0" err="1">
                <a:solidFill>
                  <a:schemeClr val="accent3"/>
                </a:solidFill>
              </a:rPr>
              <a:t>json.dumps</a:t>
            </a:r>
            <a:r>
              <a:rPr lang="en-IN" sz="4000" b="1" dirty="0">
                <a:solidFill>
                  <a:schemeClr val="accent3"/>
                </a:solidFill>
              </a:rPr>
              <a:t>(m).encode('utf-8'),</a:t>
            </a:r>
            <a:r>
              <a:rPr lang="en-IN" sz="4000" b="1" dirty="0" err="1">
                <a:solidFill>
                  <a:schemeClr val="accent3"/>
                </a:solidFill>
              </a:rPr>
              <a:t>bootstrap_servers</a:t>
            </a:r>
            <a:r>
              <a:rPr lang="en-IN" sz="4000" b="1" dirty="0">
                <a:solidFill>
                  <a:schemeClr val="accent3"/>
                </a:solidFill>
              </a:rPr>
              <a:t>=['localhost:9092'])</a:t>
            </a:r>
          </a:p>
          <a:p>
            <a:pPr marL="0" indent="0">
              <a:buNone/>
            </a:pPr>
            <a:r>
              <a:rPr lang="en-IN" sz="4000" b="1" dirty="0">
                <a:solidFill>
                  <a:schemeClr val="accent3"/>
                </a:solidFill>
              </a:rPr>
              <a:t>auth = </a:t>
            </a:r>
            <a:r>
              <a:rPr lang="en-IN" sz="4000" b="1" dirty="0" err="1">
                <a:solidFill>
                  <a:schemeClr val="accent3"/>
                </a:solidFill>
              </a:rPr>
              <a:t>OAuthHandler</a:t>
            </a:r>
            <a:r>
              <a:rPr lang="en-IN" sz="4000" b="1" dirty="0">
                <a:solidFill>
                  <a:schemeClr val="accent3"/>
                </a:solidFill>
              </a:rPr>
              <a:t>(</a:t>
            </a:r>
            <a:r>
              <a:rPr lang="en-IN" sz="4000" b="1" dirty="0" err="1">
                <a:solidFill>
                  <a:schemeClr val="accent3"/>
                </a:solidFill>
              </a:rPr>
              <a:t>ckey</a:t>
            </a:r>
            <a:r>
              <a:rPr lang="en-IN" sz="4000" b="1" dirty="0">
                <a:solidFill>
                  <a:schemeClr val="accent3"/>
                </a:solidFill>
              </a:rPr>
              <a:t>, </a:t>
            </a:r>
            <a:r>
              <a:rPr lang="en-IN" sz="4000" b="1" dirty="0" err="1">
                <a:solidFill>
                  <a:schemeClr val="accent3"/>
                </a:solidFill>
              </a:rPr>
              <a:t>csecret</a:t>
            </a:r>
            <a:r>
              <a:rPr lang="en-IN" sz="4000" b="1" dirty="0">
                <a:solidFill>
                  <a:schemeClr val="accent3"/>
                </a:solidFill>
              </a:rPr>
              <a:t>)</a:t>
            </a:r>
          </a:p>
          <a:p>
            <a:pPr marL="0" indent="0">
              <a:buNone/>
            </a:pPr>
            <a:r>
              <a:rPr lang="en-IN" sz="4000" b="1" dirty="0" err="1">
                <a:solidFill>
                  <a:schemeClr val="accent3"/>
                </a:solidFill>
              </a:rPr>
              <a:t>auth.set_access_token</a:t>
            </a:r>
            <a:r>
              <a:rPr lang="en-IN" sz="4000" b="1" dirty="0">
                <a:solidFill>
                  <a:schemeClr val="accent3"/>
                </a:solidFill>
              </a:rPr>
              <a:t>(</a:t>
            </a:r>
            <a:r>
              <a:rPr lang="en-IN" sz="4000" b="1" dirty="0" err="1">
                <a:solidFill>
                  <a:schemeClr val="accent3"/>
                </a:solidFill>
              </a:rPr>
              <a:t>atoken</a:t>
            </a:r>
            <a:r>
              <a:rPr lang="en-IN" sz="4000" b="1" dirty="0">
                <a:solidFill>
                  <a:schemeClr val="accent3"/>
                </a:solidFill>
              </a:rPr>
              <a:t>, </a:t>
            </a:r>
            <a:r>
              <a:rPr lang="en-IN" sz="4000" b="1" dirty="0" err="1">
                <a:solidFill>
                  <a:schemeClr val="accent3"/>
                </a:solidFill>
              </a:rPr>
              <a:t>asecret</a:t>
            </a:r>
            <a:r>
              <a:rPr lang="en-IN" sz="4000" b="1" dirty="0">
                <a:solidFill>
                  <a:schemeClr val="accent3"/>
                </a:solidFill>
              </a:rPr>
              <a:t>)</a:t>
            </a:r>
          </a:p>
          <a:p>
            <a:pPr marL="0" indent="0">
              <a:buNone/>
            </a:pPr>
            <a:r>
              <a:rPr lang="en-IN" sz="4000" b="1" dirty="0" err="1">
                <a:solidFill>
                  <a:schemeClr val="accent3"/>
                </a:solidFill>
              </a:rPr>
              <a:t>twitterStream</a:t>
            </a:r>
            <a:r>
              <a:rPr lang="en-IN" sz="4000" b="1" dirty="0">
                <a:solidFill>
                  <a:schemeClr val="accent3"/>
                </a:solidFill>
              </a:rPr>
              <a:t> = Stream(auth, listener())</a:t>
            </a:r>
          </a:p>
          <a:p>
            <a:pPr marL="0" indent="0">
              <a:buNone/>
            </a:pPr>
            <a:r>
              <a:rPr lang="en-IN" sz="4000" b="1" dirty="0" err="1">
                <a:solidFill>
                  <a:schemeClr val="accent3"/>
                </a:solidFill>
              </a:rPr>
              <a:t>twitterStream.filter</a:t>
            </a:r>
            <a:r>
              <a:rPr lang="en-IN" sz="4000" b="1" dirty="0">
                <a:solidFill>
                  <a:schemeClr val="accent3"/>
                </a:solidFill>
              </a:rPr>
              <a:t>(track=["car"])</a:t>
            </a:r>
          </a:p>
          <a:p>
            <a:pPr marL="0" indent="0">
              <a:buNone/>
            </a:pPr>
            <a:endParaRPr lang="en-IN" b="1" dirty="0"/>
          </a:p>
          <a:p>
            <a:pPr marL="0" indent="0">
              <a:buNone/>
            </a:pPr>
            <a:endParaRPr lang="en-IN" dirty="0"/>
          </a:p>
        </p:txBody>
      </p:sp>
      <p:sp>
        <p:nvSpPr>
          <p:cNvPr id="9" name="Rectangle 8">
            <a:extLst>
              <a:ext uri="{FF2B5EF4-FFF2-40B4-BE49-F238E27FC236}">
                <a16:creationId xmlns:a16="http://schemas.microsoft.com/office/drawing/2014/main" id="{E5672D4A-C715-4E9C-BC56-BE075C393751}"/>
              </a:ext>
            </a:extLst>
          </p:cNvPr>
          <p:cNvSpPr/>
          <p:nvPr/>
        </p:nvSpPr>
        <p:spPr>
          <a:xfrm>
            <a:off x="5565439" y="821094"/>
            <a:ext cx="116904" cy="581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00028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0374A-FDE6-4C05-A0E8-EE3EAAE497AD}"/>
              </a:ext>
            </a:extLst>
          </p:cNvPr>
          <p:cNvSpPr>
            <a:spLocks noGrp="1"/>
          </p:cNvSpPr>
          <p:nvPr>
            <p:ph type="title"/>
          </p:nvPr>
        </p:nvSpPr>
        <p:spPr>
          <a:xfrm>
            <a:off x="646112" y="452718"/>
            <a:ext cx="9402958" cy="834906"/>
          </a:xfrm>
        </p:spPr>
        <p:txBody>
          <a:bodyPr/>
          <a:lstStyle/>
          <a:p>
            <a:r>
              <a:rPr lang="en-IN" b="1" dirty="0"/>
              <a:t>Producer Output:</a:t>
            </a:r>
          </a:p>
        </p:txBody>
      </p:sp>
      <p:pic>
        <p:nvPicPr>
          <p:cNvPr id="6" name="Picture 5">
            <a:extLst>
              <a:ext uri="{FF2B5EF4-FFF2-40B4-BE49-F238E27FC236}">
                <a16:creationId xmlns:a16="http://schemas.microsoft.com/office/drawing/2014/main" id="{1044178D-9060-4FDA-AC1D-473F3C5CE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1" y="1399592"/>
            <a:ext cx="11467324" cy="5346441"/>
          </a:xfrm>
          <a:prstGeom prst="rect">
            <a:avLst/>
          </a:prstGeom>
        </p:spPr>
      </p:pic>
    </p:spTree>
    <p:extLst>
      <p:ext uri="{BB962C8B-B14F-4D97-AF65-F5344CB8AC3E}">
        <p14:creationId xmlns:p14="http://schemas.microsoft.com/office/powerpoint/2010/main" val="3651841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3A2C-66DA-447A-A948-4E67B815CEFA}"/>
              </a:ext>
            </a:extLst>
          </p:cNvPr>
          <p:cNvSpPr>
            <a:spLocks noGrp="1"/>
          </p:cNvSpPr>
          <p:nvPr>
            <p:ph type="title"/>
          </p:nvPr>
        </p:nvSpPr>
        <p:spPr>
          <a:xfrm>
            <a:off x="646111" y="452718"/>
            <a:ext cx="9404723" cy="760262"/>
          </a:xfrm>
        </p:spPr>
        <p:txBody>
          <a:bodyPr/>
          <a:lstStyle/>
          <a:p>
            <a:r>
              <a:rPr lang="en-IN" b="1" dirty="0"/>
              <a:t>Consumer Code</a:t>
            </a:r>
          </a:p>
        </p:txBody>
      </p:sp>
      <p:sp>
        <p:nvSpPr>
          <p:cNvPr id="3" name="Content Placeholder 2">
            <a:extLst>
              <a:ext uri="{FF2B5EF4-FFF2-40B4-BE49-F238E27FC236}">
                <a16:creationId xmlns:a16="http://schemas.microsoft.com/office/drawing/2014/main" id="{38EC1128-6058-447E-9337-4AD2742060EC}"/>
              </a:ext>
            </a:extLst>
          </p:cNvPr>
          <p:cNvSpPr>
            <a:spLocks noGrp="1"/>
          </p:cNvSpPr>
          <p:nvPr>
            <p:ph idx="1"/>
          </p:nvPr>
        </p:nvSpPr>
        <p:spPr>
          <a:xfrm>
            <a:off x="1103312" y="1586203"/>
            <a:ext cx="9720197" cy="4819079"/>
          </a:xfrm>
        </p:spPr>
        <p:txBody>
          <a:bodyPr/>
          <a:lstStyle/>
          <a:p>
            <a:pPr marL="0" indent="0">
              <a:buNone/>
            </a:pPr>
            <a:r>
              <a:rPr lang="en-IN" b="1" dirty="0">
                <a:solidFill>
                  <a:schemeClr val="accent3"/>
                </a:solidFill>
              </a:rPr>
              <a:t>from </a:t>
            </a:r>
            <a:r>
              <a:rPr lang="en-IN" b="1" dirty="0" err="1">
                <a:solidFill>
                  <a:schemeClr val="accent3"/>
                </a:solidFill>
              </a:rPr>
              <a:t>kafka</a:t>
            </a:r>
            <a:r>
              <a:rPr lang="en-IN" b="1" dirty="0">
                <a:solidFill>
                  <a:schemeClr val="accent3"/>
                </a:solidFill>
              </a:rPr>
              <a:t> import </a:t>
            </a:r>
            <a:r>
              <a:rPr lang="en-IN" b="1" dirty="0" err="1">
                <a:solidFill>
                  <a:schemeClr val="accent3"/>
                </a:solidFill>
              </a:rPr>
              <a:t>KafkaConsumer</a:t>
            </a:r>
            <a:endParaRPr lang="en-IN" b="1" dirty="0">
              <a:solidFill>
                <a:schemeClr val="accent3"/>
              </a:solidFill>
            </a:endParaRPr>
          </a:p>
          <a:p>
            <a:pPr marL="0" indent="0">
              <a:buNone/>
            </a:pPr>
            <a:r>
              <a:rPr lang="en-IN" b="1" dirty="0">
                <a:solidFill>
                  <a:schemeClr val="accent3"/>
                </a:solidFill>
              </a:rPr>
              <a:t>import json</a:t>
            </a:r>
          </a:p>
          <a:p>
            <a:pPr marL="0" indent="0">
              <a:buNone/>
            </a:pPr>
            <a:r>
              <a:rPr lang="en-IN" b="1" dirty="0">
                <a:solidFill>
                  <a:schemeClr val="accent3"/>
                </a:solidFill>
              </a:rPr>
              <a:t>consumer = </a:t>
            </a:r>
            <a:r>
              <a:rPr lang="en-IN" b="1" dirty="0" err="1">
                <a:solidFill>
                  <a:schemeClr val="accent3"/>
                </a:solidFill>
              </a:rPr>
              <a:t>KafkaConsumer</a:t>
            </a:r>
            <a:r>
              <a:rPr lang="en-IN" b="1" dirty="0">
                <a:solidFill>
                  <a:schemeClr val="accent3"/>
                </a:solidFill>
              </a:rPr>
              <a:t>('Project3',</a:t>
            </a:r>
          </a:p>
          <a:p>
            <a:pPr marL="0" indent="0">
              <a:buNone/>
            </a:pPr>
            <a:r>
              <a:rPr lang="en-IN" b="1" dirty="0">
                <a:solidFill>
                  <a:schemeClr val="accent3"/>
                </a:solidFill>
              </a:rPr>
              <a:t>                         </a:t>
            </a:r>
            <a:r>
              <a:rPr lang="en-IN" b="1" dirty="0" err="1">
                <a:solidFill>
                  <a:schemeClr val="accent3"/>
                </a:solidFill>
              </a:rPr>
              <a:t>bootstrap_servers</a:t>
            </a:r>
            <a:r>
              <a:rPr lang="en-IN" b="1" dirty="0">
                <a:solidFill>
                  <a:schemeClr val="accent3"/>
                </a:solidFill>
              </a:rPr>
              <a:t>=['localhost:9092'],</a:t>
            </a:r>
          </a:p>
          <a:p>
            <a:pPr marL="0" indent="0">
              <a:buNone/>
            </a:pPr>
            <a:r>
              <a:rPr lang="en-IN" b="1" dirty="0">
                <a:solidFill>
                  <a:schemeClr val="accent3"/>
                </a:solidFill>
              </a:rPr>
              <a:t>                         </a:t>
            </a:r>
            <a:r>
              <a:rPr lang="en-IN" b="1" dirty="0" err="1">
                <a:solidFill>
                  <a:schemeClr val="accent3"/>
                </a:solidFill>
              </a:rPr>
              <a:t>value_deserializer</a:t>
            </a:r>
            <a:r>
              <a:rPr lang="en-IN" b="1" dirty="0">
                <a:solidFill>
                  <a:schemeClr val="accent3"/>
                </a:solidFill>
              </a:rPr>
              <a:t>=lambda m: </a:t>
            </a:r>
            <a:r>
              <a:rPr lang="en-IN" b="1" dirty="0" err="1">
                <a:solidFill>
                  <a:schemeClr val="accent3"/>
                </a:solidFill>
              </a:rPr>
              <a:t>json.loads</a:t>
            </a:r>
            <a:r>
              <a:rPr lang="en-IN" b="1" dirty="0">
                <a:solidFill>
                  <a:schemeClr val="accent3"/>
                </a:solidFill>
              </a:rPr>
              <a:t>(</a:t>
            </a:r>
            <a:r>
              <a:rPr lang="en-IN" b="1" dirty="0" err="1">
                <a:solidFill>
                  <a:schemeClr val="accent3"/>
                </a:solidFill>
              </a:rPr>
              <a:t>m.decode</a:t>
            </a:r>
            <a:r>
              <a:rPr lang="en-IN" b="1" dirty="0">
                <a:solidFill>
                  <a:schemeClr val="accent3"/>
                </a:solidFill>
              </a:rPr>
              <a:t>('utf-8')))</a:t>
            </a:r>
          </a:p>
          <a:p>
            <a:pPr marL="0" indent="0">
              <a:buNone/>
            </a:pPr>
            <a:endParaRPr lang="en-IN" b="1" dirty="0">
              <a:solidFill>
                <a:schemeClr val="accent3"/>
              </a:solidFill>
            </a:endParaRPr>
          </a:p>
          <a:p>
            <a:pPr marL="0" indent="0">
              <a:buNone/>
            </a:pPr>
            <a:r>
              <a:rPr lang="en-IN" b="1" dirty="0">
                <a:solidFill>
                  <a:schemeClr val="accent3"/>
                </a:solidFill>
              </a:rPr>
              <a:t>print("consumer started ...")</a:t>
            </a:r>
          </a:p>
          <a:p>
            <a:pPr marL="0" indent="0">
              <a:buNone/>
            </a:pPr>
            <a:r>
              <a:rPr lang="en-IN" b="1" dirty="0">
                <a:solidFill>
                  <a:schemeClr val="accent3"/>
                </a:solidFill>
              </a:rPr>
              <a:t>for message in consumer:</a:t>
            </a:r>
          </a:p>
          <a:p>
            <a:pPr marL="0" indent="0">
              <a:buNone/>
            </a:pPr>
            <a:r>
              <a:rPr lang="en-IN" b="1" dirty="0">
                <a:solidFill>
                  <a:schemeClr val="accent3"/>
                </a:solidFill>
              </a:rPr>
              <a:t>    data = str(</a:t>
            </a:r>
            <a:r>
              <a:rPr lang="en-IN" b="1" dirty="0" err="1">
                <a:solidFill>
                  <a:schemeClr val="accent3"/>
                </a:solidFill>
              </a:rPr>
              <a:t>message.value</a:t>
            </a:r>
            <a:r>
              <a:rPr lang="en-IN" b="1" dirty="0">
                <a:solidFill>
                  <a:schemeClr val="accent3"/>
                </a:solidFill>
              </a:rPr>
              <a:t>)</a:t>
            </a:r>
          </a:p>
          <a:p>
            <a:pPr marL="0" indent="0">
              <a:buNone/>
            </a:pPr>
            <a:r>
              <a:rPr lang="en-IN" b="1" dirty="0">
                <a:solidFill>
                  <a:schemeClr val="accent3"/>
                </a:solidFill>
              </a:rPr>
              <a:t>    print("Sending: ", data)</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80289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2E6C-4F90-4090-AD12-053D3B9D3CCC}"/>
              </a:ext>
            </a:extLst>
          </p:cNvPr>
          <p:cNvSpPr>
            <a:spLocks noGrp="1"/>
          </p:cNvSpPr>
          <p:nvPr>
            <p:ph type="title"/>
          </p:nvPr>
        </p:nvSpPr>
        <p:spPr>
          <a:xfrm>
            <a:off x="646111" y="443388"/>
            <a:ext cx="9404723" cy="825575"/>
          </a:xfrm>
        </p:spPr>
        <p:txBody>
          <a:bodyPr/>
          <a:lstStyle/>
          <a:p>
            <a:r>
              <a:rPr lang="en-IN" sz="4800" b="1" dirty="0"/>
              <a:t>Introduction</a:t>
            </a:r>
          </a:p>
        </p:txBody>
      </p:sp>
      <p:sp>
        <p:nvSpPr>
          <p:cNvPr id="3" name="Content Placeholder 2">
            <a:extLst>
              <a:ext uri="{FF2B5EF4-FFF2-40B4-BE49-F238E27FC236}">
                <a16:creationId xmlns:a16="http://schemas.microsoft.com/office/drawing/2014/main" id="{FD27B995-60BD-4586-91FD-9D5E839F8E8E}"/>
              </a:ext>
            </a:extLst>
          </p:cNvPr>
          <p:cNvSpPr>
            <a:spLocks noGrp="1"/>
          </p:cNvSpPr>
          <p:nvPr>
            <p:ph idx="1"/>
          </p:nvPr>
        </p:nvSpPr>
        <p:spPr>
          <a:xfrm>
            <a:off x="1043474" y="1726163"/>
            <a:ext cx="10105052" cy="4898572"/>
          </a:xfrm>
        </p:spPr>
        <p:txBody>
          <a:bodyPr>
            <a:normAutofit/>
          </a:bodyPr>
          <a:lstStyle/>
          <a:p>
            <a:pPr>
              <a:buFont typeface="Wingdings" panose="05000000000000000000" pitchFamily="2" charset="2"/>
              <a:buChar char="Ø"/>
            </a:pPr>
            <a:r>
              <a:rPr lang="en-IN" dirty="0">
                <a:solidFill>
                  <a:schemeClr val="accent3">
                    <a:lumMod val="60000"/>
                    <a:lumOff val="40000"/>
                  </a:schemeClr>
                </a:solidFill>
              </a:rPr>
              <a:t>Aim</a:t>
            </a:r>
            <a:r>
              <a:rPr lang="en-IN" dirty="0"/>
              <a:t>: Twitter real time data analysis using Kafka &amp; </a:t>
            </a:r>
            <a:r>
              <a:rPr lang="en-IN" dirty="0" err="1"/>
              <a:t>SparkStreaming</a:t>
            </a:r>
            <a:r>
              <a:rPr lang="en-IN" dirty="0"/>
              <a:t> </a:t>
            </a:r>
          </a:p>
          <a:p>
            <a:pPr marL="0" indent="0">
              <a:buNone/>
            </a:pPr>
            <a:endParaRPr lang="en-IN" dirty="0"/>
          </a:p>
          <a:p>
            <a:pPr>
              <a:buFont typeface="Wingdings" panose="05000000000000000000" pitchFamily="2" charset="2"/>
              <a:buChar char="Ø"/>
            </a:pPr>
            <a:r>
              <a:rPr lang="en-US" dirty="0">
                <a:solidFill>
                  <a:schemeClr val="accent3">
                    <a:lumMod val="60000"/>
                    <a:lumOff val="40000"/>
                  </a:schemeClr>
                </a:solidFill>
              </a:rPr>
              <a:t>Project Description:</a:t>
            </a:r>
          </a:p>
          <a:p>
            <a:pPr marL="514350" indent="-514350">
              <a:buFont typeface="+mj-lt"/>
              <a:buAutoNum type="romanUcPeriod"/>
            </a:pPr>
            <a:r>
              <a:rPr lang="en-US" dirty="0"/>
              <a:t>For This Big-data Project, we took Twitter API for Real-Time Data Processing from https://developer.twitter.com/en/docs/tutorials/stream-tweets-in-real-time. </a:t>
            </a:r>
          </a:p>
          <a:p>
            <a:pPr marL="514350" indent="-514350">
              <a:buFont typeface="+mj-lt"/>
              <a:buAutoNum type="romanUcPeriod"/>
            </a:pPr>
            <a:r>
              <a:rPr lang="en-US" dirty="0"/>
              <a:t>Firstly we have to check that Zookeeper server is up and running ,and then check the Kafka server. </a:t>
            </a:r>
          </a:p>
          <a:p>
            <a:pPr marL="514350" indent="-514350">
              <a:buFont typeface="+mj-lt"/>
              <a:buAutoNum type="romanUcPeriod"/>
            </a:pPr>
            <a:r>
              <a:rPr lang="en-US" dirty="0"/>
              <a:t>Using Apache Kafka first we Created a topic in our system and produce the topic to subscribers with the help of producer and consumers consumes that particular topic. </a:t>
            </a:r>
          </a:p>
          <a:p>
            <a:pPr marL="514350" indent="-514350">
              <a:buFont typeface="+mj-lt"/>
              <a:buAutoNum type="romanUcPeriod"/>
            </a:pPr>
            <a:r>
              <a:rPr lang="en-US" dirty="0"/>
              <a:t>Then we created the </a:t>
            </a:r>
            <a:r>
              <a:rPr lang="en-US" dirty="0" err="1"/>
              <a:t>DStreams</a:t>
            </a:r>
            <a:r>
              <a:rPr lang="en-US" dirty="0"/>
              <a:t> to store the real time Twitter Data and process that Data using </a:t>
            </a:r>
            <a:r>
              <a:rPr lang="en-US" dirty="0" err="1"/>
              <a:t>Dstreams</a:t>
            </a:r>
            <a:r>
              <a:rPr lang="en-US" dirty="0"/>
              <a:t> operations.</a:t>
            </a:r>
            <a:endParaRPr lang="en-IN" dirty="0"/>
          </a:p>
        </p:txBody>
      </p:sp>
    </p:spTree>
    <p:extLst>
      <p:ext uri="{BB962C8B-B14F-4D97-AF65-F5344CB8AC3E}">
        <p14:creationId xmlns:p14="http://schemas.microsoft.com/office/powerpoint/2010/main" val="782334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B948-1AA5-4408-A6B2-C7EAC8F4BE01}"/>
              </a:ext>
            </a:extLst>
          </p:cNvPr>
          <p:cNvSpPr>
            <a:spLocks noGrp="1"/>
          </p:cNvSpPr>
          <p:nvPr>
            <p:ph type="title"/>
          </p:nvPr>
        </p:nvSpPr>
        <p:spPr>
          <a:xfrm>
            <a:off x="646111" y="452718"/>
            <a:ext cx="9404723" cy="760262"/>
          </a:xfrm>
        </p:spPr>
        <p:txBody>
          <a:bodyPr/>
          <a:lstStyle/>
          <a:p>
            <a:r>
              <a:rPr lang="en-IN" b="1" dirty="0"/>
              <a:t>Consumer Output:</a:t>
            </a:r>
          </a:p>
        </p:txBody>
      </p:sp>
      <p:pic>
        <p:nvPicPr>
          <p:cNvPr id="7" name="Content Placeholder 6">
            <a:extLst>
              <a:ext uri="{FF2B5EF4-FFF2-40B4-BE49-F238E27FC236}">
                <a16:creationId xmlns:a16="http://schemas.microsoft.com/office/drawing/2014/main" id="{6ADE0D9C-C973-407E-A828-B52597AF74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249" y="1390261"/>
            <a:ext cx="11551298" cy="5253135"/>
          </a:xfrm>
        </p:spPr>
      </p:pic>
    </p:spTree>
    <p:extLst>
      <p:ext uri="{BB962C8B-B14F-4D97-AF65-F5344CB8AC3E}">
        <p14:creationId xmlns:p14="http://schemas.microsoft.com/office/powerpoint/2010/main" val="1771766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270C-A165-4630-BE5E-731F7F84548D}"/>
              </a:ext>
            </a:extLst>
          </p:cNvPr>
          <p:cNvSpPr>
            <a:spLocks noGrp="1"/>
          </p:cNvSpPr>
          <p:nvPr>
            <p:ph type="title"/>
          </p:nvPr>
        </p:nvSpPr>
        <p:spPr>
          <a:xfrm>
            <a:off x="646111" y="452718"/>
            <a:ext cx="9404723" cy="722939"/>
          </a:xfrm>
        </p:spPr>
        <p:txBody>
          <a:bodyPr/>
          <a:lstStyle/>
          <a:p>
            <a:r>
              <a:rPr lang="en-IN" b="1" dirty="0"/>
              <a:t>Streaming Code-2</a:t>
            </a:r>
          </a:p>
        </p:txBody>
      </p:sp>
      <p:sp>
        <p:nvSpPr>
          <p:cNvPr id="3" name="Content Placeholder 2">
            <a:extLst>
              <a:ext uri="{FF2B5EF4-FFF2-40B4-BE49-F238E27FC236}">
                <a16:creationId xmlns:a16="http://schemas.microsoft.com/office/drawing/2014/main" id="{AE67C71C-5437-4BC8-96BC-38795D710C01}"/>
              </a:ext>
            </a:extLst>
          </p:cNvPr>
          <p:cNvSpPr>
            <a:spLocks noGrp="1"/>
          </p:cNvSpPr>
          <p:nvPr>
            <p:ph idx="1"/>
          </p:nvPr>
        </p:nvSpPr>
        <p:spPr>
          <a:xfrm>
            <a:off x="1103312" y="1539552"/>
            <a:ext cx="10401333" cy="4865730"/>
          </a:xfrm>
        </p:spPr>
        <p:txBody>
          <a:bodyPr/>
          <a:lstStyle/>
          <a:p>
            <a:pPr marL="0" indent="0">
              <a:buNone/>
            </a:pPr>
            <a:r>
              <a:rPr lang="en-IN" b="1" dirty="0">
                <a:solidFill>
                  <a:schemeClr val="accent3"/>
                </a:solidFill>
              </a:rPr>
              <a:t>from </a:t>
            </a:r>
            <a:r>
              <a:rPr lang="en-IN" b="1" dirty="0" err="1">
                <a:solidFill>
                  <a:schemeClr val="accent3"/>
                </a:solidFill>
              </a:rPr>
              <a:t>pyspark.sql</a:t>
            </a:r>
            <a:r>
              <a:rPr lang="en-IN" b="1" dirty="0">
                <a:solidFill>
                  <a:schemeClr val="accent3"/>
                </a:solidFill>
              </a:rPr>
              <a:t> import </a:t>
            </a:r>
            <a:r>
              <a:rPr lang="en-IN" b="1" dirty="0" err="1">
                <a:solidFill>
                  <a:schemeClr val="accent3"/>
                </a:solidFill>
              </a:rPr>
              <a:t>SparkSession</a:t>
            </a:r>
            <a:endParaRPr lang="en-IN" b="1" dirty="0">
              <a:solidFill>
                <a:schemeClr val="accent3"/>
              </a:solidFill>
            </a:endParaRPr>
          </a:p>
          <a:p>
            <a:pPr marL="0" indent="0">
              <a:buNone/>
            </a:pPr>
            <a:r>
              <a:rPr lang="en-IN" b="1" dirty="0">
                <a:solidFill>
                  <a:schemeClr val="accent3"/>
                </a:solidFill>
              </a:rPr>
              <a:t>from </a:t>
            </a:r>
            <a:r>
              <a:rPr lang="en-IN" b="1" dirty="0" err="1">
                <a:solidFill>
                  <a:schemeClr val="accent3"/>
                </a:solidFill>
              </a:rPr>
              <a:t>pyspark.sql.functions</a:t>
            </a:r>
            <a:r>
              <a:rPr lang="en-IN" b="1" dirty="0">
                <a:solidFill>
                  <a:schemeClr val="accent3"/>
                </a:solidFill>
              </a:rPr>
              <a:t> import </a:t>
            </a:r>
            <a:r>
              <a:rPr lang="en-IN" b="1" dirty="0" err="1">
                <a:solidFill>
                  <a:schemeClr val="accent3"/>
                </a:solidFill>
              </a:rPr>
              <a:t>from_json</a:t>
            </a:r>
            <a:r>
              <a:rPr lang="en-IN" b="1" dirty="0">
                <a:solidFill>
                  <a:schemeClr val="accent3"/>
                </a:solidFill>
              </a:rPr>
              <a:t>, col, explode, </a:t>
            </a:r>
            <a:r>
              <a:rPr lang="en-IN" b="1" dirty="0" err="1">
                <a:solidFill>
                  <a:schemeClr val="accent3"/>
                </a:solidFill>
              </a:rPr>
              <a:t>to_json</a:t>
            </a:r>
            <a:r>
              <a:rPr lang="en-IN" b="1" dirty="0">
                <a:solidFill>
                  <a:schemeClr val="accent3"/>
                </a:solidFill>
              </a:rPr>
              <a:t>, struct, count</a:t>
            </a:r>
          </a:p>
          <a:p>
            <a:pPr marL="0" indent="0">
              <a:buNone/>
            </a:pPr>
            <a:r>
              <a:rPr lang="en-IN" b="1" dirty="0">
                <a:solidFill>
                  <a:schemeClr val="accent3"/>
                </a:solidFill>
              </a:rPr>
              <a:t>from </a:t>
            </a:r>
            <a:r>
              <a:rPr lang="en-IN" b="1" dirty="0" err="1">
                <a:solidFill>
                  <a:schemeClr val="accent3"/>
                </a:solidFill>
              </a:rPr>
              <a:t>pyspark.sql.types</a:t>
            </a:r>
            <a:r>
              <a:rPr lang="en-IN" b="1" dirty="0">
                <a:solidFill>
                  <a:schemeClr val="accent3"/>
                </a:solidFill>
              </a:rPr>
              <a:t> import *</a:t>
            </a:r>
          </a:p>
          <a:p>
            <a:pPr marL="0" indent="0">
              <a:buNone/>
            </a:pPr>
            <a:endParaRPr lang="en-IN" b="1" dirty="0">
              <a:solidFill>
                <a:schemeClr val="accent3"/>
              </a:solidFill>
            </a:endParaRPr>
          </a:p>
          <a:p>
            <a:pPr marL="0" indent="0">
              <a:buNone/>
            </a:pPr>
            <a:r>
              <a:rPr lang="en-IN" b="1" dirty="0">
                <a:solidFill>
                  <a:schemeClr val="accent3"/>
                </a:solidFill>
              </a:rPr>
              <a:t>spark = </a:t>
            </a:r>
            <a:r>
              <a:rPr lang="en-IN" b="1" dirty="0" err="1">
                <a:solidFill>
                  <a:schemeClr val="accent3"/>
                </a:solidFill>
              </a:rPr>
              <a:t>SparkSession</a:t>
            </a:r>
            <a:r>
              <a:rPr lang="en-IN" b="1" dirty="0">
                <a:solidFill>
                  <a:schemeClr val="accent3"/>
                </a:solidFill>
              </a:rPr>
              <a:t> .</a:t>
            </a:r>
            <a:r>
              <a:rPr lang="en-IN" b="1" dirty="0" err="1">
                <a:solidFill>
                  <a:schemeClr val="accent3"/>
                </a:solidFill>
              </a:rPr>
              <a:t>builder.appName</a:t>
            </a:r>
            <a:r>
              <a:rPr lang="en-IN" b="1" dirty="0">
                <a:solidFill>
                  <a:schemeClr val="accent3"/>
                </a:solidFill>
              </a:rPr>
              <a:t>("twitter").</a:t>
            </a:r>
            <a:r>
              <a:rPr lang="en-IN" b="1" dirty="0" err="1">
                <a:solidFill>
                  <a:schemeClr val="accent3"/>
                </a:solidFill>
              </a:rPr>
              <a:t>getOrCreate</a:t>
            </a:r>
            <a:r>
              <a:rPr lang="en-IN" b="1" dirty="0">
                <a:solidFill>
                  <a:schemeClr val="accent3"/>
                </a:solidFill>
              </a:rPr>
              <a:t>()</a:t>
            </a:r>
          </a:p>
          <a:p>
            <a:pPr marL="0" indent="0">
              <a:buNone/>
            </a:pPr>
            <a:endParaRPr lang="en-IN" b="1" dirty="0">
              <a:solidFill>
                <a:schemeClr val="accent3"/>
              </a:solidFill>
            </a:endParaRPr>
          </a:p>
          <a:p>
            <a:pPr marL="0" indent="0">
              <a:buNone/>
            </a:pPr>
            <a:r>
              <a:rPr lang="en-IN" b="1" dirty="0" err="1">
                <a:solidFill>
                  <a:schemeClr val="accent3"/>
                </a:solidFill>
              </a:rPr>
              <a:t>raw_df</a:t>
            </a:r>
            <a:r>
              <a:rPr lang="en-IN" b="1" dirty="0">
                <a:solidFill>
                  <a:schemeClr val="accent3"/>
                </a:solidFill>
              </a:rPr>
              <a:t> = </a:t>
            </a:r>
            <a:r>
              <a:rPr lang="en-IN" b="1" dirty="0" err="1">
                <a:solidFill>
                  <a:schemeClr val="accent3"/>
                </a:solidFill>
              </a:rPr>
              <a:t>spark.readStream.format</a:t>
            </a:r>
            <a:r>
              <a:rPr lang="en-IN" b="1" dirty="0">
                <a:solidFill>
                  <a:schemeClr val="accent3"/>
                </a:solidFill>
              </a:rPr>
              <a:t>("</a:t>
            </a:r>
            <a:r>
              <a:rPr lang="en-IN" b="1" dirty="0" err="1">
                <a:solidFill>
                  <a:schemeClr val="accent3"/>
                </a:solidFill>
              </a:rPr>
              <a:t>kafka</a:t>
            </a:r>
            <a:r>
              <a:rPr lang="en-IN" b="1" dirty="0">
                <a:solidFill>
                  <a:schemeClr val="accent3"/>
                </a:solidFill>
              </a:rPr>
              <a:t>").option("</a:t>
            </a:r>
            <a:r>
              <a:rPr lang="en-IN" b="1" dirty="0" err="1">
                <a:solidFill>
                  <a:schemeClr val="accent3"/>
                </a:solidFill>
              </a:rPr>
              <a:t>kafka.bootstrap.servers</a:t>
            </a:r>
            <a:r>
              <a:rPr lang="en-IN" b="1" dirty="0">
                <a:solidFill>
                  <a:schemeClr val="accent3"/>
                </a:solidFill>
              </a:rPr>
              <a:t>", "localhost:9092").option("subscribe", "twitter").option("</a:t>
            </a:r>
            <a:r>
              <a:rPr lang="en-IN" b="1" dirty="0" err="1">
                <a:solidFill>
                  <a:schemeClr val="accent3"/>
                </a:solidFill>
              </a:rPr>
              <a:t>startingOffsets</a:t>
            </a:r>
            <a:r>
              <a:rPr lang="en-IN" b="1" dirty="0">
                <a:solidFill>
                  <a:schemeClr val="accent3"/>
                </a:solidFill>
              </a:rPr>
              <a:t>", "latest").load().</a:t>
            </a:r>
            <a:r>
              <a:rPr lang="en-IN" b="1" dirty="0" err="1">
                <a:solidFill>
                  <a:schemeClr val="accent3"/>
                </a:solidFill>
              </a:rPr>
              <a:t>selectExpr</a:t>
            </a:r>
            <a:r>
              <a:rPr lang="en-IN" b="1" dirty="0">
                <a:solidFill>
                  <a:schemeClr val="accent3"/>
                </a:solidFill>
              </a:rPr>
              <a:t>("CAST(value AS STRING)")</a:t>
            </a:r>
          </a:p>
          <a:p>
            <a:pPr marL="0" indent="0">
              <a:buNone/>
            </a:pPr>
            <a:endParaRPr lang="en-IN" dirty="0"/>
          </a:p>
        </p:txBody>
      </p:sp>
    </p:spTree>
    <p:extLst>
      <p:ext uri="{BB962C8B-B14F-4D97-AF65-F5344CB8AC3E}">
        <p14:creationId xmlns:p14="http://schemas.microsoft.com/office/powerpoint/2010/main" val="4033273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38EA-0A2E-4077-A514-4A62B8BF30A9}"/>
              </a:ext>
            </a:extLst>
          </p:cNvPr>
          <p:cNvSpPr>
            <a:spLocks noGrp="1"/>
          </p:cNvSpPr>
          <p:nvPr>
            <p:ph type="title"/>
          </p:nvPr>
        </p:nvSpPr>
        <p:spPr>
          <a:xfrm>
            <a:off x="646111" y="452718"/>
            <a:ext cx="9404723" cy="825576"/>
          </a:xfrm>
        </p:spPr>
        <p:txBody>
          <a:bodyPr/>
          <a:lstStyle/>
          <a:p>
            <a:r>
              <a:rPr lang="en-IN" b="1" dirty="0"/>
              <a:t>Streaming Code Snippet</a:t>
            </a:r>
          </a:p>
        </p:txBody>
      </p:sp>
      <p:pic>
        <p:nvPicPr>
          <p:cNvPr id="5" name="Content Placeholder 4">
            <a:extLst>
              <a:ext uri="{FF2B5EF4-FFF2-40B4-BE49-F238E27FC236}">
                <a16:creationId xmlns:a16="http://schemas.microsoft.com/office/drawing/2014/main" id="{8D7F8FF4-20F5-4815-94B6-B51BEEE3DE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1866122"/>
            <a:ext cx="9244336" cy="4068147"/>
          </a:xfrm>
        </p:spPr>
      </p:pic>
    </p:spTree>
    <p:extLst>
      <p:ext uri="{BB962C8B-B14F-4D97-AF65-F5344CB8AC3E}">
        <p14:creationId xmlns:p14="http://schemas.microsoft.com/office/powerpoint/2010/main" val="1936683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4092-F1F4-44A1-BD71-C7D4F0F2B6F6}"/>
              </a:ext>
            </a:extLst>
          </p:cNvPr>
          <p:cNvSpPr>
            <a:spLocks noGrp="1"/>
          </p:cNvSpPr>
          <p:nvPr>
            <p:ph type="title"/>
          </p:nvPr>
        </p:nvSpPr>
        <p:spPr>
          <a:xfrm>
            <a:off x="646111" y="452718"/>
            <a:ext cx="9404723" cy="760262"/>
          </a:xfrm>
        </p:spPr>
        <p:txBody>
          <a:bodyPr/>
          <a:lstStyle/>
          <a:p>
            <a:r>
              <a:rPr lang="en-IN" b="1" dirty="0"/>
              <a:t>Challenges Faced:</a:t>
            </a:r>
          </a:p>
        </p:txBody>
      </p:sp>
      <p:sp>
        <p:nvSpPr>
          <p:cNvPr id="3" name="Content Placeholder 2">
            <a:extLst>
              <a:ext uri="{FF2B5EF4-FFF2-40B4-BE49-F238E27FC236}">
                <a16:creationId xmlns:a16="http://schemas.microsoft.com/office/drawing/2014/main" id="{E706473F-D5A2-4C78-A8BD-AD8BCC18907A}"/>
              </a:ext>
            </a:extLst>
          </p:cNvPr>
          <p:cNvSpPr>
            <a:spLocks noGrp="1"/>
          </p:cNvSpPr>
          <p:nvPr>
            <p:ph idx="1"/>
          </p:nvPr>
        </p:nvSpPr>
        <p:spPr>
          <a:xfrm>
            <a:off x="1082352" y="1688842"/>
            <a:ext cx="8967502" cy="4559558"/>
          </a:xfrm>
        </p:spPr>
        <p:txBody>
          <a:bodyPr/>
          <a:lstStyle/>
          <a:p>
            <a:pPr>
              <a:buFont typeface="Wingdings" panose="05000000000000000000" pitchFamily="2" charset="2"/>
              <a:buChar char="Ø"/>
            </a:pPr>
            <a:r>
              <a:rPr lang="en-IN" dirty="0"/>
              <a:t>Uninstalled the java version 17.4.2 as it was not supported by spark 3.2.1 version.</a:t>
            </a:r>
          </a:p>
          <a:p>
            <a:pPr>
              <a:buFont typeface="Wingdings" panose="05000000000000000000" pitchFamily="2" charset="2"/>
              <a:buChar char="Ø"/>
            </a:pPr>
            <a:r>
              <a:rPr lang="en-IN" dirty="0"/>
              <a:t>We got dependencies error while connecting </a:t>
            </a:r>
            <a:r>
              <a:rPr lang="en-IN" dirty="0" err="1"/>
              <a:t>kafka</a:t>
            </a:r>
            <a:r>
              <a:rPr lang="en-IN" dirty="0"/>
              <a:t> with spark as </a:t>
            </a:r>
            <a:r>
              <a:rPr lang="en-IN" dirty="0">
                <a:solidFill>
                  <a:schemeClr val="accent3">
                    <a:lumMod val="60000"/>
                    <a:lumOff val="40000"/>
                  </a:schemeClr>
                </a:solidFill>
              </a:rPr>
              <a:t>“</a:t>
            </a:r>
            <a:r>
              <a:rPr lang="en-US" dirty="0">
                <a:solidFill>
                  <a:schemeClr val="accent3">
                    <a:lumMod val="60000"/>
                    <a:lumOff val="40000"/>
                  </a:schemeClr>
                </a:solidFill>
              </a:rPr>
              <a:t>Please deploy the application as per the deployment section of "Structured Streaming + Kafka Integration Guide".</a:t>
            </a:r>
          </a:p>
          <a:p>
            <a:pPr>
              <a:buFont typeface="Wingdings" panose="05000000000000000000" pitchFamily="2" charset="2"/>
              <a:buChar char="Ø"/>
            </a:pPr>
            <a:r>
              <a:rPr lang="en-IN" dirty="0">
                <a:solidFill>
                  <a:schemeClr val="accent3">
                    <a:lumMod val="20000"/>
                    <a:lumOff val="80000"/>
                  </a:schemeClr>
                </a:solidFill>
              </a:rPr>
              <a:t>Zookeeper and </a:t>
            </a:r>
            <a:r>
              <a:rPr lang="en-IN" dirty="0" err="1">
                <a:solidFill>
                  <a:schemeClr val="accent3">
                    <a:lumMod val="20000"/>
                    <a:lumOff val="80000"/>
                  </a:schemeClr>
                </a:solidFill>
              </a:rPr>
              <a:t>kafka</a:t>
            </a:r>
            <a:r>
              <a:rPr lang="en-IN" dirty="0">
                <a:solidFill>
                  <a:schemeClr val="accent3">
                    <a:lumMod val="20000"/>
                    <a:lumOff val="80000"/>
                  </a:schemeClr>
                </a:solidFill>
              </a:rPr>
              <a:t> server disconnected many times.</a:t>
            </a:r>
          </a:p>
          <a:p>
            <a:pPr>
              <a:buFont typeface="Wingdings" panose="05000000000000000000" pitchFamily="2" charset="2"/>
              <a:buChar char="Ø"/>
            </a:pPr>
            <a:r>
              <a:rPr lang="en-IN" dirty="0">
                <a:solidFill>
                  <a:schemeClr val="accent3">
                    <a:lumMod val="20000"/>
                    <a:lumOff val="80000"/>
                  </a:schemeClr>
                </a:solidFill>
              </a:rPr>
              <a:t>We faced difficulties while Structuring the schema of streaming data.</a:t>
            </a:r>
          </a:p>
          <a:p>
            <a:pPr>
              <a:buFont typeface="Wingdings" panose="05000000000000000000" pitchFamily="2" charset="2"/>
              <a:buChar char="Ø"/>
            </a:pPr>
            <a:endParaRPr lang="en-IN" dirty="0">
              <a:solidFill>
                <a:schemeClr val="accent3">
                  <a:lumMod val="20000"/>
                  <a:lumOff val="80000"/>
                </a:schemeClr>
              </a:solidFill>
            </a:endParaRPr>
          </a:p>
        </p:txBody>
      </p:sp>
    </p:spTree>
    <p:extLst>
      <p:ext uri="{BB962C8B-B14F-4D97-AF65-F5344CB8AC3E}">
        <p14:creationId xmlns:p14="http://schemas.microsoft.com/office/powerpoint/2010/main" val="1763182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0591-399C-4B5A-BECE-3CEB2A1D0C63}"/>
              </a:ext>
            </a:extLst>
          </p:cNvPr>
          <p:cNvSpPr>
            <a:spLocks noGrp="1"/>
          </p:cNvSpPr>
          <p:nvPr>
            <p:ph type="title"/>
          </p:nvPr>
        </p:nvSpPr>
        <p:spPr>
          <a:xfrm>
            <a:off x="646111" y="452718"/>
            <a:ext cx="9404723" cy="825576"/>
          </a:xfrm>
        </p:spPr>
        <p:txBody>
          <a:bodyPr/>
          <a:lstStyle/>
          <a:p>
            <a:r>
              <a:rPr lang="en-IN" b="1" dirty="0"/>
              <a:t>Conclusion:</a:t>
            </a:r>
          </a:p>
        </p:txBody>
      </p:sp>
      <p:sp>
        <p:nvSpPr>
          <p:cNvPr id="3" name="Content Placeholder 2">
            <a:extLst>
              <a:ext uri="{FF2B5EF4-FFF2-40B4-BE49-F238E27FC236}">
                <a16:creationId xmlns:a16="http://schemas.microsoft.com/office/drawing/2014/main" id="{C451ED5F-9A8B-4A13-AAFC-CE0084BB4285}"/>
              </a:ext>
            </a:extLst>
          </p:cNvPr>
          <p:cNvSpPr>
            <a:spLocks noGrp="1"/>
          </p:cNvSpPr>
          <p:nvPr>
            <p:ph idx="1"/>
          </p:nvPr>
        </p:nvSpPr>
        <p:spPr>
          <a:xfrm>
            <a:off x="1073020" y="1623526"/>
            <a:ext cx="9311951" cy="4624873"/>
          </a:xfrm>
        </p:spPr>
        <p:txBody>
          <a:bodyPr>
            <a:normAutofit/>
          </a:bodyPr>
          <a:lstStyle/>
          <a:p>
            <a:pPr marL="0" indent="0" algn="just">
              <a:buNone/>
            </a:pPr>
            <a:r>
              <a:rPr lang="en-US" dirty="0"/>
              <a:t>Spark Streaming library, part of Apache Spark eco-system, is used for data processing of real-time streaming data. In this project, we learned about how to use Spark Streaming API to process data generated by server logs and perform analytics on the real-time data streams. </a:t>
            </a:r>
          </a:p>
          <a:p>
            <a:pPr marL="0" indent="0" algn="just">
              <a:buNone/>
            </a:pPr>
            <a:r>
              <a:rPr lang="en-US" dirty="0"/>
              <a:t>Spark helps to simplify the challenging and computationally intensive task of processing high volumes of real-time or archived data, both structured and unstructured, seamlessly integrating relevant complex capabilities such as machine learning and graph algorithms.</a:t>
            </a:r>
            <a:endParaRPr lang="en-IN" dirty="0"/>
          </a:p>
        </p:txBody>
      </p:sp>
    </p:spTree>
    <p:extLst>
      <p:ext uri="{BB962C8B-B14F-4D97-AF65-F5344CB8AC3E}">
        <p14:creationId xmlns:p14="http://schemas.microsoft.com/office/powerpoint/2010/main" val="2449426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7CF08-3063-442B-A45F-0086FED24F19}"/>
              </a:ext>
            </a:extLst>
          </p:cNvPr>
          <p:cNvSpPr>
            <a:spLocks noGrp="1"/>
          </p:cNvSpPr>
          <p:nvPr>
            <p:ph idx="1"/>
          </p:nvPr>
        </p:nvSpPr>
        <p:spPr>
          <a:xfrm>
            <a:off x="1103312" y="2453951"/>
            <a:ext cx="8946541" cy="3794448"/>
          </a:xfrm>
        </p:spPr>
        <p:txBody>
          <a:bodyPr>
            <a:normAutofit/>
          </a:bodyPr>
          <a:lstStyle/>
          <a:p>
            <a:pPr marL="0" indent="0" algn="ctr">
              <a:buNone/>
            </a:pPr>
            <a:r>
              <a:rPr lang="en-IN" sz="6000" dirty="0">
                <a:latin typeface="Algerian" panose="04020705040A02060702" pitchFamily="82" charset="0"/>
              </a:rPr>
              <a:t>Thank You!!</a:t>
            </a:r>
          </a:p>
        </p:txBody>
      </p:sp>
    </p:spTree>
    <p:extLst>
      <p:ext uri="{BB962C8B-B14F-4D97-AF65-F5344CB8AC3E}">
        <p14:creationId xmlns:p14="http://schemas.microsoft.com/office/powerpoint/2010/main" val="1562071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0C16-A458-4274-8429-51592C720BF8}"/>
              </a:ext>
            </a:extLst>
          </p:cNvPr>
          <p:cNvSpPr>
            <a:spLocks noGrp="1"/>
          </p:cNvSpPr>
          <p:nvPr>
            <p:ph type="title"/>
          </p:nvPr>
        </p:nvSpPr>
        <p:spPr>
          <a:xfrm>
            <a:off x="646111" y="452718"/>
            <a:ext cx="9404723" cy="890890"/>
          </a:xfrm>
        </p:spPr>
        <p:txBody>
          <a:bodyPr/>
          <a:lstStyle/>
          <a:p>
            <a:r>
              <a:rPr lang="en-IN" b="1" dirty="0"/>
              <a:t>Technologies Used</a:t>
            </a:r>
            <a:br>
              <a:rPr lang="en-IN" b="1" dirty="0"/>
            </a:br>
            <a:endParaRPr lang="en-IN" b="1" dirty="0"/>
          </a:p>
        </p:txBody>
      </p:sp>
      <p:sp>
        <p:nvSpPr>
          <p:cNvPr id="3" name="Content Placeholder 2">
            <a:extLst>
              <a:ext uri="{FF2B5EF4-FFF2-40B4-BE49-F238E27FC236}">
                <a16:creationId xmlns:a16="http://schemas.microsoft.com/office/drawing/2014/main" id="{5550EBAC-7834-4B31-BCFE-271629EAE81E}"/>
              </a:ext>
            </a:extLst>
          </p:cNvPr>
          <p:cNvSpPr>
            <a:spLocks noGrp="1"/>
          </p:cNvSpPr>
          <p:nvPr>
            <p:ph idx="1"/>
          </p:nvPr>
        </p:nvSpPr>
        <p:spPr>
          <a:xfrm>
            <a:off x="1103312" y="1875453"/>
            <a:ext cx="9757521" cy="3993502"/>
          </a:xfrm>
        </p:spPr>
        <p:txBody>
          <a:bodyPr/>
          <a:lstStyle/>
          <a:p>
            <a:pPr>
              <a:buFont typeface="Wingdings" panose="05000000000000000000" pitchFamily="2" charset="2"/>
              <a:buChar char="Ø"/>
            </a:pPr>
            <a:r>
              <a:rPr lang="en-IN" b="1" dirty="0">
                <a:solidFill>
                  <a:schemeClr val="accent3">
                    <a:lumMod val="60000"/>
                    <a:lumOff val="40000"/>
                  </a:schemeClr>
                </a:solidFill>
              </a:rPr>
              <a:t>Kafka:</a:t>
            </a:r>
            <a:r>
              <a:rPr lang="en-IN" dirty="0"/>
              <a:t> </a:t>
            </a:r>
            <a:r>
              <a:rPr lang="en-US" dirty="0"/>
              <a:t>The open-source software platform developed by LinkedIn to handle real-time data is called Kafka. It publishes and subscribes a stream of records and also is used for fault-tolerant storage</a:t>
            </a:r>
            <a:endParaRPr lang="en-IN" dirty="0"/>
          </a:p>
          <a:p>
            <a:pPr marL="0" indent="0">
              <a:buNone/>
            </a:pPr>
            <a:endParaRPr lang="en-IN" dirty="0"/>
          </a:p>
          <a:p>
            <a:pPr>
              <a:buFont typeface="Wingdings" panose="05000000000000000000" pitchFamily="2" charset="2"/>
              <a:buChar char="Ø"/>
            </a:pPr>
            <a:r>
              <a:rPr lang="en-IN" b="1" dirty="0">
                <a:solidFill>
                  <a:schemeClr val="accent3">
                    <a:lumMod val="60000"/>
                    <a:lumOff val="40000"/>
                  </a:schemeClr>
                </a:solidFill>
              </a:rPr>
              <a:t>Spark :</a:t>
            </a:r>
            <a:r>
              <a:rPr lang="en-IN" dirty="0"/>
              <a:t> </a:t>
            </a:r>
            <a:r>
              <a:rPr lang="en-US" dirty="0"/>
              <a:t>Apache Spark is a lightning-fast cluster computing technology, designed for fast computation. It is based on Hadoop MapReduce and it extends the MapReduce model to efficiently use it for more types of computations, which includes interactive queries and stream processing. </a:t>
            </a:r>
            <a:endParaRPr lang="en-IN" dirty="0"/>
          </a:p>
          <a:p>
            <a:pPr marL="0" indent="0">
              <a:buNone/>
            </a:pPr>
            <a:endParaRPr lang="en-IN" dirty="0"/>
          </a:p>
        </p:txBody>
      </p:sp>
    </p:spTree>
    <p:extLst>
      <p:ext uri="{BB962C8B-B14F-4D97-AF65-F5344CB8AC3E}">
        <p14:creationId xmlns:p14="http://schemas.microsoft.com/office/powerpoint/2010/main" val="3962669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C62F-4164-46A0-BCD0-60C2B8A86C83}"/>
              </a:ext>
            </a:extLst>
          </p:cNvPr>
          <p:cNvSpPr>
            <a:spLocks noGrp="1"/>
          </p:cNvSpPr>
          <p:nvPr>
            <p:ph type="title"/>
          </p:nvPr>
        </p:nvSpPr>
        <p:spPr>
          <a:xfrm>
            <a:off x="646111" y="452718"/>
            <a:ext cx="9404723" cy="956204"/>
          </a:xfrm>
        </p:spPr>
        <p:txBody>
          <a:bodyPr/>
          <a:lstStyle/>
          <a:p>
            <a:r>
              <a:rPr lang="en-US" sz="4400" b="1" dirty="0"/>
              <a:t>Downloading and Getting started</a:t>
            </a:r>
            <a:r>
              <a:rPr lang="en-US" sz="4400" dirty="0"/>
              <a:t> </a:t>
            </a:r>
            <a:endParaRPr lang="en-IN" dirty="0"/>
          </a:p>
        </p:txBody>
      </p:sp>
      <p:sp>
        <p:nvSpPr>
          <p:cNvPr id="3" name="Content Placeholder 2">
            <a:extLst>
              <a:ext uri="{FF2B5EF4-FFF2-40B4-BE49-F238E27FC236}">
                <a16:creationId xmlns:a16="http://schemas.microsoft.com/office/drawing/2014/main" id="{7BB9796A-681F-4D0E-9AB5-167DDE86ECD6}"/>
              </a:ext>
            </a:extLst>
          </p:cNvPr>
          <p:cNvSpPr>
            <a:spLocks noGrp="1"/>
          </p:cNvSpPr>
          <p:nvPr>
            <p:ph idx="1"/>
          </p:nvPr>
        </p:nvSpPr>
        <p:spPr>
          <a:xfrm>
            <a:off x="1287624" y="2118049"/>
            <a:ext cx="9404722" cy="4296564"/>
          </a:xfrm>
        </p:spPr>
        <p:txBody>
          <a:bodyPr>
            <a:normAutofit/>
          </a:bodyPr>
          <a:lstStyle/>
          <a:p>
            <a:pPr marL="285750"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Download at </a:t>
            </a:r>
            <a:r>
              <a:rPr lang="en-US" sz="2400" u="sng" dirty="0">
                <a:solidFill>
                  <a:schemeClr val="hlink"/>
                </a:solidFill>
                <a:latin typeface="Times New Roman" panose="02020603050405020304" pitchFamily="18" charset="0"/>
                <a:ea typeface="Helvetica Neue"/>
                <a:cs typeface="Times New Roman" panose="02020603050405020304" pitchFamily="18" charset="0"/>
                <a:sym typeface="Helvetica Neue"/>
              </a:rPr>
              <a:t>http://spark.apache.org/downloads.html</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Select package type as </a:t>
            </a:r>
            <a:r>
              <a:rPr lang="en-US" sz="2400" dirty="0">
                <a:latin typeface="Times New Roman" panose="02020603050405020304" pitchFamily="18" charset="0"/>
                <a:cs typeface="Times New Roman" panose="02020603050405020304" pitchFamily="18" charset="0"/>
                <a:sym typeface="Helvetica Neue"/>
              </a:rPr>
              <a:t>“Pre-built for Hadoop 2.7 and later” and download the compressed TAR file. Unpack the tar file after downloading</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Spark’s shell provides a simple way to learn the API, as well as a powerful tool to analyze data interactively.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sym typeface="Helvetica Neue"/>
              </a:rPr>
              <a:t>Spark shell can be opened by typing </a:t>
            </a:r>
            <a:r>
              <a:rPr lang="en-US" sz="2400" dirty="0">
                <a:solidFill>
                  <a:schemeClr val="tx2">
                    <a:lumMod val="90000"/>
                  </a:schemeClr>
                </a:solidFill>
                <a:latin typeface="Times New Roman" panose="02020603050405020304" pitchFamily="18" charset="0"/>
                <a:cs typeface="Times New Roman" panose="02020603050405020304" pitchFamily="18" charset="0"/>
              </a:rPr>
              <a:t>“./bin/</a:t>
            </a:r>
            <a:r>
              <a:rPr lang="en-US" sz="2400" dirty="0" err="1">
                <a:solidFill>
                  <a:schemeClr val="tx2">
                    <a:lumMod val="90000"/>
                  </a:schemeClr>
                </a:solidFill>
                <a:latin typeface="Times New Roman" panose="02020603050405020304" pitchFamily="18" charset="0"/>
                <a:cs typeface="Times New Roman" panose="02020603050405020304" pitchFamily="18" charset="0"/>
              </a:rPr>
              <a:t>pyspark</a:t>
            </a:r>
            <a:r>
              <a:rPr lang="en-US" sz="2400" dirty="0">
                <a:solidFill>
                  <a:schemeClr val="tx2">
                    <a:lumMod val="90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for Python Version</a:t>
            </a:r>
          </a:p>
          <a:p>
            <a:pPr marL="0" indent="0">
              <a:buNone/>
            </a:pPr>
            <a:endParaRPr lang="en-IN" dirty="0"/>
          </a:p>
        </p:txBody>
      </p:sp>
    </p:spTree>
    <p:extLst>
      <p:ext uri="{BB962C8B-B14F-4D97-AF65-F5344CB8AC3E}">
        <p14:creationId xmlns:p14="http://schemas.microsoft.com/office/powerpoint/2010/main" val="324798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0E8A-067D-403A-A1E1-F955696C24A3}"/>
              </a:ext>
            </a:extLst>
          </p:cNvPr>
          <p:cNvSpPr>
            <a:spLocks noGrp="1"/>
          </p:cNvSpPr>
          <p:nvPr>
            <p:ph type="title"/>
          </p:nvPr>
        </p:nvSpPr>
        <p:spPr>
          <a:xfrm>
            <a:off x="646111" y="452718"/>
            <a:ext cx="9404723" cy="834906"/>
          </a:xfrm>
        </p:spPr>
        <p:txBody>
          <a:bodyPr/>
          <a:lstStyle/>
          <a:p>
            <a:r>
              <a:rPr lang="en-IN" b="1" dirty="0"/>
              <a:t>Download and Setup Kafka</a:t>
            </a:r>
          </a:p>
        </p:txBody>
      </p:sp>
      <p:sp>
        <p:nvSpPr>
          <p:cNvPr id="3" name="Content Placeholder 2">
            <a:extLst>
              <a:ext uri="{FF2B5EF4-FFF2-40B4-BE49-F238E27FC236}">
                <a16:creationId xmlns:a16="http://schemas.microsoft.com/office/drawing/2014/main" id="{E131044B-DFD9-444B-BABE-9E71A1B2C5BC}"/>
              </a:ext>
            </a:extLst>
          </p:cNvPr>
          <p:cNvSpPr>
            <a:spLocks noGrp="1"/>
          </p:cNvSpPr>
          <p:nvPr>
            <p:ph idx="1"/>
          </p:nvPr>
        </p:nvSpPr>
        <p:spPr>
          <a:xfrm>
            <a:off x="877078" y="1959429"/>
            <a:ext cx="9172775" cy="3517640"/>
          </a:xfrm>
        </p:spPr>
        <p:txBody>
          <a:bodyPr/>
          <a:lstStyle/>
          <a:p>
            <a:pPr>
              <a:buFont typeface="Wingdings" panose="05000000000000000000" pitchFamily="2" charset="2"/>
              <a:buChar char="Ø"/>
            </a:pPr>
            <a:r>
              <a:rPr lang="en-US" dirty="0"/>
              <a:t>Open the Kafka releases page which contains the latest binary downloads.</a:t>
            </a:r>
          </a:p>
          <a:p>
            <a:pPr>
              <a:buFont typeface="Wingdings" panose="05000000000000000000" pitchFamily="2" charset="2"/>
              <a:buChar char="Ø"/>
            </a:pPr>
            <a:r>
              <a:rPr lang="en-US" dirty="0"/>
              <a:t>At the moment of writing the latest stable release was </a:t>
            </a:r>
            <a:r>
              <a:rPr lang="en-IN" b="0" i="0" dirty="0">
                <a:effectLst/>
                <a:latin typeface="Roboto"/>
                <a:hlinkClick r:id="rId2"/>
              </a:rPr>
              <a:t>kafka-3.0.0-src.tgz</a:t>
            </a:r>
            <a:r>
              <a:rPr lang="en-US" dirty="0"/>
              <a:t>.</a:t>
            </a:r>
          </a:p>
          <a:p>
            <a:pPr>
              <a:buFont typeface="Wingdings" panose="05000000000000000000" pitchFamily="2" charset="2"/>
              <a:buChar char="Ø"/>
            </a:pPr>
            <a:r>
              <a:rPr lang="en-US" dirty="0"/>
              <a:t>For our project we have downloaded the Kafka-2.1.2 version.</a:t>
            </a:r>
          </a:p>
          <a:p>
            <a:pPr>
              <a:buFont typeface="Wingdings" panose="05000000000000000000" pitchFamily="2" charset="2"/>
              <a:buChar char="Ø"/>
            </a:pPr>
            <a:r>
              <a:rPr lang="en-US" dirty="0"/>
              <a:t>Changed the environment Variables for Kafka.</a:t>
            </a:r>
          </a:p>
          <a:p>
            <a:pPr marL="0" indent="0">
              <a:buNone/>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354460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30BE8B2-E1D5-42D6-A1E9-D74A3623388E}"/>
              </a:ext>
            </a:extLst>
          </p:cNvPr>
          <p:cNvSpPr>
            <a:spLocks noGrp="1"/>
          </p:cNvSpPr>
          <p:nvPr>
            <p:ph idx="1"/>
          </p:nvPr>
        </p:nvSpPr>
        <p:spPr>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15900" indent="-215900" eaLnBrk="1" fontAlgn="auto" hangingPunct="1">
              <a:spcBef>
                <a:spcPts val="0"/>
              </a:spcBef>
              <a:spcAft>
                <a:spcPts val="0"/>
              </a:spcAft>
              <a:buSzPct val="142857"/>
              <a:buFont typeface="Arial"/>
              <a:buChar char="•"/>
              <a:defRPr/>
            </a:pP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Its </a:t>
            </a:r>
            <a:r>
              <a:rPr lang="en-US"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a </a:t>
            </a: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fast </a:t>
            </a:r>
            <a:r>
              <a:rPr lang="en-US"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g</a:t>
            </a: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eneral-</a:t>
            </a:r>
            <a:r>
              <a:rPr lang="en-US"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purpose e</a:t>
            </a: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ngine for large-scale </a:t>
            </a:r>
            <a:r>
              <a:rPr lang="en-US"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d</a:t>
            </a: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ata </a:t>
            </a:r>
            <a:r>
              <a:rPr lang="en-US"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p</a:t>
            </a: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rocessing.</a:t>
            </a:r>
          </a:p>
          <a:p>
            <a:pPr marL="215900" indent="-215900" eaLnBrk="1" fontAlgn="auto" hangingPunct="1">
              <a:spcBef>
                <a:spcPts val="900"/>
              </a:spcBef>
              <a:spcAft>
                <a:spcPts val="0"/>
              </a:spcAft>
              <a:buSzPct val="142857"/>
              <a:buFont typeface="Arial"/>
              <a:buChar char="•"/>
              <a:defRPr/>
            </a:pP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 Speed</a:t>
            </a:r>
          </a:p>
          <a:p>
            <a:pPr marL="215900" indent="-215900" eaLnBrk="1" fontAlgn="auto" hangingPunct="1">
              <a:spcBef>
                <a:spcPts val="900"/>
              </a:spcBef>
              <a:spcAft>
                <a:spcPts val="0"/>
              </a:spcAft>
              <a:buSzPct val="142857"/>
              <a:buFont typeface="Arial"/>
              <a:buChar char="•"/>
              <a:defRPr/>
            </a:pP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 Ease of use</a:t>
            </a:r>
          </a:p>
          <a:p>
            <a:pPr marL="215900" indent="-215900" eaLnBrk="1" fontAlgn="auto" hangingPunct="1">
              <a:spcBef>
                <a:spcPts val="900"/>
              </a:spcBef>
              <a:spcAft>
                <a:spcPts val="0"/>
              </a:spcAft>
              <a:buSzPct val="142857"/>
              <a:buFont typeface="Arial"/>
              <a:buChar char="•"/>
              <a:defRPr/>
            </a:pP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 Generality</a:t>
            </a:r>
          </a:p>
          <a:p>
            <a:pPr marL="215900" indent="-215900" eaLnBrk="1" fontAlgn="auto" hangingPunct="1">
              <a:spcBef>
                <a:spcPts val="900"/>
              </a:spcBef>
              <a:spcAft>
                <a:spcPts val="0"/>
              </a:spcAft>
              <a:buSzPct val="142857"/>
              <a:buFont typeface="Arial"/>
              <a:buChar char="•"/>
              <a:defRPr/>
            </a:pP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 Runs </a:t>
            </a:r>
            <a:r>
              <a:rPr lang="en-US"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e</a:t>
            </a:r>
            <a:r>
              <a:rPr lang="en" sz="3600" dirty="0">
                <a:solidFill>
                  <a:schemeClr val="accent2">
                    <a:lumMod val="20000"/>
                    <a:lumOff val="80000"/>
                  </a:schemeClr>
                </a:solidFill>
                <a:latin typeface="Algerian" panose="04020705040A02060702" pitchFamily="82" charset="0"/>
                <a:ea typeface="Corbel"/>
                <a:cs typeface="Microsoft Sans Serif" panose="020B0604020202020204" pitchFamily="34" charset="0"/>
                <a:sym typeface="Corbel"/>
              </a:rPr>
              <a:t>verywhere</a:t>
            </a:r>
          </a:p>
          <a:p>
            <a:pPr eaLnBrk="1" fontAlgn="auto" hangingPunct="1">
              <a:spcAft>
                <a:spcPts val="0"/>
              </a:spcAft>
              <a:defRPr/>
            </a:pPr>
            <a:endParaRPr lang="en-US" sz="3600" dirty="0">
              <a:solidFill>
                <a:schemeClr val="tx1">
                  <a:lumMod val="75000"/>
                  <a:lumOff val="25000"/>
                </a:schemeClr>
              </a:solidFill>
              <a:latin typeface="+mn-lt"/>
              <a:cs typeface="Microsoft Sans Serif" panose="020B0604020202020204" pitchFamily="34" charset="0"/>
            </a:endParaRPr>
          </a:p>
        </p:txBody>
      </p:sp>
      <p:sp>
        <p:nvSpPr>
          <p:cNvPr id="6" name="Title 1">
            <a:extLst>
              <a:ext uri="{FF2B5EF4-FFF2-40B4-BE49-F238E27FC236}">
                <a16:creationId xmlns:a16="http://schemas.microsoft.com/office/drawing/2014/main" id="{130BE8B2-E1D5-42D6-A1E9-D74A3623388E}"/>
              </a:ext>
            </a:extLst>
          </p:cNvPr>
          <p:cNvSpPr>
            <a:spLocks noGrp="1"/>
          </p:cNvSpPr>
          <p:nvPr>
            <p:ph type="title"/>
          </p:nvPr>
        </p:nvSpPr>
        <p:spPr>
          <a:xfrm>
            <a:off x="685800" y="317500"/>
            <a:ext cx="10820400" cy="14462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1" fontAlgn="auto" hangingPunct="1">
              <a:spcAft>
                <a:spcPts val="0"/>
              </a:spcAft>
              <a:defRPr/>
            </a:pPr>
            <a:r>
              <a:rPr lang="en-US" sz="6000" dirty="0">
                <a:solidFill>
                  <a:schemeClr val="accent3">
                    <a:lumMod val="20000"/>
                    <a:lumOff val="80000"/>
                  </a:schemeClr>
                </a:solidFill>
                <a:latin typeface="+mn-lt"/>
                <a:cs typeface="Microsoft Sans Serif" panose="020B0604020202020204" pitchFamily="34" charset="0"/>
              </a:rPr>
              <a:t> </a:t>
            </a:r>
            <a:r>
              <a:rPr lang="en-US" sz="5400" b="1" dirty="0">
                <a:solidFill>
                  <a:schemeClr val="accent3">
                    <a:lumMod val="20000"/>
                    <a:lumOff val="80000"/>
                  </a:schemeClr>
                </a:solidFill>
                <a:latin typeface="+mn-lt"/>
                <a:cs typeface="Microsoft Sans Serif" panose="020B0604020202020204" pitchFamily="34" charset="0"/>
              </a:rPr>
              <a:t>Spark Overview</a:t>
            </a:r>
          </a:p>
        </p:txBody>
      </p:sp>
      <p:pic>
        <p:nvPicPr>
          <p:cNvPr id="7" name="Picture 6">
            <a:extLst>
              <a:ext uri="{FF2B5EF4-FFF2-40B4-BE49-F238E27FC236}">
                <a16:creationId xmlns:a16="http://schemas.microsoft.com/office/drawing/2014/main" id="{0E4BF286-4C19-40C6-9D7F-6E550D5A22A2}"/>
              </a:ext>
            </a:extLst>
          </p:cNvPr>
          <p:cNvPicPr>
            <a:picLocks noChangeAspect="1"/>
          </p:cNvPicPr>
          <p:nvPr/>
        </p:nvPicPr>
        <p:blipFill>
          <a:blip r:embed="rId2"/>
          <a:stretch>
            <a:fillRect/>
          </a:stretch>
        </p:blipFill>
        <p:spPr>
          <a:xfrm>
            <a:off x="6298164" y="3429000"/>
            <a:ext cx="5095778" cy="2517866"/>
          </a:xfrm>
          <a:prstGeom prst="rect">
            <a:avLst/>
          </a:prstGeom>
        </p:spPr>
      </p:pic>
      <p:pic>
        <p:nvPicPr>
          <p:cNvPr id="8" name="Picture 7">
            <a:extLst>
              <a:ext uri="{FF2B5EF4-FFF2-40B4-BE49-F238E27FC236}">
                <a16:creationId xmlns:a16="http://schemas.microsoft.com/office/drawing/2014/main" id="{43C874BC-B266-4CD9-B706-CACDCEAB801A}"/>
              </a:ext>
            </a:extLst>
          </p:cNvPr>
          <p:cNvPicPr>
            <a:picLocks noChangeAspect="1"/>
          </p:cNvPicPr>
          <p:nvPr/>
        </p:nvPicPr>
        <p:blipFill>
          <a:blip r:embed="rId3"/>
          <a:stretch>
            <a:fillRect/>
          </a:stretch>
        </p:blipFill>
        <p:spPr>
          <a:xfrm>
            <a:off x="7984496" y="609602"/>
            <a:ext cx="2223193" cy="902440"/>
          </a:xfrm>
          <a:prstGeom prst="rect">
            <a:avLst/>
          </a:prstGeom>
        </p:spPr>
      </p:pic>
    </p:spTree>
    <p:extLst>
      <p:ext uri="{BB962C8B-B14F-4D97-AF65-F5344CB8AC3E}">
        <p14:creationId xmlns:p14="http://schemas.microsoft.com/office/powerpoint/2010/main" val="114198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2A7E-ABB8-41FA-AA5C-4825CC823C0E}"/>
              </a:ext>
            </a:extLst>
          </p:cNvPr>
          <p:cNvSpPr>
            <a:spLocks noGrp="1"/>
          </p:cNvSpPr>
          <p:nvPr>
            <p:ph type="title"/>
          </p:nvPr>
        </p:nvSpPr>
        <p:spPr>
          <a:xfrm>
            <a:off x="646111" y="311831"/>
            <a:ext cx="9404723" cy="1400530"/>
          </a:xfrm>
        </p:spPr>
        <p:txBody>
          <a:bodyPr/>
          <a:lstStyle/>
          <a:p>
            <a:r>
              <a:rPr lang="en-US" sz="6600" b="1" u="sng" dirty="0" err="1">
                <a:solidFill>
                  <a:schemeClr val="accent3">
                    <a:lumMod val="20000"/>
                    <a:lumOff val="80000"/>
                  </a:schemeClr>
                </a:solidFill>
                <a:latin typeface="Microsoft Sans Serif" panose="020B0604020202020204" pitchFamily="34" charset="0"/>
                <a:cs typeface="Microsoft Sans Serif" panose="020B0604020202020204" pitchFamily="34" charset="0"/>
              </a:rPr>
              <a:t>PySpark</a:t>
            </a:r>
            <a:r>
              <a:rPr lang="en-US" sz="6600" b="1" u="sng" dirty="0">
                <a:solidFill>
                  <a:schemeClr val="accent3">
                    <a:lumMod val="20000"/>
                    <a:lumOff val="80000"/>
                  </a:schemeClr>
                </a:solidFill>
                <a:latin typeface="Microsoft Sans Serif" panose="020B0604020202020204" pitchFamily="34" charset="0"/>
                <a:cs typeface="Microsoft Sans Serif" panose="020B0604020202020204" pitchFamily="34" charset="0"/>
              </a:rPr>
              <a:t>  </a:t>
            </a:r>
            <a:r>
              <a:rPr lang="en-US" dirty="0">
                <a:solidFill>
                  <a:schemeClr val="tx1">
                    <a:lumMod val="75000"/>
                    <a:lumOff val="25000"/>
                  </a:schemeClr>
                </a:solidFill>
                <a:latin typeface="Microsoft Sans Serif" panose="020B0604020202020204" pitchFamily="34" charset="0"/>
                <a:cs typeface="Microsoft Sans Serif" panose="020B0604020202020204" pitchFamily="34" charset="0"/>
              </a:rPr>
              <a:t>                               +</a:t>
            </a:r>
            <a:endParaRPr lang="en-IN" dirty="0"/>
          </a:p>
        </p:txBody>
      </p:sp>
      <p:sp>
        <p:nvSpPr>
          <p:cNvPr id="3" name="Content Placeholder 2">
            <a:extLst>
              <a:ext uri="{FF2B5EF4-FFF2-40B4-BE49-F238E27FC236}">
                <a16:creationId xmlns:a16="http://schemas.microsoft.com/office/drawing/2014/main" id="{4EA49D5A-E485-4AD7-A936-53E10026159C}"/>
              </a:ext>
            </a:extLst>
          </p:cNvPr>
          <p:cNvSpPr>
            <a:spLocks noGrp="1"/>
          </p:cNvSpPr>
          <p:nvPr>
            <p:ph idx="1"/>
          </p:nvPr>
        </p:nvSpPr>
        <p:spPr>
          <a:xfrm>
            <a:off x="1103312" y="2052918"/>
            <a:ext cx="9738859" cy="4428051"/>
          </a:xfrm>
        </p:spPr>
        <p:txBody>
          <a:bodyPr>
            <a:normAutofit/>
          </a:bodyPr>
          <a:lstStyle/>
          <a:p>
            <a:pPr marL="457200" indent="-228600" fontAlgn="auto">
              <a:spcBef>
                <a:spcPts val="0"/>
              </a:spcBef>
              <a:spcAft>
                <a:spcPts val="1200"/>
              </a:spcAft>
              <a:buFont typeface="Calibri" panose="020F0502020204030204" pitchFamily="34" charset="0"/>
              <a:buChar char="●"/>
              <a:defRPr/>
            </a:pPr>
            <a:r>
              <a:rPr lang="en" sz="2200" dirty="0">
                <a:solidFill>
                  <a:schemeClr val="tx1">
                    <a:lumMod val="75000"/>
                    <a:lumOff val="25000"/>
                  </a:schemeClr>
                </a:solidFill>
                <a:latin typeface="Times New Roman" panose="02020603050405020304" pitchFamily="18" charset="0"/>
                <a:cs typeface="Times New Roman" panose="02020603050405020304" pitchFamily="18" charset="0"/>
              </a:rPr>
              <a:t>P</a:t>
            </a:r>
            <a:r>
              <a:rPr lang="en-IN" sz="2200" dirty="0" err="1">
                <a:solidFill>
                  <a:schemeClr val="tx1">
                    <a:lumMod val="75000"/>
                    <a:lumOff val="25000"/>
                  </a:schemeClr>
                </a:solidFill>
                <a:latin typeface="Times New Roman" panose="02020603050405020304" pitchFamily="18" charset="0"/>
                <a:cs typeface="Times New Roman" panose="02020603050405020304" pitchFamily="18" charset="0"/>
              </a:rPr>
              <a:t>ySpark</a:t>
            </a:r>
            <a:r>
              <a:rPr lang="en-IN" sz="2200" dirty="0">
                <a:solidFill>
                  <a:schemeClr val="tx1">
                    <a:lumMod val="75000"/>
                    <a:lumOff val="25000"/>
                  </a:schemeClr>
                </a:solidFill>
                <a:latin typeface="Times New Roman" panose="02020603050405020304" pitchFamily="18" charset="0"/>
                <a:cs typeface="Times New Roman" panose="02020603050405020304" pitchFamily="18" charset="0"/>
              </a:rPr>
              <a:t> in an interactive shell for Spark in Python.</a:t>
            </a:r>
            <a:endParaRPr lang="en" sz="22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228600" fontAlgn="auto">
              <a:spcBef>
                <a:spcPts val="0"/>
              </a:spcBef>
              <a:spcAft>
                <a:spcPts val="1200"/>
              </a:spcAft>
              <a:buFont typeface="Calibri" panose="020F0502020204030204" pitchFamily="34" charset="0"/>
              <a:buChar char="●"/>
              <a:defRPr/>
            </a:pPr>
            <a:r>
              <a:rPr lang="en-IN" sz="2200" dirty="0">
                <a:solidFill>
                  <a:schemeClr val="tx1">
                    <a:lumMod val="75000"/>
                    <a:lumOff val="25000"/>
                  </a:schemeClr>
                </a:solidFill>
                <a:latin typeface="Times New Roman" panose="02020603050405020304" pitchFamily="18" charset="0"/>
                <a:cs typeface="Times New Roman" panose="02020603050405020304" pitchFamily="18" charset="0"/>
              </a:rPr>
              <a:t>The Python shell can be used explore data interactively and is a simple way to learn the API.</a:t>
            </a:r>
          </a:p>
          <a:p>
            <a:pPr marL="457200" indent="-228600" fontAlgn="auto">
              <a:spcBef>
                <a:spcPts val="0"/>
              </a:spcBef>
              <a:spcAft>
                <a:spcPts val="1200"/>
              </a:spcAft>
              <a:buFont typeface="Calibri" panose="020F0502020204030204" pitchFamily="34" charset="0"/>
              <a:buChar char="●"/>
              <a:defRPr/>
            </a:pPr>
            <a:r>
              <a:rPr lang="en-IN" sz="2200" dirty="0">
                <a:solidFill>
                  <a:schemeClr val="tx1">
                    <a:lumMod val="75000"/>
                    <a:lumOff val="25000"/>
                  </a:schemeClr>
                </a:solidFill>
                <a:latin typeface="Times New Roman" panose="02020603050405020304" pitchFamily="18" charset="0"/>
                <a:cs typeface="Times New Roman" panose="02020603050405020304" pitchFamily="18" charset="0"/>
              </a:rPr>
              <a:t>By default, the bin/</a:t>
            </a:r>
            <a:r>
              <a:rPr lang="en-IN" sz="2200" dirty="0" err="1">
                <a:solidFill>
                  <a:schemeClr val="tx1">
                    <a:lumMod val="75000"/>
                    <a:lumOff val="25000"/>
                  </a:schemeClr>
                </a:solidFill>
                <a:latin typeface="Times New Roman" panose="02020603050405020304" pitchFamily="18" charset="0"/>
                <a:cs typeface="Times New Roman" panose="02020603050405020304" pitchFamily="18" charset="0"/>
              </a:rPr>
              <a:t>pyspark</a:t>
            </a:r>
            <a:r>
              <a:rPr lang="en-IN" sz="2200" dirty="0">
                <a:solidFill>
                  <a:schemeClr val="tx1">
                    <a:lumMod val="75000"/>
                    <a:lumOff val="25000"/>
                  </a:schemeClr>
                </a:solidFill>
                <a:latin typeface="Times New Roman" panose="02020603050405020304" pitchFamily="18" charset="0"/>
                <a:cs typeface="Times New Roman" panose="02020603050405020304" pitchFamily="18" charset="0"/>
              </a:rPr>
              <a:t> shell creates </a:t>
            </a:r>
            <a:r>
              <a:rPr lang="en-IN" sz="2200" dirty="0" err="1">
                <a:solidFill>
                  <a:schemeClr val="tx1">
                    <a:lumMod val="75000"/>
                    <a:lumOff val="25000"/>
                  </a:schemeClr>
                </a:solidFill>
                <a:latin typeface="Times New Roman" panose="02020603050405020304" pitchFamily="18" charset="0"/>
                <a:cs typeface="Times New Roman" panose="02020603050405020304" pitchFamily="18" charset="0"/>
              </a:rPr>
              <a:t>SparkContext</a:t>
            </a:r>
            <a:r>
              <a:rPr lang="en-IN" sz="2200" dirty="0">
                <a:solidFill>
                  <a:schemeClr val="tx1">
                    <a:lumMod val="75000"/>
                    <a:lumOff val="25000"/>
                  </a:schemeClr>
                </a:solidFill>
                <a:latin typeface="Times New Roman" panose="02020603050405020304" pitchFamily="18" charset="0"/>
                <a:cs typeface="Times New Roman" panose="02020603050405020304" pitchFamily="18" charset="0"/>
              </a:rPr>
              <a:t> that runs applications.</a:t>
            </a:r>
          </a:p>
          <a:p>
            <a:pPr marL="457200" indent="-228600" fontAlgn="auto">
              <a:spcBef>
                <a:spcPts val="0"/>
              </a:spcBef>
              <a:spcAft>
                <a:spcPts val="1200"/>
              </a:spcAft>
              <a:buFont typeface="Calibri" panose="020F0502020204030204" pitchFamily="34" charset="0"/>
              <a:buChar char="●"/>
              <a:defRPr/>
            </a:pPr>
            <a:r>
              <a:rPr lang="en-IN" sz="2200" dirty="0">
                <a:solidFill>
                  <a:schemeClr val="tx1">
                    <a:lumMod val="75000"/>
                    <a:lumOff val="25000"/>
                  </a:schemeClr>
                </a:solidFill>
                <a:latin typeface="Times New Roman" panose="02020603050405020304" pitchFamily="18" charset="0"/>
                <a:cs typeface="Times New Roman" panose="02020603050405020304" pitchFamily="18" charset="0"/>
              </a:rPr>
              <a:t>In </a:t>
            </a:r>
            <a:r>
              <a:rPr lang="en-IN" sz="2200" dirty="0" err="1">
                <a:solidFill>
                  <a:schemeClr val="tx1">
                    <a:lumMod val="75000"/>
                    <a:lumOff val="25000"/>
                  </a:schemeClr>
                </a:solidFill>
                <a:latin typeface="Times New Roman" panose="02020603050405020304" pitchFamily="18" charset="0"/>
                <a:cs typeface="Times New Roman" panose="02020603050405020304" pitchFamily="18" charset="0"/>
              </a:rPr>
              <a:t>PySpark</a:t>
            </a:r>
            <a:r>
              <a:rPr lang="en-IN" sz="2200" dirty="0">
                <a:solidFill>
                  <a:schemeClr val="tx1">
                    <a:lumMod val="75000"/>
                    <a:lumOff val="25000"/>
                  </a:schemeClr>
                </a:solidFill>
                <a:latin typeface="Times New Roman" panose="02020603050405020304" pitchFamily="18" charset="0"/>
                <a:cs typeface="Times New Roman" panose="02020603050405020304" pitchFamily="18" charset="0"/>
              </a:rPr>
              <a:t>, RDDs(Resilient Distributed Dataset) support the same methods as their Scala counterparts but take Python functions and return Python collection types.</a:t>
            </a:r>
          </a:p>
          <a:p>
            <a:pPr marL="457200" indent="-228600" fontAlgn="auto">
              <a:spcBef>
                <a:spcPts val="0"/>
              </a:spcBef>
              <a:spcAft>
                <a:spcPts val="1200"/>
              </a:spcAft>
              <a:buFont typeface="Calibri" panose="020F0502020204030204" pitchFamily="34" charset="0"/>
              <a:buChar char="●"/>
              <a:defRPr/>
            </a:pPr>
            <a:r>
              <a:rPr lang="en-IN" sz="2200" dirty="0">
                <a:solidFill>
                  <a:schemeClr val="tx1">
                    <a:lumMod val="75000"/>
                    <a:lumOff val="25000"/>
                  </a:schemeClr>
                </a:solidFill>
                <a:latin typeface="Times New Roman" panose="02020603050405020304" pitchFamily="18" charset="0"/>
                <a:cs typeface="Times New Roman" panose="02020603050405020304" pitchFamily="18" charset="0"/>
              </a:rPr>
              <a:t>Spark revolves around the concept of a resilient distributed dataset (RDD), which is a fault-tolerant collection of elements that can be operated on in parallel</a:t>
            </a: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0" indent="0">
              <a:buNone/>
            </a:pPr>
            <a:endParaRPr lang="en-IN" dirty="0"/>
          </a:p>
        </p:txBody>
      </p:sp>
      <p:pic>
        <p:nvPicPr>
          <p:cNvPr id="4" name="Picture 3">
            <a:extLst>
              <a:ext uri="{FF2B5EF4-FFF2-40B4-BE49-F238E27FC236}">
                <a16:creationId xmlns:a16="http://schemas.microsoft.com/office/drawing/2014/main" id="{7F51CE63-6F38-4156-82ED-2FEADD6E62FA}"/>
              </a:ext>
            </a:extLst>
          </p:cNvPr>
          <p:cNvPicPr>
            <a:picLocks noChangeAspect="1"/>
          </p:cNvPicPr>
          <p:nvPr/>
        </p:nvPicPr>
        <p:blipFill>
          <a:blip r:embed="rId2"/>
          <a:stretch>
            <a:fillRect/>
          </a:stretch>
        </p:blipFill>
        <p:spPr>
          <a:xfrm>
            <a:off x="6522097" y="508498"/>
            <a:ext cx="2024743" cy="863305"/>
          </a:xfrm>
          <a:prstGeom prst="rect">
            <a:avLst/>
          </a:prstGeom>
        </p:spPr>
      </p:pic>
      <p:pic>
        <p:nvPicPr>
          <p:cNvPr id="5" name="Picture 4">
            <a:extLst>
              <a:ext uri="{FF2B5EF4-FFF2-40B4-BE49-F238E27FC236}">
                <a16:creationId xmlns:a16="http://schemas.microsoft.com/office/drawing/2014/main" id="{533CDA74-6207-49E7-B563-F6BD094EEAAC}"/>
              </a:ext>
            </a:extLst>
          </p:cNvPr>
          <p:cNvPicPr>
            <a:picLocks noChangeAspect="1"/>
          </p:cNvPicPr>
          <p:nvPr/>
        </p:nvPicPr>
        <p:blipFill>
          <a:blip r:embed="rId3"/>
          <a:stretch>
            <a:fillRect/>
          </a:stretch>
        </p:blipFill>
        <p:spPr>
          <a:xfrm>
            <a:off x="9222952" y="508498"/>
            <a:ext cx="1897120" cy="788253"/>
          </a:xfrm>
          <a:prstGeom prst="rect">
            <a:avLst/>
          </a:prstGeom>
        </p:spPr>
      </p:pic>
    </p:spTree>
    <p:extLst>
      <p:ext uri="{BB962C8B-B14F-4D97-AF65-F5344CB8AC3E}">
        <p14:creationId xmlns:p14="http://schemas.microsoft.com/office/powerpoint/2010/main" val="3588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05553-4581-412A-AFA9-B3D696D06542}"/>
              </a:ext>
            </a:extLst>
          </p:cNvPr>
          <p:cNvSpPr>
            <a:spLocks noGrp="1"/>
          </p:cNvSpPr>
          <p:nvPr>
            <p:ph type="title"/>
          </p:nvPr>
        </p:nvSpPr>
        <p:spPr>
          <a:xfrm>
            <a:off x="646111" y="452718"/>
            <a:ext cx="9404723" cy="1012188"/>
          </a:xfrm>
        </p:spPr>
        <p:txBody>
          <a:bodyPr/>
          <a:lstStyle/>
          <a:p>
            <a:r>
              <a:rPr lang="en-US" sz="4400" dirty="0">
                <a:sym typeface="Arial" charset="0"/>
              </a:rPr>
              <a:t>What is Spark Streaming?</a:t>
            </a:r>
            <a:endParaRPr lang="en-IN" dirty="0"/>
          </a:p>
        </p:txBody>
      </p:sp>
      <p:sp>
        <p:nvSpPr>
          <p:cNvPr id="3" name="Content Placeholder 2">
            <a:extLst>
              <a:ext uri="{FF2B5EF4-FFF2-40B4-BE49-F238E27FC236}">
                <a16:creationId xmlns:a16="http://schemas.microsoft.com/office/drawing/2014/main" id="{471619D5-1ED4-430B-9948-AFD5B5ACC5B0}"/>
              </a:ext>
            </a:extLst>
          </p:cNvPr>
          <p:cNvSpPr>
            <a:spLocks noGrp="1"/>
          </p:cNvSpPr>
          <p:nvPr>
            <p:ph idx="1"/>
          </p:nvPr>
        </p:nvSpPr>
        <p:spPr>
          <a:xfrm>
            <a:off x="1103312" y="1670180"/>
            <a:ext cx="8946541" cy="4578219"/>
          </a:xfrm>
        </p:spPr>
        <p:txBody>
          <a:bodyPr>
            <a:normAutofit fontScale="62500" lnSpcReduction="20000"/>
          </a:bodyPr>
          <a:lstStyle/>
          <a:p>
            <a:pPr>
              <a:buFont typeface="Wingdings" panose="05000000000000000000" pitchFamily="2" charset="2"/>
              <a:buChar char="Ø"/>
            </a:pPr>
            <a:r>
              <a:rPr lang="en-US" altLang="en-US" sz="5400" dirty="0">
                <a:latin typeface="Calibri" panose="020F0502020204030204" pitchFamily="34" charset="0"/>
                <a:cs typeface="Calibri" panose="020F0502020204030204" pitchFamily="34" charset="0"/>
              </a:rPr>
              <a:t>Framework for large scale stream processing </a:t>
            </a:r>
          </a:p>
          <a:p>
            <a:pPr>
              <a:buFont typeface="Wingdings" panose="05000000000000000000" pitchFamily="2" charset="2"/>
              <a:buChar char="Ø"/>
            </a:pPr>
            <a:r>
              <a:rPr lang="en-US" altLang="en-US" sz="4800" dirty="0">
                <a:latin typeface="Calibri" panose="020F0502020204030204" pitchFamily="34" charset="0"/>
                <a:cs typeface="Calibri" panose="020F0502020204030204" pitchFamily="34" charset="0"/>
              </a:rPr>
              <a:t>Scales to 100s of node</a:t>
            </a:r>
          </a:p>
          <a:p>
            <a:pPr>
              <a:buFont typeface="Wingdings" panose="05000000000000000000" pitchFamily="2" charset="2"/>
              <a:buChar char="Ø"/>
            </a:pPr>
            <a:r>
              <a:rPr lang="en-US" altLang="en-US" sz="4800" dirty="0">
                <a:latin typeface="Calibri" panose="020F0502020204030204" pitchFamily="34" charset="0"/>
                <a:cs typeface="Calibri" panose="020F0502020204030204" pitchFamily="34" charset="0"/>
              </a:rPr>
              <a:t>Can achieve second scale latencies</a:t>
            </a:r>
          </a:p>
          <a:p>
            <a:pPr>
              <a:buFont typeface="Wingdings" panose="05000000000000000000" pitchFamily="2" charset="2"/>
              <a:buChar char="Ø"/>
            </a:pPr>
            <a:r>
              <a:rPr lang="en-US" altLang="en-US" sz="4800" dirty="0">
                <a:latin typeface="Calibri" panose="020F0502020204030204" pitchFamily="34" charset="0"/>
                <a:cs typeface="Calibri" panose="020F0502020204030204" pitchFamily="34" charset="0"/>
              </a:rPr>
              <a:t>Integrates with Spark’s batch and interactive processing</a:t>
            </a:r>
          </a:p>
          <a:p>
            <a:pPr>
              <a:buFont typeface="Wingdings" panose="05000000000000000000" pitchFamily="2" charset="2"/>
              <a:buChar char="Ø"/>
            </a:pPr>
            <a:r>
              <a:rPr lang="en-US" altLang="en-US" sz="4800" dirty="0">
                <a:latin typeface="Calibri" panose="020F0502020204030204" pitchFamily="34" charset="0"/>
                <a:cs typeface="Calibri" panose="020F0502020204030204" pitchFamily="34" charset="0"/>
              </a:rPr>
              <a:t>Provides a simple batch-like API for implementing complex algorithm</a:t>
            </a:r>
          </a:p>
          <a:p>
            <a:pPr>
              <a:buFont typeface="Wingdings" panose="05000000000000000000" pitchFamily="2" charset="2"/>
              <a:buChar char="Ø"/>
            </a:pPr>
            <a:r>
              <a:rPr lang="en-US" altLang="en-US" sz="4800" dirty="0">
                <a:latin typeface="Calibri" panose="020F0502020204030204" pitchFamily="34" charset="0"/>
                <a:cs typeface="Calibri" panose="020F0502020204030204" pitchFamily="34" charset="0"/>
              </a:rPr>
              <a:t>Can absorb live data streams from Kafka, Flume, </a:t>
            </a:r>
            <a:r>
              <a:rPr lang="en-US" altLang="en-US" sz="4800" dirty="0" err="1">
                <a:latin typeface="Calibri" panose="020F0502020204030204" pitchFamily="34" charset="0"/>
                <a:cs typeface="Calibri" panose="020F0502020204030204" pitchFamily="34" charset="0"/>
              </a:rPr>
              <a:t>ZeroMQ</a:t>
            </a:r>
            <a:r>
              <a:rPr lang="en-US" altLang="en-US" sz="4800" dirty="0">
                <a:latin typeface="Calibri" panose="020F0502020204030204" pitchFamily="34" charset="0"/>
                <a:cs typeface="Calibri" panose="020F0502020204030204" pitchFamily="34" charset="0"/>
              </a:rPr>
              <a:t>, etc.</a:t>
            </a:r>
            <a:endParaRPr lang="en-IN" dirty="0"/>
          </a:p>
        </p:txBody>
      </p:sp>
    </p:spTree>
    <p:extLst>
      <p:ext uri="{BB962C8B-B14F-4D97-AF65-F5344CB8AC3E}">
        <p14:creationId xmlns:p14="http://schemas.microsoft.com/office/powerpoint/2010/main" val="4248034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530</TotalTime>
  <Words>2297</Words>
  <Application>Microsoft Office PowerPoint</Application>
  <PresentationFormat>Widescreen</PresentationFormat>
  <Paragraphs>246</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Algerian</vt:lpstr>
      <vt:lpstr>Arial</vt:lpstr>
      <vt:lpstr>Calibri</vt:lpstr>
      <vt:lpstr>Century Gothic</vt:lpstr>
      <vt:lpstr>Microsoft Sans Serif</vt:lpstr>
      <vt:lpstr>Roboto</vt:lpstr>
      <vt:lpstr>Times New Roman</vt:lpstr>
      <vt:lpstr>Wingdings</vt:lpstr>
      <vt:lpstr>Wingdings 3</vt:lpstr>
      <vt:lpstr>Ion</vt:lpstr>
      <vt:lpstr>Project-3 Twitter Real-Time Data Analysis </vt:lpstr>
      <vt:lpstr>Content</vt:lpstr>
      <vt:lpstr>Introduction</vt:lpstr>
      <vt:lpstr>Technologies Used </vt:lpstr>
      <vt:lpstr>Downloading and Getting started </vt:lpstr>
      <vt:lpstr>Download and Setup Kafka</vt:lpstr>
      <vt:lpstr> Spark Overview</vt:lpstr>
      <vt:lpstr>PySpark                                 +</vt:lpstr>
      <vt:lpstr>What is Spark Streaming?</vt:lpstr>
      <vt:lpstr>Discretized Stream Processing </vt:lpstr>
      <vt:lpstr>KAFKA</vt:lpstr>
      <vt:lpstr>PowerPoint Presentation</vt:lpstr>
      <vt:lpstr>BROKER:</vt:lpstr>
      <vt:lpstr>TOPIC:</vt:lpstr>
      <vt:lpstr>PRODUCER/PUBLISHER:</vt:lpstr>
      <vt:lpstr>CONSUMER/SUBSCRIBER:</vt:lpstr>
      <vt:lpstr>CODE WALKTHROUGH</vt:lpstr>
      <vt:lpstr>run apache kafka on another terminal C:\kafka&gt;.\bin\windows\kafka-server-start.bat .\config\server.properties</vt:lpstr>
      <vt:lpstr>create topic on another terminal C:\kafka&gt;.\bin\windows\kafka-topics.bat --create --zookeeper localhost:2181 --replication-factor 1 --partitions 1 --topic Project3  </vt:lpstr>
      <vt:lpstr>open new terminal to run consumer C:\kafka&gt; .\bin\windows\kafka-console-consumer.bat --bootstrap-server localhost:9092 --topic Project3 --from-beginning</vt:lpstr>
      <vt:lpstr>Code For Trending Topics In India</vt:lpstr>
      <vt:lpstr>Trending Output </vt:lpstr>
      <vt:lpstr>Producer Code-1</vt:lpstr>
      <vt:lpstr>Output For Producer</vt:lpstr>
      <vt:lpstr>Streaming Code-1</vt:lpstr>
      <vt:lpstr>Output For Streaming</vt:lpstr>
      <vt:lpstr>Producer Code-2</vt:lpstr>
      <vt:lpstr>Producer Output:</vt:lpstr>
      <vt:lpstr>Consumer Code</vt:lpstr>
      <vt:lpstr>Consumer Output:</vt:lpstr>
      <vt:lpstr>Streaming Code-2</vt:lpstr>
      <vt:lpstr>Streaming Code Snippet</vt:lpstr>
      <vt:lpstr>Challenges Faced: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Project-3 Twitter Real-Time Data Analysis </dc:title>
  <dc:creator>Aditya Vikram Singh Bhadauria</dc:creator>
  <cp:lastModifiedBy>Aditya Vikram Singh Bhadauria</cp:lastModifiedBy>
  <cp:revision>3</cp:revision>
  <dcterms:created xsi:type="dcterms:W3CDTF">2021-09-26T17:52:12Z</dcterms:created>
  <dcterms:modified xsi:type="dcterms:W3CDTF">2021-09-27T10:51:21Z</dcterms:modified>
</cp:coreProperties>
</file>