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59" r:id="rId4"/>
    <p:sldId id="260" r:id="rId5"/>
    <p:sldId id="275" r:id="rId6"/>
    <p:sldId id="261" r:id="rId7"/>
    <p:sldId id="262" r:id="rId8"/>
    <p:sldId id="263" r:id="rId9"/>
    <p:sldId id="264" r:id="rId10"/>
    <p:sldId id="266" r:id="rId11"/>
    <p:sldId id="267" r:id="rId12"/>
    <p:sldId id="268" r:id="rId13"/>
    <p:sldId id="269" r:id="rId14"/>
    <p:sldId id="270" r:id="rId15"/>
    <p:sldId id="272" r:id="rId16"/>
    <p:sldId id="276" r:id="rId17"/>
    <p:sldId id="277" r:id="rId18"/>
    <p:sldId id="278" r:id="rId19"/>
    <p:sldId id="279" r:id="rId20"/>
    <p:sldId id="280" r:id="rId21"/>
    <p:sldId id="281" r:id="rId22"/>
    <p:sldId id="282" r:id="rId23"/>
    <p:sldId id="283" r:id="rId24"/>
    <p:sldId id="284" r:id="rId25"/>
    <p:sldId id="265" r:id="rId26"/>
    <p:sldId id="273" r:id="rId27"/>
    <p:sldId id="27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CF8239-1F7C-43D4-8796-A722773CA1AE}" v="1614" dt="2020-04-18T07:11:01.125"/>
    <p1510:client id="{FCD539BD-A337-4B20-827D-F218BC6D1845}" v="2296" dt="2020-04-17T15:37:07.2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p:scale>
          <a:sx n="64" d="100"/>
          <a:sy n="64" d="100"/>
        </p:scale>
        <p:origin x="748"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27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06511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70004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1136373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306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3686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4/17/2020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67395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4/17/2020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42321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4/17/2020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374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4/17/2020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44570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16512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4/17/2020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117693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www.geeksforgeeks.com/" TargetMode="External"/><Relationship Id="rId2" Type="http://schemas.openxmlformats.org/officeDocument/2006/relationships/hyperlink" Target="http://www.wikipedia.com/" TargetMode="External"/><Relationship Id="rId1" Type="http://schemas.openxmlformats.org/officeDocument/2006/relationships/slideLayout" Target="../slideLayouts/slideLayout7.xml"/><Relationship Id="rId4" Type="http://schemas.openxmlformats.org/officeDocument/2006/relationships/hyperlink" Target="http://www.youtube.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5D1DEB-60EB-442F-8D6B-33F7B25E0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060" y="38574"/>
            <a:ext cx="3486150" cy="2401863"/>
          </a:xfrm>
          <a:prstGeom prst="rect">
            <a:avLst/>
          </a:prstGeom>
        </p:spPr>
      </p:pic>
      <p:sp>
        <p:nvSpPr>
          <p:cNvPr id="6" name="TextBox 5">
            <a:extLst>
              <a:ext uri="{FF2B5EF4-FFF2-40B4-BE49-F238E27FC236}">
                <a16:creationId xmlns:a16="http://schemas.microsoft.com/office/drawing/2014/main" id="{87C69ED9-B34D-4D39-9C9F-88165AF0AB52}"/>
              </a:ext>
            </a:extLst>
          </p:cNvPr>
          <p:cNvSpPr txBox="1"/>
          <p:nvPr/>
        </p:nvSpPr>
        <p:spPr>
          <a:xfrm>
            <a:off x="242887" y="1878643"/>
            <a:ext cx="11706225" cy="523220"/>
          </a:xfrm>
          <a:prstGeom prst="rect">
            <a:avLst/>
          </a:prstGeom>
          <a:noFill/>
        </p:spPr>
        <p:txBody>
          <a:bodyPr wrap="square" rtlCol="0" anchor="t">
            <a:spAutoFit/>
          </a:bodyPr>
          <a:lstStyle/>
          <a:p>
            <a:r>
              <a:rPr lang="en-IN" sz="2800" b="1" dirty="0">
                <a:effectLst>
                  <a:outerShdw blurRad="38100" dist="38100" dir="2700000" algn="tl">
                    <a:srgbClr val="000000">
                      <a:alpha val="43137"/>
                    </a:srgbClr>
                  </a:outerShdw>
                </a:effectLst>
                <a:latin typeface="Times New Roman"/>
                <a:cs typeface="Times New Roman"/>
              </a:rPr>
              <a:t>      INTERNSHIP BY :        X CIENCIA</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0CB86BD-1EAA-45D9-94E0-DF0AF57DE418}"/>
              </a:ext>
            </a:extLst>
          </p:cNvPr>
          <p:cNvSpPr txBox="1"/>
          <p:nvPr/>
        </p:nvSpPr>
        <p:spPr>
          <a:xfrm>
            <a:off x="489820" y="2970965"/>
            <a:ext cx="11830050" cy="584775"/>
          </a:xfrm>
          <a:prstGeom prst="rect">
            <a:avLst/>
          </a:prstGeom>
          <a:noFill/>
        </p:spPr>
        <p:txBody>
          <a:bodyPr wrap="square" rtlCol="0" anchor="t">
            <a:spAutoFit/>
          </a:bodyPr>
          <a:lstStyle/>
          <a:p>
            <a:r>
              <a:rPr lang="en-IN" sz="3200" b="1" u="sng" dirty="0">
                <a:effectLst>
                  <a:outerShdw blurRad="38100" dist="38100" dir="2700000" algn="tl">
                    <a:srgbClr val="000000">
                      <a:alpha val="43137"/>
                    </a:srgbClr>
                  </a:outerShdw>
                </a:effectLst>
                <a:latin typeface="Times New Roman"/>
                <a:cs typeface="Times New Roman"/>
              </a:rPr>
              <a:t>TOPIC:   HOUSE PRICE PREDICTION SYSTEM                       </a:t>
            </a: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6765F84-999A-493E-A83C-FF13D9649014}"/>
              </a:ext>
            </a:extLst>
          </p:cNvPr>
          <p:cNvSpPr txBox="1"/>
          <p:nvPr/>
        </p:nvSpPr>
        <p:spPr>
          <a:xfrm>
            <a:off x="552450" y="4648111"/>
            <a:ext cx="10582275" cy="1200329"/>
          </a:xfrm>
          <a:prstGeom prst="rect">
            <a:avLst/>
          </a:prstGeom>
          <a:noFill/>
        </p:spPr>
        <p:txBody>
          <a:bodyPr wrap="square" rtlCol="0" anchor="t">
            <a:spAutoFit/>
          </a:bodyPr>
          <a:lstStyle/>
          <a:p>
            <a:r>
              <a:rPr lang="en-IN" sz="2400" dirty="0">
                <a:latin typeface="Times New Roman"/>
                <a:cs typeface="Times New Roman"/>
              </a:rPr>
              <a:t>PRESENTATION DONE BY:                               UNDER THE GUIDANCE OF:</a:t>
            </a:r>
          </a:p>
          <a:p>
            <a:r>
              <a:rPr lang="en-IN" sz="2400" dirty="0">
                <a:latin typeface="Times New Roman"/>
                <a:cs typeface="Times New Roman"/>
              </a:rPr>
              <a:t>HARSHITH PB                                                          PROF GOWRAMMA  GS</a:t>
            </a:r>
          </a:p>
          <a:p>
            <a:r>
              <a:rPr lang="en-IN" sz="2400" dirty="0">
                <a:latin typeface="Times New Roman"/>
                <a:cs typeface="Times New Roman"/>
              </a:rPr>
              <a:t>1DB16IS015                                                                HOD, DEPT OF ISE, DBIT.</a:t>
            </a:r>
          </a:p>
        </p:txBody>
      </p:sp>
      <p:pic>
        <p:nvPicPr>
          <p:cNvPr id="2" name="Picture 2" descr="A picture containing drawing&#10;&#10;Description generated with very high confidence">
            <a:extLst>
              <a:ext uri="{FF2B5EF4-FFF2-40B4-BE49-F238E27FC236}">
                <a16:creationId xmlns:a16="http://schemas.microsoft.com/office/drawing/2014/main" id="{C454F148-EB1C-47BC-A175-F83EB91E0563}"/>
              </a:ext>
            </a:extLst>
          </p:cNvPr>
          <p:cNvPicPr>
            <a:picLocks noChangeAspect="1"/>
          </p:cNvPicPr>
          <p:nvPr/>
        </p:nvPicPr>
        <p:blipFill>
          <a:blip r:embed="rId3"/>
          <a:stretch>
            <a:fillRect/>
          </a:stretch>
        </p:blipFill>
        <p:spPr>
          <a:xfrm>
            <a:off x="7262486" y="1015131"/>
            <a:ext cx="1905000" cy="1905000"/>
          </a:xfrm>
          <a:prstGeom prst="rect">
            <a:avLst/>
          </a:prstGeom>
        </p:spPr>
      </p:pic>
    </p:spTree>
    <p:extLst>
      <p:ext uri="{BB962C8B-B14F-4D97-AF65-F5344CB8AC3E}">
        <p14:creationId xmlns:p14="http://schemas.microsoft.com/office/powerpoint/2010/main" val="655596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29260EC-C700-4C31-BBB9-3E2E02CBFE4B}"/>
              </a:ext>
            </a:extLst>
          </p:cNvPr>
          <p:cNvSpPr txBox="1"/>
          <p:nvPr/>
        </p:nvSpPr>
        <p:spPr>
          <a:xfrm>
            <a:off x="447261" y="0"/>
            <a:ext cx="10406271" cy="892552"/>
          </a:xfrm>
          <a:prstGeom prst="rect">
            <a:avLst/>
          </a:prstGeom>
          <a:noFill/>
        </p:spPr>
        <p:txBody>
          <a:bodyPr wrap="square" rtlCol="0" anchor="t">
            <a:spAutoFit/>
          </a:bodyPr>
          <a:lstStyle/>
          <a:p>
            <a:r>
              <a:rPr lang="en-IN" sz="3200" b="1" dirty="0">
                <a:latin typeface="Times New Roman"/>
                <a:cs typeface="Times New Roman"/>
              </a:rPr>
              <a:t>OUTCOMES: 1 Visualization </a:t>
            </a:r>
            <a:endParaRPr lang="en-IN" sz="3200" b="1" dirty="0">
              <a:latin typeface="Times New Roman" panose="02020603050405020304" pitchFamily="18" charset="0"/>
              <a:cs typeface="Times New Roman" panose="02020603050405020304" pitchFamily="18" charset="0"/>
            </a:endParaRPr>
          </a:p>
          <a:p>
            <a:r>
              <a:rPr lang="en-IN" sz="2000" dirty="0">
                <a:latin typeface="Times New Roman"/>
                <a:cs typeface="Times New Roman"/>
              </a:rPr>
              <a:t>Geographical Plots:</a:t>
            </a:r>
          </a:p>
        </p:txBody>
      </p:sp>
      <p:sp>
        <p:nvSpPr>
          <p:cNvPr id="10" name="TextBox 9">
            <a:extLst>
              <a:ext uri="{FF2B5EF4-FFF2-40B4-BE49-F238E27FC236}">
                <a16:creationId xmlns:a16="http://schemas.microsoft.com/office/drawing/2014/main" id="{9973F70F-ADFE-4C89-9C74-E2B761A7EBDF}"/>
              </a:ext>
            </a:extLst>
          </p:cNvPr>
          <p:cNvSpPr txBox="1"/>
          <p:nvPr/>
        </p:nvSpPr>
        <p:spPr>
          <a:xfrm>
            <a:off x="447261" y="6435479"/>
            <a:ext cx="6745538" cy="369332"/>
          </a:xfrm>
          <a:prstGeom prst="rect">
            <a:avLst/>
          </a:prstGeom>
          <a:noFill/>
        </p:spPr>
        <p:txBody>
          <a:bodyPr wrap="square" rtlCol="0" anchor="t">
            <a:spAutoFit/>
          </a:bodyPr>
          <a:lstStyle/>
          <a:p>
            <a:r>
              <a:rPr lang="en-IN" dirty="0">
                <a:latin typeface="Times New Roman"/>
                <a:cs typeface="Times New Roman"/>
              </a:rPr>
              <a:t>Fig: plots of location of houses ,hue=price</a:t>
            </a:r>
            <a:endParaRPr lang="en-IN" dirty="0">
              <a:latin typeface="Times New Roman" panose="02020603050405020304" pitchFamily="18" charset="0"/>
              <a:cs typeface="Times New Roman" panose="02020603050405020304" pitchFamily="18" charset="0"/>
            </a:endParaRPr>
          </a:p>
        </p:txBody>
      </p:sp>
      <p:pic>
        <p:nvPicPr>
          <p:cNvPr id="2" name="Picture 2" descr="A screenshot of a cell phone&#10;&#10;Description generated with high confidence">
            <a:extLst>
              <a:ext uri="{FF2B5EF4-FFF2-40B4-BE49-F238E27FC236}">
                <a16:creationId xmlns:a16="http://schemas.microsoft.com/office/drawing/2014/main" id="{95E523D5-8B15-4836-A51E-323C4742414B}"/>
              </a:ext>
            </a:extLst>
          </p:cNvPr>
          <p:cNvPicPr>
            <a:picLocks noChangeAspect="1"/>
          </p:cNvPicPr>
          <p:nvPr/>
        </p:nvPicPr>
        <p:blipFill>
          <a:blip r:embed="rId2"/>
          <a:stretch>
            <a:fillRect/>
          </a:stretch>
        </p:blipFill>
        <p:spPr>
          <a:xfrm>
            <a:off x="238125" y="838200"/>
            <a:ext cx="9944100" cy="5400675"/>
          </a:xfrm>
          <a:prstGeom prst="rect">
            <a:avLst/>
          </a:prstGeom>
        </p:spPr>
      </p:pic>
    </p:spTree>
    <p:extLst>
      <p:ext uri="{BB962C8B-B14F-4D97-AF65-F5344CB8AC3E}">
        <p14:creationId xmlns:p14="http://schemas.microsoft.com/office/powerpoint/2010/main" val="3084783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4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4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0" name="Straight Connector 4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1" name="Rectangle 48">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22A4E5B-9B6C-433B-AC38-0498D3940C5F}"/>
              </a:ext>
            </a:extLst>
          </p:cNvPr>
          <p:cNvSpPr txBox="1"/>
          <p:nvPr/>
        </p:nvSpPr>
        <p:spPr>
          <a:xfrm>
            <a:off x="686191" y="5489681"/>
            <a:ext cx="10909073" cy="598367"/>
          </a:xfrm>
          <a:prstGeom prst="rect">
            <a:avLst/>
          </a:prstGeom>
        </p:spPr>
        <p:txBody>
          <a:bodyPr vert="horz" lIns="91440" tIns="45720" rIns="91440" bIns="45720" rtlCol="0" anchor="b">
            <a:noAutofit/>
          </a:bodyPr>
          <a:lstStyle/>
          <a:p>
            <a:pPr>
              <a:lnSpc>
                <a:spcPct val="85000"/>
              </a:lnSpc>
              <a:spcBef>
                <a:spcPct val="0"/>
              </a:spcBef>
              <a:spcAft>
                <a:spcPts val="600"/>
              </a:spcAft>
            </a:pPr>
            <a:r>
              <a:rPr lang="en-US" sz="3200" spc="-50" dirty="0">
                <a:solidFill>
                  <a:schemeClr val="tx1">
                    <a:lumMod val="85000"/>
                    <a:lumOff val="15000"/>
                  </a:schemeClr>
                </a:solidFill>
                <a:latin typeface="+mj-lt"/>
                <a:ea typeface="+mj-ea"/>
                <a:cs typeface="+mj-cs"/>
              </a:rPr>
              <a:t>Fig: plot of houses with hue being the price</a:t>
            </a:r>
          </a:p>
        </p:txBody>
      </p:sp>
      <p:pic>
        <p:nvPicPr>
          <p:cNvPr id="2" name="Picture 4" descr="A picture containing food&#10;&#10;Description generated with very high confidence">
            <a:extLst>
              <a:ext uri="{FF2B5EF4-FFF2-40B4-BE49-F238E27FC236}">
                <a16:creationId xmlns:a16="http://schemas.microsoft.com/office/drawing/2014/main" id="{C95D9730-41B0-4EEC-A93A-8818E7E6399E}"/>
              </a:ext>
            </a:extLst>
          </p:cNvPr>
          <p:cNvPicPr>
            <a:picLocks noChangeAspect="1"/>
          </p:cNvPicPr>
          <p:nvPr/>
        </p:nvPicPr>
        <p:blipFill>
          <a:blip r:embed="rId2"/>
          <a:stretch>
            <a:fillRect/>
          </a:stretch>
        </p:blipFill>
        <p:spPr>
          <a:xfrm>
            <a:off x="1000800" y="159916"/>
            <a:ext cx="9029904" cy="5251996"/>
          </a:xfrm>
          <a:prstGeom prst="rect">
            <a:avLst/>
          </a:prstGeom>
        </p:spPr>
      </p:pic>
      <p:cxnSp>
        <p:nvCxnSpPr>
          <p:cNvPr id="62" name="Straight Connector 50">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3" name="Rectangle 52">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54">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461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9F906D-781C-4F93-9774-D8852F5C00E6}"/>
              </a:ext>
            </a:extLst>
          </p:cNvPr>
          <p:cNvSpPr txBox="1"/>
          <p:nvPr/>
        </p:nvSpPr>
        <p:spPr>
          <a:xfrm>
            <a:off x="963097" y="5015041"/>
            <a:ext cx="11005930" cy="369332"/>
          </a:xfrm>
          <a:prstGeom prst="rect">
            <a:avLst/>
          </a:prstGeom>
          <a:noFill/>
        </p:spPr>
        <p:txBody>
          <a:bodyPr wrap="square" rtlCol="0" anchor="t">
            <a:spAutoFit/>
          </a:bodyPr>
          <a:lstStyle/>
          <a:p>
            <a:r>
              <a:rPr lang="en-IN" dirty="0">
                <a:latin typeface="Times New Roman"/>
                <a:cs typeface="Times New Roman"/>
              </a:rPr>
              <a:t>Fig: counts of houses based on rooms                                       Fig:  box plot of bedrooms and prices</a:t>
            </a:r>
            <a:endParaRPr lang="en-IN" dirty="0">
              <a:latin typeface="Times New Roman" panose="02020603050405020304" pitchFamily="18" charset="0"/>
              <a:cs typeface="Times New Roman" panose="02020603050405020304" pitchFamily="18" charset="0"/>
            </a:endParaRPr>
          </a:p>
        </p:txBody>
      </p:sp>
      <p:pic>
        <p:nvPicPr>
          <p:cNvPr id="2" name="Picture 4" descr="A screenshot of a cell phone&#10;&#10;Description generated with high confidence">
            <a:extLst>
              <a:ext uri="{FF2B5EF4-FFF2-40B4-BE49-F238E27FC236}">
                <a16:creationId xmlns:a16="http://schemas.microsoft.com/office/drawing/2014/main" id="{03239C27-173E-4C62-843B-398A934F0F2C}"/>
              </a:ext>
            </a:extLst>
          </p:cNvPr>
          <p:cNvPicPr>
            <a:picLocks noChangeAspect="1"/>
          </p:cNvPicPr>
          <p:nvPr/>
        </p:nvPicPr>
        <p:blipFill>
          <a:blip r:embed="rId2"/>
          <a:stretch>
            <a:fillRect/>
          </a:stretch>
        </p:blipFill>
        <p:spPr>
          <a:xfrm>
            <a:off x="121086" y="176409"/>
            <a:ext cx="5853831" cy="4751539"/>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04DA9904-69A7-4F16-AAAD-9528A70693AA}"/>
              </a:ext>
            </a:extLst>
          </p:cNvPr>
          <p:cNvPicPr>
            <a:picLocks noChangeAspect="1"/>
          </p:cNvPicPr>
          <p:nvPr/>
        </p:nvPicPr>
        <p:blipFill>
          <a:blip r:embed="rId3"/>
          <a:stretch>
            <a:fillRect/>
          </a:stretch>
        </p:blipFill>
        <p:spPr>
          <a:xfrm>
            <a:off x="5444647" y="270353"/>
            <a:ext cx="6636706" cy="4751540"/>
          </a:xfrm>
          <a:prstGeom prst="rect">
            <a:avLst/>
          </a:prstGeom>
        </p:spPr>
      </p:pic>
    </p:spTree>
    <p:extLst>
      <p:ext uri="{BB962C8B-B14F-4D97-AF65-F5344CB8AC3E}">
        <p14:creationId xmlns:p14="http://schemas.microsoft.com/office/powerpoint/2010/main" val="766498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AF090F-9209-4D85-A74A-952505B8F7A5}"/>
              </a:ext>
            </a:extLst>
          </p:cNvPr>
          <p:cNvSpPr txBox="1"/>
          <p:nvPr/>
        </p:nvSpPr>
        <p:spPr>
          <a:xfrm>
            <a:off x="703182" y="5979907"/>
            <a:ext cx="6231835" cy="369332"/>
          </a:xfrm>
          <a:prstGeom prst="rect">
            <a:avLst/>
          </a:prstGeom>
          <a:noFill/>
        </p:spPr>
        <p:txBody>
          <a:bodyPr wrap="square" rtlCol="0" anchor="t">
            <a:spAutoFit/>
          </a:bodyPr>
          <a:lstStyle/>
          <a:p>
            <a:r>
              <a:rPr lang="en-IN" dirty="0">
                <a:latin typeface="Times New Roman"/>
                <a:cs typeface="Times New Roman"/>
              </a:rPr>
              <a:t>Fig: </a:t>
            </a:r>
            <a:r>
              <a:rPr lang="en-IN" dirty="0" err="1">
                <a:latin typeface="Times New Roman"/>
                <a:cs typeface="Times New Roman"/>
              </a:rPr>
              <a:t>Retriving</a:t>
            </a:r>
            <a:r>
              <a:rPr lang="en-IN" dirty="0">
                <a:latin typeface="Times New Roman"/>
                <a:cs typeface="Times New Roman"/>
              </a:rPr>
              <a:t> date and month from string </a:t>
            </a:r>
            <a:endParaRPr lang="en-IN"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6803D7B-2689-432D-A39D-D8B302C085D4}"/>
              </a:ext>
            </a:extLst>
          </p:cNvPr>
          <p:cNvSpPr>
            <a:spLocks noGrp="1"/>
          </p:cNvSpPr>
          <p:nvPr>
            <p:ph type="title" idx="4294967295"/>
          </p:nvPr>
        </p:nvSpPr>
        <p:spPr>
          <a:xfrm>
            <a:off x="532356" y="-474641"/>
            <a:ext cx="10058400" cy="1449388"/>
          </a:xfrm>
        </p:spPr>
        <p:txBody>
          <a:bodyPr/>
          <a:lstStyle/>
          <a:p>
            <a:r>
              <a:rPr lang="en-US" dirty="0">
                <a:cs typeface="Calibri Light"/>
              </a:rPr>
              <a:t>2. Feature Engineering</a:t>
            </a:r>
            <a:endParaRPr lang="en-US" dirty="0"/>
          </a:p>
        </p:txBody>
      </p:sp>
      <p:sp>
        <p:nvSpPr>
          <p:cNvPr id="5" name="TextBox 4">
            <a:extLst>
              <a:ext uri="{FF2B5EF4-FFF2-40B4-BE49-F238E27FC236}">
                <a16:creationId xmlns:a16="http://schemas.microsoft.com/office/drawing/2014/main" id="{F97DC33A-38E6-4BAA-90ED-A811D74D27ED}"/>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6" name="Picture 6" descr="A screenshot of a cell phone&#10;&#10;Description generated with very high confidence">
            <a:extLst>
              <a:ext uri="{FF2B5EF4-FFF2-40B4-BE49-F238E27FC236}">
                <a16:creationId xmlns:a16="http://schemas.microsoft.com/office/drawing/2014/main" id="{CB4B5B72-458B-4F71-A431-19DACCA74686}"/>
              </a:ext>
            </a:extLst>
          </p:cNvPr>
          <p:cNvPicPr>
            <a:picLocks noChangeAspect="1"/>
          </p:cNvPicPr>
          <p:nvPr/>
        </p:nvPicPr>
        <p:blipFill>
          <a:blip r:embed="rId2"/>
          <a:stretch>
            <a:fillRect/>
          </a:stretch>
        </p:blipFill>
        <p:spPr>
          <a:xfrm>
            <a:off x="601250" y="936398"/>
            <a:ext cx="9455061" cy="4891257"/>
          </a:xfrm>
          <a:prstGeom prst="rect">
            <a:avLst/>
          </a:prstGeom>
        </p:spPr>
      </p:pic>
    </p:spTree>
    <p:extLst>
      <p:ext uri="{BB962C8B-B14F-4D97-AF65-F5344CB8AC3E}">
        <p14:creationId xmlns:p14="http://schemas.microsoft.com/office/powerpoint/2010/main" val="1345370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EDD826-B533-4467-B314-A5386222F065}"/>
              </a:ext>
            </a:extLst>
          </p:cNvPr>
          <p:cNvSpPr txBox="1"/>
          <p:nvPr/>
        </p:nvSpPr>
        <p:spPr>
          <a:xfrm>
            <a:off x="337930" y="0"/>
            <a:ext cx="10754140" cy="461665"/>
          </a:xfrm>
          <a:prstGeom prst="rect">
            <a:avLst/>
          </a:prstGeom>
          <a:noFill/>
        </p:spPr>
        <p:txBody>
          <a:bodyPr wrap="square" rtlCol="0" anchor="t">
            <a:spAutoFit/>
          </a:bodyPr>
          <a:lstStyle/>
          <a:p>
            <a:endParaRPr lang="en-IN" sz="2400"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A0EEC01-D653-46A4-A393-189714FD0B98}"/>
              </a:ext>
            </a:extLst>
          </p:cNvPr>
          <p:cNvSpPr txBox="1"/>
          <p:nvPr/>
        </p:nvSpPr>
        <p:spPr>
          <a:xfrm>
            <a:off x="417443" y="4196729"/>
            <a:ext cx="10962861" cy="369332"/>
          </a:xfrm>
          <a:prstGeom prst="rect">
            <a:avLst/>
          </a:prstGeom>
          <a:noFill/>
        </p:spPr>
        <p:txBody>
          <a:bodyPr wrap="square" rtlCol="0" anchor="t">
            <a:spAutoFit/>
          </a:bodyPr>
          <a:lstStyle/>
          <a:p>
            <a:pPr fontAlgn="base"/>
            <a:endParaRPr lang="en-US" dirty="0">
              <a:latin typeface="Times New Roman"/>
              <a:cs typeface="Times New Roman"/>
            </a:endParaRPr>
          </a:p>
        </p:txBody>
      </p:sp>
      <p:pic>
        <p:nvPicPr>
          <p:cNvPr id="3" name="Picture 5" descr="A screenshot of a social media post&#10;&#10;Description generated with very high confidence">
            <a:extLst>
              <a:ext uri="{FF2B5EF4-FFF2-40B4-BE49-F238E27FC236}">
                <a16:creationId xmlns:a16="http://schemas.microsoft.com/office/drawing/2014/main" id="{4E258BBD-0BF7-4613-85BB-CB3A3EAEB776}"/>
              </a:ext>
            </a:extLst>
          </p:cNvPr>
          <p:cNvPicPr>
            <a:picLocks noChangeAspect="1"/>
          </p:cNvPicPr>
          <p:nvPr/>
        </p:nvPicPr>
        <p:blipFill>
          <a:blip r:embed="rId2"/>
          <a:stretch>
            <a:fillRect/>
          </a:stretch>
        </p:blipFill>
        <p:spPr>
          <a:xfrm>
            <a:off x="653442" y="423341"/>
            <a:ext cx="10060485" cy="5228443"/>
          </a:xfrm>
          <a:prstGeom prst="rect">
            <a:avLst/>
          </a:prstGeom>
        </p:spPr>
      </p:pic>
      <p:sp>
        <p:nvSpPr>
          <p:cNvPr id="7" name="TextBox 6">
            <a:extLst>
              <a:ext uri="{FF2B5EF4-FFF2-40B4-BE49-F238E27FC236}">
                <a16:creationId xmlns:a16="http://schemas.microsoft.com/office/drawing/2014/main" id="{7E64706B-C5E0-47D4-9D61-ADDB062F0A3F}"/>
              </a:ext>
            </a:extLst>
          </p:cNvPr>
          <p:cNvSpPr txBox="1"/>
          <p:nvPr/>
        </p:nvSpPr>
        <p:spPr>
          <a:xfrm>
            <a:off x="3440482" y="5455085"/>
            <a:ext cx="63966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Fig: Month vs price of the house graph</a:t>
            </a:r>
          </a:p>
        </p:txBody>
      </p:sp>
    </p:spTree>
    <p:extLst>
      <p:ext uri="{BB962C8B-B14F-4D97-AF65-F5344CB8AC3E}">
        <p14:creationId xmlns:p14="http://schemas.microsoft.com/office/powerpoint/2010/main" val="33253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 screenshot of a cell phone&#10;&#10;Description generated with very high confidence">
            <a:extLst>
              <a:ext uri="{FF2B5EF4-FFF2-40B4-BE49-F238E27FC236}">
                <a16:creationId xmlns:a16="http://schemas.microsoft.com/office/drawing/2014/main" id="{77F7875C-C03A-44FD-A4D7-F6129B3E1916}"/>
              </a:ext>
            </a:extLst>
          </p:cNvPr>
          <p:cNvPicPr>
            <a:picLocks noChangeAspect="1"/>
          </p:cNvPicPr>
          <p:nvPr/>
        </p:nvPicPr>
        <p:blipFill>
          <a:blip r:embed="rId2"/>
          <a:stretch>
            <a:fillRect/>
          </a:stretch>
        </p:blipFill>
        <p:spPr>
          <a:xfrm>
            <a:off x="162839" y="105678"/>
            <a:ext cx="11761938" cy="5999465"/>
          </a:xfrm>
          <a:prstGeom prst="rect">
            <a:avLst/>
          </a:prstGeom>
        </p:spPr>
      </p:pic>
    </p:spTree>
    <p:extLst>
      <p:ext uri="{BB962C8B-B14F-4D97-AF65-F5344CB8AC3E}">
        <p14:creationId xmlns:p14="http://schemas.microsoft.com/office/powerpoint/2010/main" val="3304206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1EA4C5-CB68-4148-A325-33C54FAA38AD}"/>
              </a:ext>
            </a:extLst>
          </p:cNvPr>
          <p:cNvSpPr txBox="1"/>
          <p:nvPr/>
        </p:nvSpPr>
        <p:spPr>
          <a:xfrm>
            <a:off x="382044" y="183715"/>
            <a:ext cx="67619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cs typeface="Calibri"/>
              </a:rPr>
              <a:t>3. Creating a deep learning model</a:t>
            </a:r>
            <a:endParaRPr lang="en-US" sz="4400" dirty="0">
              <a:cs typeface="Calibri"/>
            </a:endParaRPr>
          </a:p>
        </p:txBody>
      </p:sp>
      <p:sp>
        <p:nvSpPr>
          <p:cNvPr id="3" name="TextBox 2">
            <a:extLst>
              <a:ext uri="{FF2B5EF4-FFF2-40B4-BE49-F238E27FC236}">
                <a16:creationId xmlns:a16="http://schemas.microsoft.com/office/drawing/2014/main" id="{C19C3240-CB6C-4279-8A4F-7797726CF145}"/>
              </a:ext>
            </a:extLst>
          </p:cNvPr>
          <p:cNvSpPr txBox="1"/>
          <p:nvPr/>
        </p:nvSpPr>
        <p:spPr>
          <a:xfrm>
            <a:off x="235908" y="935277"/>
            <a:ext cx="987259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Ø"/>
            </a:pPr>
            <a:r>
              <a:rPr lang="en-US" sz="2400" dirty="0">
                <a:solidFill>
                  <a:srgbClr val="434343"/>
                </a:solidFill>
                <a:latin typeface="Montserrat"/>
              </a:rPr>
              <a:t>A single perceptron won’t be enough to learn complicated systems.</a:t>
            </a:r>
            <a:endParaRPr lang="en-US" sz="2400">
              <a:cs typeface="Calibri" panose="020F0502020204030204"/>
            </a:endParaRPr>
          </a:p>
          <a:p>
            <a:pPr marL="514350" indent="-514350">
              <a:buFont typeface="Wingdings"/>
              <a:buChar char="Ø"/>
            </a:pPr>
            <a:r>
              <a:rPr lang="en-US" sz="2400" dirty="0">
                <a:solidFill>
                  <a:srgbClr val="434343"/>
                </a:solidFill>
                <a:latin typeface="Montserrat"/>
              </a:rPr>
              <a:t>Fortunately, we can expand on the idea of a single perceptron, to create a multi-layer perceptron model. </a:t>
            </a:r>
          </a:p>
          <a:p>
            <a:pPr marL="514350" indent="-514350">
              <a:buFont typeface="Wingdings"/>
              <a:buChar char="Ø"/>
            </a:pPr>
            <a:r>
              <a:rPr lang="en-US" sz="2400" dirty="0">
                <a:solidFill>
                  <a:srgbClr val="434343"/>
                </a:solidFill>
                <a:latin typeface="Montserrat"/>
              </a:rPr>
              <a:t>We’ll also implement  the idea of activation functions.</a:t>
            </a:r>
          </a:p>
        </p:txBody>
      </p:sp>
      <p:sp>
        <p:nvSpPr>
          <p:cNvPr id="4" name="TextBox 3">
            <a:extLst>
              <a:ext uri="{FF2B5EF4-FFF2-40B4-BE49-F238E27FC236}">
                <a16:creationId xmlns:a16="http://schemas.microsoft.com/office/drawing/2014/main" id="{EE41CC80-E045-434B-91AD-EC3439A33460}"/>
              </a:ext>
            </a:extLst>
          </p:cNvPr>
          <p:cNvSpPr txBox="1"/>
          <p:nvPr/>
        </p:nvSpPr>
        <p:spPr>
          <a:xfrm>
            <a:off x="235907" y="2563660"/>
            <a:ext cx="955944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2400" dirty="0">
                <a:solidFill>
                  <a:srgbClr val="434343"/>
                </a:solidFill>
                <a:latin typeface="Montserrat"/>
              </a:rPr>
              <a:t>Neural Networks become </a:t>
            </a:r>
            <a:r>
              <a:rPr lang="en-US" sz="2400" b="1" dirty="0">
                <a:solidFill>
                  <a:srgbClr val="434343"/>
                </a:solidFill>
                <a:latin typeface="Montserrat"/>
              </a:rPr>
              <a:t>“deep neural networks” </a:t>
            </a:r>
            <a:r>
              <a:rPr lang="en-US" sz="2400" dirty="0">
                <a:solidFill>
                  <a:srgbClr val="434343"/>
                </a:solidFill>
                <a:latin typeface="Montserrat"/>
              </a:rPr>
              <a:t>if then contain 2 or more hidden layers.</a:t>
            </a:r>
            <a:endParaRPr lang="en-US" sz="2400">
              <a:cs typeface="Calibri"/>
            </a:endParaRPr>
          </a:p>
        </p:txBody>
      </p:sp>
      <p:pic>
        <p:nvPicPr>
          <p:cNvPr id="5" name="Picture 5" descr="A close up of a map&#10;&#10;Description generated with high confidence">
            <a:extLst>
              <a:ext uri="{FF2B5EF4-FFF2-40B4-BE49-F238E27FC236}">
                <a16:creationId xmlns:a16="http://schemas.microsoft.com/office/drawing/2014/main" id="{F28FD30D-5007-4F3D-9771-6424816FBC7A}"/>
              </a:ext>
            </a:extLst>
          </p:cNvPr>
          <p:cNvPicPr>
            <a:picLocks noChangeAspect="1"/>
          </p:cNvPicPr>
          <p:nvPr/>
        </p:nvPicPr>
        <p:blipFill>
          <a:blip r:embed="rId2"/>
          <a:stretch>
            <a:fillRect/>
          </a:stretch>
        </p:blipFill>
        <p:spPr>
          <a:xfrm>
            <a:off x="954849" y="3590794"/>
            <a:ext cx="8225945" cy="2400821"/>
          </a:xfrm>
          <a:prstGeom prst="rect">
            <a:avLst/>
          </a:prstGeom>
        </p:spPr>
      </p:pic>
    </p:spTree>
    <p:extLst>
      <p:ext uri="{BB962C8B-B14F-4D97-AF65-F5344CB8AC3E}">
        <p14:creationId xmlns:p14="http://schemas.microsoft.com/office/powerpoint/2010/main" val="14832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E8054B-A576-4F51-81FE-C9148C221BDA}"/>
              </a:ext>
            </a:extLst>
          </p:cNvPr>
          <p:cNvSpPr txBox="1"/>
          <p:nvPr/>
        </p:nvSpPr>
        <p:spPr>
          <a:xfrm>
            <a:off x="496866" y="1645085"/>
            <a:ext cx="1060328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3000" dirty="0">
                <a:solidFill>
                  <a:srgbClr val="434343"/>
                </a:solidFill>
                <a:latin typeface="Montserrat"/>
              </a:rPr>
              <a:t>Rectified Linear Unit (</a:t>
            </a:r>
            <a:r>
              <a:rPr lang="en-US" sz="3000" dirty="0" err="1">
                <a:solidFill>
                  <a:srgbClr val="434343"/>
                </a:solidFill>
                <a:latin typeface="Montserrat"/>
              </a:rPr>
              <a:t>ReLU</a:t>
            </a:r>
            <a:r>
              <a:rPr lang="en-US" sz="3000" dirty="0">
                <a:solidFill>
                  <a:srgbClr val="434343"/>
                </a:solidFill>
                <a:latin typeface="Montserrat"/>
              </a:rPr>
              <a:t>): This is actually a relatively simple function: max(0,z)</a:t>
            </a:r>
            <a:endParaRPr lang="en-US" dirty="0"/>
          </a:p>
        </p:txBody>
      </p:sp>
      <p:sp>
        <p:nvSpPr>
          <p:cNvPr id="3" name="TextBox 2">
            <a:extLst>
              <a:ext uri="{FF2B5EF4-FFF2-40B4-BE49-F238E27FC236}">
                <a16:creationId xmlns:a16="http://schemas.microsoft.com/office/drawing/2014/main" id="{69EF11E3-7183-4FFD-AE38-AAEF37FD3C8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pic>
        <p:nvPicPr>
          <p:cNvPr id="6" name="Picture 6" descr="A picture containing object, clock&#10;&#10;Description generated with very high confidence">
            <a:extLst>
              <a:ext uri="{FF2B5EF4-FFF2-40B4-BE49-F238E27FC236}">
                <a16:creationId xmlns:a16="http://schemas.microsoft.com/office/drawing/2014/main" id="{BB4D534E-C20D-4B92-BD9D-D0C240133183}"/>
              </a:ext>
            </a:extLst>
          </p:cNvPr>
          <p:cNvPicPr>
            <a:picLocks noChangeAspect="1"/>
          </p:cNvPicPr>
          <p:nvPr/>
        </p:nvPicPr>
        <p:blipFill>
          <a:blip r:embed="rId2"/>
          <a:stretch>
            <a:fillRect/>
          </a:stretch>
        </p:blipFill>
        <p:spPr>
          <a:xfrm>
            <a:off x="2636729" y="2920774"/>
            <a:ext cx="5290158" cy="3323327"/>
          </a:xfrm>
          <a:prstGeom prst="rect">
            <a:avLst/>
          </a:prstGeom>
        </p:spPr>
      </p:pic>
      <p:sp>
        <p:nvSpPr>
          <p:cNvPr id="8" name="TextBox 7">
            <a:extLst>
              <a:ext uri="{FF2B5EF4-FFF2-40B4-BE49-F238E27FC236}">
                <a16:creationId xmlns:a16="http://schemas.microsoft.com/office/drawing/2014/main" id="{BC2653A7-6251-461C-9508-F2EE11671615}"/>
              </a:ext>
            </a:extLst>
          </p:cNvPr>
          <p:cNvSpPr txBox="1"/>
          <p:nvPr/>
        </p:nvSpPr>
        <p:spPr>
          <a:xfrm>
            <a:off x="646917" y="302452"/>
            <a:ext cx="569725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cs typeface="Calibri"/>
              </a:rPr>
              <a:t>Activation Function</a:t>
            </a:r>
          </a:p>
        </p:txBody>
      </p:sp>
    </p:spTree>
    <p:extLst>
      <p:ext uri="{BB962C8B-B14F-4D97-AF65-F5344CB8AC3E}">
        <p14:creationId xmlns:p14="http://schemas.microsoft.com/office/powerpoint/2010/main" val="3614193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B2272F-453B-4F58-8087-23769D3838F5}"/>
              </a:ext>
            </a:extLst>
          </p:cNvPr>
          <p:cNvSpPr txBox="1"/>
          <p:nvPr/>
        </p:nvSpPr>
        <p:spPr>
          <a:xfrm>
            <a:off x="820455" y="549058"/>
            <a:ext cx="650100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cs typeface="Calibri"/>
              </a:rPr>
              <a:t>Optimizer</a:t>
            </a:r>
          </a:p>
          <a:p>
            <a:endParaRPr lang="en-US" sz="3600" dirty="0">
              <a:cs typeface="Calibri"/>
            </a:endParaRPr>
          </a:p>
        </p:txBody>
      </p:sp>
      <p:sp>
        <p:nvSpPr>
          <p:cNvPr id="3" name="TextBox 2">
            <a:extLst>
              <a:ext uri="{FF2B5EF4-FFF2-40B4-BE49-F238E27FC236}">
                <a16:creationId xmlns:a16="http://schemas.microsoft.com/office/drawing/2014/main" id="{746718AE-D256-43DF-BAC5-8DB320D4005B}"/>
              </a:ext>
            </a:extLst>
          </p:cNvPr>
          <p:cNvSpPr txBox="1"/>
          <p:nvPr/>
        </p:nvSpPr>
        <p:spPr>
          <a:xfrm>
            <a:off x="455113" y="3983277"/>
            <a:ext cx="1077029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3000" dirty="0">
                <a:solidFill>
                  <a:srgbClr val="434343"/>
                </a:solidFill>
                <a:latin typeface="Montserrat"/>
              </a:rPr>
              <a:t>We could start with larger steps, then go smaller as we realize the slope gets closer to zero.</a:t>
            </a:r>
            <a:endParaRPr lang="en-US"/>
          </a:p>
          <a:p>
            <a:pPr marL="457200" indent="-457200">
              <a:buFont typeface="Wingdings"/>
              <a:buChar char="Ø"/>
            </a:pPr>
            <a:endParaRPr lang="en-US" sz="3000" dirty="0">
              <a:solidFill>
                <a:srgbClr val="434343"/>
              </a:solidFill>
              <a:latin typeface="Montserrat"/>
            </a:endParaRPr>
          </a:p>
          <a:p>
            <a:pPr marL="457200" indent="-457200">
              <a:buFont typeface="Wingdings"/>
              <a:buChar char="Ø"/>
            </a:pPr>
            <a:r>
              <a:rPr lang="en-US" sz="3000" dirty="0">
                <a:solidFill>
                  <a:srgbClr val="434343"/>
                </a:solidFill>
                <a:latin typeface="Montserrat"/>
              </a:rPr>
              <a:t>This is known as </a:t>
            </a:r>
            <a:r>
              <a:rPr lang="en-US" sz="3000" b="1" dirty="0">
                <a:solidFill>
                  <a:srgbClr val="434343"/>
                </a:solidFill>
                <a:latin typeface="Montserrat"/>
              </a:rPr>
              <a:t>adaptive gradient descent.</a:t>
            </a:r>
            <a:endParaRPr lang="en-US" dirty="0">
              <a:cs typeface="Calibri"/>
            </a:endParaRPr>
          </a:p>
        </p:txBody>
      </p:sp>
      <p:pic>
        <p:nvPicPr>
          <p:cNvPr id="4" name="Picture 4" descr="A close up of a necklace&#10;&#10;Description generated with high confidence">
            <a:extLst>
              <a:ext uri="{FF2B5EF4-FFF2-40B4-BE49-F238E27FC236}">
                <a16:creationId xmlns:a16="http://schemas.microsoft.com/office/drawing/2014/main" id="{C5ABEB90-54C5-4A2A-AE7D-3124F1B6484B}"/>
              </a:ext>
            </a:extLst>
          </p:cNvPr>
          <p:cNvPicPr>
            <a:picLocks noChangeAspect="1"/>
          </p:cNvPicPr>
          <p:nvPr/>
        </p:nvPicPr>
        <p:blipFill>
          <a:blip r:embed="rId2"/>
          <a:stretch>
            <a:fillRect/>
          </a:stretch>
        </p:blipFill>
        <p:spPr>
          <a:xfrm>
            <a:off x="1185798" y="1093161"/>
            <a:ext cx="7753610" cy="2897158"/>
          </a:xfrm>
          <a:prstGeom prst="rect">
            <a:avLst/>
          </a:prstGeom>
        </p:spPr>
      </p:pic>
    </p:spTree>
    <p:extLst>
      <p:ext uri="{BB962C8B-B14F-4D97-AF65-F5344CB8AC3E}">
        <p14:creationId xmlns:p14="http://schemas.microsoft.com/office/powerpoint/2010/main" val="2088091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614B1-8304-41EF-9E2D-913081CDC192}"/>
              </a:ext>
            </a:extLst>
          </p:cNvPr>
          <p:cNvSpPr txBox="1"/>
          <p:nvPr/>
        </p:nvSpPr>
        <p:spPr>
          <a:xfrm>
            <a:off x="716072" y="329852"/>
            <a:ext cx="905840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3000" dirty="0">
                <a:solidFill>
                  <a:srgbClr val="434343"/>
                </a:solidFill>
                <a:latin typeface="Montserrat"/>
              </a:rPr>
              <a:t>Adam is a much more efficient way of searching for these minimums</a:t>
            </a:r>
            <a:endParaRPr lang="en-US" dirty="0">
              <a:cs typeface="Calibri" panose="020F0502020204030204"/>
            </a:endParaRPr>
          </a:p>
        </p:txBody>
      </p:sp>
      <p:sp>
        <p:nvSpPr>
          <p:cNvPr id="3" name="TextBox 2">
            <a:extLst>
              <a:ext uri="{FF2B5EF4-FFF2-40B4-BE49-F238E27FC236}">
                <a16:creationId xmlns:a16="http://schemas.microsoft.com/office/drawing/2014/main" id="{62A368A2-19ED-41FF-9460-B8AA145E2E20}"/>
              </a:ext>
            </a:extLst>
          </p:cNvPr>
          <p:cNvSpPr txBox="1"/>
          <p:nvPr/>
        </p:nvSpPr>
        <p:spPr>
          <a:xfrm>
            <a:off x="768263" y="1572016"/>
            <a:ext cx="9486377"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3000" dirty="0">
                <a:solidFill>
                  <a:srgbClr val="434343"/>
                </a:solidFill>
                <a:latin typeface="Montserrat"/>
              </a:rPr>
              <a:t>Adam versus other gradient descent algorithms</a:t>
            </a:r>
            <a:endParaRPr lang="en-US" dirty="0">
              <a:cs typeface="Calibri" panose="020F0502020204030204"/>
            </a:endParaRPr>
          </a:p>
        </p:txBody>
      </p:sp>
      <p:pic>
        <p:nvPicPr>
          <p:cNvPr id="4" name="Picture 4" descr="A close up of a map&#10;&#10;Description generated with high confidence">
            <a:extLst>
              <a:ext uri="{FF2B5EF4-FFF2-40B4-BE49-F238E27FC236}">
                <a16:creationId xmlns:a16="http://schemas.microsoft.com/office/drawing/2014/main" id="{999814CC-B3E4-437C-9FEF-2DE00BABC298}"/>
              </a:ext>
            </a:extLst>
          </p:cNvPr>
          <p:cNvPicPr>
            <a:picLocks noChangeAspect="1"/>
          </p:cNvPicPr>
          <p:nvPr/>
        </p:nvPicPr>
        <p:blipFill>
          <a:blip r:embed="rId2"/>
          <a:stretch>
            <a:fillRect/>
          </a:stretch>
        </p:blipFill>
        <p:spPr>
          <a:xfrm>
            <a:off x="1463000" y="2277845"/>
            <a:ext cx="8055147" cy="3920254"/>
          </a:xfrm>
          <a:prstGeom prst="rect">
            <a:avLst/>
          </a:prstGeom>
        </p:spPr>
      </p:pic>
    </p:spTree>
    <p:extLst>
      <p:ext uri="{BB962C8B-B14F-4D97-AF65-F5344CB8AC3E}">
        <p14:creationId xmlns:p14="http://schemas.microsoft.com/office/powerpoint/2010/main" val="3061132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0E6A49-BBAE-4964-8472-94C8C7C28C97}"/>
              </a:ext>
            </a:extLst>
          </p:cNvPr>
          <p:cNvSpPr txBox="1"/>
          <p:nvPr/>
        </p:nvSpPr>
        <p:spPr>
          <a:xfrm>
            <a:off x="224946" y="334027"/>
            <a:ext cx="11658600" cy="6186309"/>
          </a:xfrm>
          <a:prstGeom prst="rect">
            <a:avLst/>
          </a:prstGeom>
          <a:noFill/>
        </p:spPr>
        <p:txBody>
          <a:bodyPr wrap="square" rtlCol="0" anchor="t">
            <a:spAutoFit/>
          </a:bodyPr>
          <a:lstStyle/>
          <a:p>
            <a:r>
              <a:rPr lang="en-IN" sz="2800" b="1" u="sng" dirty="0">
                <a:latin typeface="Times New Roman" panose="02020603050405020304" pitchFamily="18" charset="0"/>
                <a:cs typeface="Times New Roman" panose="02020603050405020304" pitchFamily="18" charset="0"/>
              </a:rPr>
              <a:t>INTRODUCTION:</a:t>
            </a:r>
          </a:p>
          <a:p>
            <a:pPr marL="457200" indent="-457200">
              <a:buFont typeface="Arial" panose="020B0604020202020204" pitchFamily="34" charset="0"/>
              <a:buChar char="•"/>
            </a:pPr>
            <a:endParaRPr lang="en-IN" sz="2800" b="1" u="sng" dirty="0">
              <a:latin typeface="Times New Roman" panose="02020603050405020304" pitchFamily="18" charset="0"/>
              <a:cs typeface="Times New Roman" panose="02020603050405020304" pitchFamily="18" charset="0"/>
            </a:endParaRPr>
          </a:p>
          <a:p>
            <a:pPr marL="342900" indent="-342900">
              <a:buFont typeface="Wingdings" panose="020B0604020202020204" pitchFamily="34" charset="0"/>
              <a:buChar char="Ø"/>
            </a:pPr>
            <a:r>
              <a:rPr lang="en-US" sz="2400" dirty="0">
                <a:ea typeface="+mn-lt"/>
                <a:cs typeface="+mn-lt"/>
              </a:rPr>
              <a:t>   </a:t>
            </a:r>
            <a:r>
              <a:rPr lang="en-US" sz="2800" dirty="0">
                <a:ea typeface="+mn-lt"/>
                <a:cs typeface="+mn-lt"/>
              </a:rPr>
              <a:t>Machine learning is a method of data analysis that automates analytical model building. </a:t>
            </a:r>
            <a:endParaRPr lang="en-US" sz="2800">
              <a:latin typeface="Times New Roman" panose="02020603050405020304" pitchFamily="18" charset="0"/>
              <a:cs typeface="Times New Roman" panose="02020603050405020304" pitchFamily="18" charset="0"/>
            </a:endParaRPr>
          </a:p>
          <a:p>
            <a:pPr marL="342900" indent="-342900">
              <a:buFont typeface="Wingdings" panose="020B0604020202020204" pitchFamily="34" charset="0"/>
              <a:buChar char="Ø"/>
            </a:pPr>
            <a:r>
              <a:rPr lang="en-US" sz="2800" dirty="0">
                <a:ea typeface="+mn-lt"/>
                <a:cs typeface="+mn-lt"/>
              </a:rPr>
              <a:t>   Using algorithms that iteratively learn from data, machine learning allows computers  to find hidden insights without being explicitly  programmed where to look</a:t>
            </a:r>
            <a:endParaRPr lang="en-US" sz="2800">
              <a:cs typeface="Calibri"/>
            </a:endParaRPr>
          </a:p>
          <a:p>
            <a:pPr marL="342900" indent="-342900">
              <a:buFont typeface="Wingdings" panose="020B0604020202020204" pitchFamily="34" charset="0"/>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a:buChar char="Ø"/>
            </a:pPr>
            <a:r>
              <a:rPr lang="en-US" sz="2800" dirty="0">
                <a:ea typeface="+mn-lt"/>
                <a:cs typeface="+mn-lt"/>
              </a:rPr>
              <a:t>There are different types of machine learning :</a:t>
            </a:r>
            <a:endParaRPr lang="en-US" sz="2800">
              <a:cs typeface="Calibri" panose="020F0502020204030204"/>
            </a:endParaRPr>
          </a:p>
          <a:p>
            <a:pPr marL="800100" lvl="1" indent="-342900">
              <a:buFont typeface="Wingdings"/>
              <a:buChar char="Ø"/>
            </a:pPr>
            <a:r>
              <a:rPr lang="en-US" sz="2800" dirty="0">
                <a:ea typeface="+mn-lt"/>
                <a:cs typeface="+mn-lt"/>
              </a:rPr>
              <a:t>Supervised Learning</a:t>
            </a:r>
            <a:endParaRPr lang="en-US" sz="2800">
              <a:cs typeface="Calibri" panose="020F0502020204030204"/>
            </a:endParaRPr>
          </a:p>
          <a:p>
            <a:pPr marL="800100" lvl="1" indent="-342900">
              <a:buFont typeface="Wingdings"/>
              <a:buChar char="Ø"/>
            </a:pPr>
            <a:r>
              <a:rPr lang="en-US" sz="2800" dirty="0">
                <a:ea typeface="+mn-lt"/>
                <a:cs typeface="+mn-lt"/>
              </a:rPr>
              <a:t>Unsupervised Learning</a:t>
            </a:r>
            <a:endParaRPr lang="en-US" sz="2800">
              <a:cs typeface="Calibri" panose="020F0502020204030204"/>
            </a:endParaRPr>
          </a:p>
          <a:p>
            <a:pPr marL="342900" indent="-342900">
              <a:buFont typeface="Wingdings"/>
              <a:buChar char="Ø"/>
            </a:pPr>
            <a:endParaRPr lang="en-US" sz="2800" b="1" u="sng" dirty="0">
              <a:latin typeface="Times New Roman"/>
              <a:cs typeface="Times New Roman"/>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2603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social media post&#10;&#10;Description generated with very high confidence">
            <a:extLst>
              <a:ext uri="{FF2B5EF4-FFF2-40B4-BE49-F238E27FC236}">
                <a16:creationId xmlns:a16="http://schemas.microsoft.com/office/drawing/2014/main" id="{1DBDA6DB-6A8F-4BDA-965A-849C217A51FE}"/>
              </a:ext>
            </a:extLst>
          </p:cNvPr>
          <p:cNvPicPr>
            <a:picLocks noChangeAspect="1"/>
          </p:cNvPicPr>
          <p:nvPr/>
        </p:nvPicPr>
        <p:blipFill>
          <a:blip r:embed="rId2"/>
          <a:stretch>
            <a:fillRect/>
          </a:stretch>
        </p:blipFill>
        <p:spPr>
          <a:xfrm>
            <a:off x="225469" y="329736"/>
            <a:ext cx="11480103" cy="5927131"/>
          </a:xfrm>
          <a:prstGeom prst="rect">
            <a:avLst/>
          </a:prstGeom>
        </p:spPr>
      </p:pic>
    </p:spTree>
    <p:extLst>
      <p:ext uri="{BB962C8B-B14F-4D97-AF65-F5344CB8AC3E}">
        <p14:creationId xmlns:p14="http://schemas.microsoft.com/office/powerpoint/2010/main" val="3923858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AF5930-246B-4A9D-BA3F-F44AA657BD7D}"/>
              </a:ext>
            </a:extLst>
          </p:cNvPr>
          <p:cNvSpPr txBox="1"/>
          <p:nvPr/>
        </p:nvSpPr>
        <p:spPr>
          <a:xfrm>
            <a:off x="392482" y="538619"/>
            <a:ext cx="950725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cs typeface="Calibri"/>
              </a:rPr>
              <a:t>4.Evaluating The Model</a:t>
            </a:r>
          </a:p>
        </p:txBody>
      </p:sp>
      <p:pic>
        <p:nvPicPr>
          <p:cNvPr id="3" name="Picture 3" descr="A screenshot of a cell phone&#10;&#10;Description generated with high confidence">
            <a:extLst>
              <a:ext uri="{FF2B5EF4-FFF2-40B4-BE49-F238E27FC236}">
                <a16:creationId xmlns:a16="http://schemas.microsoft.com/office/drawing/2014/main" id="{0F3C6211-8EDC-476C-BBEB-1D5692CADC30}"/>
              </a:ext>
            </a:extLst>
          </p:cNvPr>
          <p:cNvPicPr>
            <a:picLocks noChangeAspect="1"/>
          </p:cNvPicPr>
          <p:nvPr/>
        </p:nvPicPr>
        <p:blipFill>
          <a:blip r:embed="rId2"/>
          <a:stretch>
            <a:fillRect/>
          </a:stretch>
        </p:blipFill>
        <p:spPr>
          <a:xfrm>
            <a:off x="1164921" y="1366381"/>
            <a:ext cx="7576158" cy="3906032"/>
          </a:xfrm>
          <a:prstGeom prst="rect">
            <a:avLst/>
          </a:prstGeom>
        </p:spPr>
      </p:pic>
      <p:sp>
        <p:nvSpPr>
          <p:cNvPr id="5" name="TextBox 4">
            <a:extLst>
              <a:ext uri="{FF2B5EF4-FFF2-40B4-BE49-F238E27FC236}">
                <a16:creationId xmlns:a16="http://schemas.microsoft.com/office/drawing/2014/main" id="{14F3D561-416D-4D92-AC17-0CF021F761F9}"/>
              </a:ext>
            </a:extLst>
          </p:cNvPr>
          <p:cNvSpPr txBox="1"/>
          <p:nvPr/>
        </p:nvSpPr>
        <p:spPr>
          <a:xfrm>
            <a:off x="2038480" y="5430947"/>
            <a:ext cx="582251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Fig: graph of decrease in loss during training</a:t>
            </a:r>
          </a:p>
        </p:txBody>
      </p:sp>
    </p:spTree>
    <p:extLst>
      <p:ext uri="{BB962C8B-B14F-4D97-AF65-F5344CB8AC3E}">
        <p14:creationId xmlns:p14="http://schemas.microsoft.com/office/powerpoint/2010/main" val="1842865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map&#10;&#10;Description generated with very high confidence">
            <a:extLst>
              <a:ext uri="{FF2B5EF4-FFF2-40B4-BE49-F238E27FC236}">
                <a16:creationId xmlns:a16="http://schemas.microsoft.com/office/drawing/2014/main" id="{00699D42-0F27-4A82-B172-10E0EA1FC245}"/>
              </a:ext>
            </a:extLst>
          </p:cNvPr>
          <p:cNvPicPr>
            <a:picLocks noChangeAspect="1"/>
          </p:cNvPicPr>
          <p:nvPr/>
        </p:nvPicPr>
        <p:blipFill>
          <a:blip r:embed="rId2"/>
          <a:stretch>
            <a:fillRect/>
          </a:stretch>
        </p:blipFill>
        <p:spPr>
          <a:xfrm>
            <a:off x="1457195" y="272346"/>
            <a:ext cx="8411226" cy="5102460"/>
          </a:xfrm>
          <a:prstGeom prst="rect">
            <a:avLst/>
          </a:prstGeom>
        </p:spPr>
      </p:pic>
      <p:sp>
        <p:nvSpPr>
          <p:cNvPr id="4" name="TextBox 3">
            <a:extLst>
              <a:ext uri="{FF2B5EF4-FFF2-40B4-BE49-F238E27FC236}">
                <a16:creationId xmlns:a16="http://schemas.microsoft.com/office/drawing/2014/main" id="{C5E7A27C-5ABF-401C-9316-54AA963776E0}"/>
              </a:ext>
            </a:extLst>
          </p:cNvPr>
          <p:cNvSpPr txBox="1"/>
          <p:nvPr/>
        </p:nvSpPr>
        <p:spPr>
          <a:xfrm>
            <a:off x="3169084" y="5559469"/>
            <a:ext cx="610434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Fig : scatter plot of our prediction and line of perfect prediction</a:t>
            </a:r>
          </a:p>
        </p:txBody>
      </p:sp>
    </p:spTree>
    <p:extLst>
      <p:ext uri="{BB962C8B-B14F-4D97-AF65-F5344CB8AC3E}">
        <p14:creationId xmlns:p14="http://schemas.microsoft.com/office/powerpoint/2010/main" val="2447858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social media post&#10;&#10;Description generated with very high confidence">
            <a:extLst>
              <a:ext uri="{FF2B5EF4-FFF2-40B4-BE49-F238E27FC236}">
                <a16:creationId xmlns:a16="http://schemas.microsoft.com/office/drawing/2014/main" id="{DEEF08AE-D7A6-4FE3-845A-A6F3F090E7DA}"/>
              </a:ext>
            </a:extLst>
          </p:cNvPr>
          <p:cNvPicPr>
            <a:picLocks noChangeAspect="1"/>
          </p:cNvPicPr>
          <p:nvPr/>
        </p:nvPicPr>
        <p:blipFill>
          <a:blip r:embed="rId2"/>
          <a:stretch>
            <a:fillRect/>
          </a:stretch>
        </p:blipFill>
        <p:spPr>
          <a:xfrm>
            <a:off x="1947798" y="288792"/>
            <a:ext cx="8599117" cy="4578963"/>
          </a:xfrm>
          <a:prstGeom prst="rect">
            <a:avLst/>
          </a:prstGeom>
        </p:spPr>
      </p:pic>
      <p:sp>
        <p:nvSpPr>
          <p:cNvPr id="4" name="TextBox 3">
            <a:extLst>
              <a:ext uri="{FF2B5EF4-FFF2-40B4-BE49-F238E27FC236}">
                <a16:creationId xmlns:a16="http://schemas.microsoft.com/office/drawing/2014/main" id="{F2566255-32B1-4BC2-8A43-BFCC50FF8577}"/>
              </a:ext>
            </a:extLst>
          </p:cNvPr>
          <p:cNvSpPr txBox="1"/>
          <p:nvPr/>
        </p:nvSpPr>
        <p:spPr>
          <a:xfrm>
            <a:off x="4682647" y="5183688"/>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Fig: Distplot of error</a:t>
            </a:r>
          </a:p>
        </p:txBody>
      </p:sp>
    </p:spTree>
    <p:extLst>
      <p:ext uri="{BB962C8B-B14F-4D97-AF65-F5344CB8AC3E}">
        <p14:creationId xmlns:p14="http://schemas.microsoft.com/office/powerpoint/2010/main" val="2878195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social media post&#10;&#10;Description generated with very high confidence">
            <a:extLst>
              <a:ext uri="{FF2B5EF4-FFF2-40B4-BE49-F238E27FC236}">
                <a16:creationId xmlns:a16="http://schemas.microsoft.com/office/drawing/2014/main" id="{E26110C5-AC10-4466-8A18-77DA6F5A8F8F}"/>
              </a:ext>
            </a:extLst>
          </p:cNvPr>
          <p:cNvPicPr>
            <a:picLocks noChangeAspect="1"/>
          </p:cNvPicPr>
          <p:nvPr/>
        </p:nvPicPr>
        <p:blipFill>
          <a:blip r:embed="rId2"/>
          <a:stretch>
            <a:fillRect/>
          </a:stretch>
        </p:blipFill>
        <p:spPr>
          <a:xfrm>
            <a:off x="1686839" y="973431"/>
            <a:ext cx="6960295" cy="5005083"/>
          </a:xfrm>
          <a:prstGeom prst="rect">
            <a:avLst/>
          </a:prstGeom>
        </p:spPr>
      </p:pic>
      <p:sp>
        <p:nvSpPr>
          <p:cNvPr id="6" name="TextBox 5">
            <a:extLst>
              <a:ext uri="{FF2B5EF4-FFF2-40B4-BE49-F238E27FC236}">
                <a16:creationId xmlns:a16="http://schemas.microsoft.com/office/drawing/2014/main" id="{FAE64247-3B1D-4CAE-B5F4-7C4449E111F2}"/>
              </a:ext>
            </a:extLst>
          </p:cNvPr>
          <p:cNvSpPr txBox="1"/>
          <p:nvPr/>
        </p:nvSpPr>
        <p:spPr>
          <a:xfrm>
            <a:off x="1091852" y="329852"/>
            <a:ext cx="78997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Prediction Of Brand New House</a:t>
            </a:r>
            <a:endParaRPr lang="en-US" sz="2000" dirty="0">
              <a:cs typeface="Calibri"/>
            </a:endParaRPr>
          </a:p>
        </p:txBody>
      </p:sp>
    </p:spTree>
    <p:extLst>
      <p:ext uri="{BB962C8B-B14F-4D97-AF65-F5344CB8AC3E}">
        <p14:creationId xmlns:p14="http://schemas.microsoft.com/office/powerpoint/2010/main" val="3469348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10E655-CB8E-4969-B35D-C639CCA39A1D}"/>
              </a:ext>
            </a:extLst>
          </p:cNvPr>
          <p:cNvSpPr txBox="1"/>
          <p:nvPr/>
        </p:nvSpPr>
        <p:spPr>
          <a:xfrm>
            <a:off x="367748" y="298174"/>
            <a:ext cx="11151704" cy="3108543"/>
          </a:xfrm>
          <a:prstGeom prst="rect">
            <a:avLst/>
          </a:prstGeom>
          <a:noFill/>
        </p:spPr>
        <p:txBody>
          <a:bodyPr wrap="square" rtlCol="0" anchor="t">
            <a:spAutoFit/>
          </a:bodyPr>
          <a:lstStyle/>
          <a:p>
            <a:r>
              <a:rPr lang="en-IN" sz="2400" b="1" u="sng" dirty="0">
                <a:latin typeface="Times New Roman" panose="02020603050405020304" pitchFamily="18" charset="0"/>
                <a:cs typeface="Times New Roman" panose="02020603050405020304" pitchFamily="18" charset="0"/>
              </a:rPr>
              <a:t>CONCLUSION:</a:t>
            </a:r>
          </a:p>
          <a:p>
            <a:endParaRPr lang="en-IN" sz="24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work was performed by looking at the different aspects and essential skills that might be</a:t>
            </a:r>
          </a:p>
          <a:p>
            <a:r>
              <a:rPr lang="en-US" sz="2000" dirty="0">
                <a:latin typeface="Times New Roman" panose="02020603050405020304" pitchFamily="18" charset="0"/>
                <a:cs typeface="Times New Roman" panose="02020603050405020304" pitchFamily="18" charset="0"/>
              </a:rPr>
              <a:t>       required from any professional IT employee.</a:t>
            </a:r>
          </a:p>
          <a:p>
            <a:pPr marL="342900" indent="-342900">
              <a:buFont typeface="Arial" panose="020B0604020202020204" pitchFamily="34" charset="0"/>
              <a:buChar char="•"/>
            </a:pPr>
            <a:r>
              <a:rPr lang="en-IN" sz="2000" dirty="0">
                <a:latin typeface="Times New Roman"/>
                <a:cs typeface="Times New Roman"/>
              </a:rPr>
              <a:t>It helped me gain basic knowledge about Machine Learning and its applications in various areas of technology.</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Improved my group-working skills.</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3009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40C882-3E1A-40E5-AABB-08D8ED638BB1}"/>
              </a:ext>
            </a:extLst>
          </p:cNvPr>
          <p:cNvSpPr txBox="1"/>
          <p:nvPr/>
        </p:nvSpPr>
        <p:spPr>
          <a:xfrm>
            <a:off x="596346" y="357808"/>
            <a:ext cx="10684567" cy="2677656"/>
          </a:xfrm>
          <a:prstGeom prst="rect">
            <a:avLst/>
          </a:prstGeom>
          <a:noFill/>
        </p:spPr>
        <p:txBody>
          <a:bodyPr wrap="square" rtlCol="0" anchor="t">
            <a:spAutoFit/>
          </a:bodyPr>
          <a:lstStyle/>
          <a:p>
            <a:r>
              <a:rPr lang="en-IN" sz="2400" b="1" u="sng" dirty="0">
                <a:latin typeface="Times New Roman" panose="02020603050405020304" pitchFamily="18" charset="0"/>
                <a:cs typeface="Times New Roman" panose="02020603050405020304" pitchFamily="18" charset="0"/>
              </a:rPr>
              <a:t>REFERENCES:</a:t>
            </a:r>
          </a:p>
          <a:p>
            <a:endParaRPr lang="en-IN" sz="2400" b="1" u="sng" dirty="0">
              <a:latin typeface="Times New Roman" panose="02020603050405020304" pitchFamily="18" charset="0"/>
              <a:cs typeface="Times New Roman" panose="02020603050405020304" pitchFamily="18" charset="0"/>
            </a:endParaRPr>
          </a:p>
          <a:p>
            <a:pPr marL="457200" indent="-457200">
              <a:buFont typeface="+mj-lt"/>
              <a:buAutoNum type="arabicParenR"/>
            </a:pPr>
            <a:endParaRPr lang="en-IN" sz="2000" u="sng" dirty="0">
              <a:solidFill>
                <a:schemeClr val="accent1"/>
              </a:solidFill>
              <a:latin typeface="Times New Roman" panose="02020603050405020304" pitchFamily="18" charset="0"/>
              <a:cs typeface="Times New Roman" panose="02020603050405020304" pitchFamily="18" charset="0"/>
            </a:endParaRPr>
          </a:p>
          <a:p>
            <a:pPr marL="457200" indent="-457200">
              <a:buFont typeface="+mj-lt"/>
              <a:buAutoNum type="arabicParenR"/>
            </a:pPr>
            <a:r>
              <a:rPr lang="en-IN" sz="2000" u="sng" dirty="0">
                <a:solidFill>
                  <a:schemeClr val="accent1"/>
                </a:solidFill>
                <a:latin typeface="Times New Roman" panose="02020603050405020304" pitchFamily="18" charset="0"/>
                <a:cs typeface="Times New Roman" panose="02020603050405020304" pitchFamily="18" charset="0"/>
                <a:hlinkClick r:id="rId2"/>
              </a:rPr>
              <a:t>www.Wikipedia.com</a:t>
            </a:r>
            <a:endParaRPr lang="en-IN" sz="2000" u="sng" dirty="0">
              <a:solidFill>
                <a:schemeClr val="accent1"/>
              </a:solidFill>
              <a:latin typeface="Times New Roman" panose="02020603050405020304" pitchFamily="18" charset="0"/>
              <a:cs typeface="Times New Roman" panose="02020603050405020304" pitchFamily="18" charset="0"/>
            </a:endParaRPr>
          </a:p>
          <a:p>
            <a:pPr marL="457200" indent="-457200">
              <a:buFont typeface="+mj-lt"/>
              <a:buAutoNum type="arabicParenR"/>
            </a:pPr>
            <a:r>
              <a:rPr lang="en-IN" sz="2000" u="sng" dirty="0">
                <a:solidFill>
                  <a:schemeClr val="accent1"/>
                </a:solidFill>
                <a:latin typeface="Times New Roman" panose="02020603050405020304" pitchFamily="18" charset="0"/>
                <a:cs typeface="Times New Roman" panose="02020603050405020304" pitchFamily="18" charset="0"/>
                <a:hlinkClick r:id="rId3"/>
              </a:rPr>
              <a:t>www.geeksforgeeks.com</a:t>
            </a:r>
            <a:endParaRPr lang="en-IN" sz="2000" u="sng" dirty="0">
              <a:solidFill>
                <a:schemeClr val="accent1"/>
              </a:solidFill>
              <a:latin typeface="Times New Roman" panose="02020603050405020304" pitchFamily="18" charset="0"/>
              <a:cs typeface="Times New Roman" panose="02020603050405020304" pitchFamily="18" charset="0"/>
            </a:endParaRPr>
          </a:p>
          <a:p>
            <a:pPr marL="457200" indent="-457200">
              <a:buFont typeface="+mj-lt"/>
              <a:buAutoNum type="arabicParenR"/>
            </a:pPr>
            <a:r>
              <a:rPr lang="en-IN" sz="2000" u="sng" dirty="0">
                <a:solidFill>
                  <a:schemeClr val="accent1"/>
                </a:solidFill>
                <a:latin typeface="Times New Roman" panose="02020603050405020304" pitchFamily="18" charset="0"/>
                <a:cs typeface="Times New Roman" panose="02020603050405020304" pitchFamily="18" charset="0"/>
                <a:hlinkClick r:id="rId4"/>
              </a:rPr>
              <a:t>www.youtube.com</a:t>
            </a:r>
            <a:endParaRPr lang="en-IN" sz="2000" u="sng" dirty="0">
              <a:solidFill>
                <a:schemeClr val="accent1"/>
              </a:solidFill>
              <a:latin typeface="Times New Roman" panose="02020603050405020304" pitchFamily="18" charset="0"/>
              <a:cs typeface="Times New Roman" panose="02020603050405020304" pitchFamily="18" charset="0"/>
            </a:endParaRPr>
          </a:p>
          <a:p>
            <a:pPr marL="457200" indent="-457200">
              <a:buAutoNum type="arabicParenR"/>
            </a:pPr>
            <a:r>
              <a:rPr lang="en-IN" sz="2000" u="sng" dirty="0">
                <a:solidFill>
                  <a:schemeClr val="accent1"/>
                </a:solidFill>
                <a:latin typeface="Times New Roman"/>
                <a:cs typeface="Times New Roman"/>
              </a:rPr>
              <a:t>Jose </a:t>
            </a:r>
            <a:r>
              <a:rPr lang="en-IN" sz="2000" u="sng" dirty="0" err="1">
                <a:solidFill>
                  <a:schemeClr val="accent1"/>
                </a:solidFill>
                <a:latin typeface="Times New Roman"/>
                <a:cs typeface="Times New Roman"/>
              </a:rPr>
              <a:t>Portila</a:t>
            </a:r>
            <a:endParaRPr lang="en-IN" sz="2000" u="sng" dirty="0" err="1">
              <a:solidFill>
                <a:schemeClr val="accent1"/>
              </a:solidFill>
              <a:latin typeface="Times New Roman" panose="02020603050405020304" pitchFamily="18" charset="0"/>
              <a:cs typeface="Times New Roman" panose="02020603050405020304" pitchFamily="18" charset="0"/>
            </a:endParaRPr>
          </a:p>
          <a:p>
            <a:pPr marL="457200" indent="-457200">
              <a:buFont typeface="+mj-lt"/>
              <a:buAutoNum type="arabicParenR"/>
            </a:pPr>
            <a:endParaRPr lang="en-IN" sz="2000" u="sng"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5349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7FE417-FC3D-41A9-A63D-9ED53C9FFC27}"/>
              </a:ext>
            </a:extLst>
          </p:cNvPr>
          <p:cNvSpPr txBox="1"/>
          <p:nvPr/>
        </p:nvSpPr>
        <p:spPr>
          <a:xfrm>
            <a:off x="3796747" y="2872407"/>
            <a:ext cx="10774017" cy="769441"/>
          </a:xfrm>
          <a:prstGeom prst="rect">
            <a:avLst/>
          </a:prstGeom>
          <a:noFill/>
        </p:spPr>
        <p:txBody>
          <a:bodyPr wrap="square" rtlCol="0">
            <a:spAutoFit/>
          </a:bodyPr>
          <a:lstStyle/>
          <a:p>
            <a:r>
              <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498679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16FACC-AFA6-470B-8004-DE1A2635E723}"/>
              </a:ext>
            </a:extLst>
          </p:cNvPr>
          <p:cNvSpPr txBox="1"/>
          <p:nvPr/>
        </p:nvSpPr>
        <p:spPr>
          <a:xfrm>
            <a:off x="289012" y="563671"/>
            <a:ext cx="11906249" cy="492443"/>
          </a:xfrm>
          <a:prstGeom prst="rect">
            <a:avLst/>
          </a:prstGeom>
          <a:noFill/>
        </p:spPr>
        <p:txBody>
          <a:bodyPr wrap="square" rtlCol="0" anchor="t">
            <a:spAutoFit/>
          </a:bodyPr>
          <a:lstStyle/>
          <a:p>
            <a:endParaRPr lang="en-US" sz="2600" b="1" dirty="0">
              <a:solidFill>
                <a:srgbClr val="434343"/>
              </a:solidFill>
              <a:latin typeface="Montserrat"/>
            </a:endParaRPr>
          </a:p>
        </p:txBody>
      </p:sp>
      <p:sp>
        <p:nvSpPr>
          <p:cNvPr id="2" name="Title 1">
            <a:extLst>
              <a:ext uri="{FF2B5EF4-FFF2-40B4-BE49-F238E27FC236}">
                <a16:creationId xmlns:a16="http://schemas.microsoft.com/office/drawing/2014/main" id="{CCAFC121-33DE-4BD0-91F9-251AD0257A06}"/>
              </a:ext>
            </a:extLst>
          </p:cNvPr>
          <p:cNvSpPr>
            <a:spLocks noGrp="1"/>
          </p:cNvSpPr>
          <p:nvPr>
            <p:ph type="title"/>
          </p:nvPr>
        </p:nvSpPr>
        <p:spPr/>
        <p:txBody>
          <a:bodyPr/>
          <a:lstStyle/>
          <a:p>
            <a:r>
              <a:rPr lang="en-US" dirty="0">
                <a:cs typeface="Calibri Light"/>
              </a:rPr>
              <a:t>What does it used for?</a:t>
            </a:r>
            <a:endParaRPr lang="en-US" dirty="0"/>
          </a:p>
        </p:txBody>
      </p:sp>
      <p:sp>
        <p:nvSpPr>
          <p:cNvPr id="4" name="Content Placeholder 3">
            <a:extLst>
              <a:ext uri="{FF2B5EF4-FFF2-40B4-BE49-F238E27FC236}">
                <a16:creationId xmlns:a16="http://schemas.microsoft.com/office/drawing/2014/main" id="{F7E752F2-6DD8-420A-ABC4-E678ACBA9C38}"/>
              </a:ext>
            </a:extLst>
          </p:cNvPr>
          <p:cNvSpPr>
            <a:spLocks noGrp="1"/>
          </p:cNvSpPr>
          <p:nvPr>
            <p:ph sz="half" idx="1"/>
          </p:nvPr>
        </p:nvSpPr>
        <p:spPr/>
        <p:txBody>
          <a:bodyPr vert="horz" lIns="0" tIns="45720" rIns="0" bIns="45720" rtlCol="0" anchor="t">
            <a:normAutofit/>
          </a:bodyPr>
          <a:lstStyle/>
          <a:p>
            <a:pPr>
              <a:buFont typeface="Wingdings" panose="020F0502020204030204" pitchFamily="34" charset="0"/>
              <a:buChar char="§"/>
            </a:pPr>
            <a:r>
              <a:rPr lang="en-US" sz="2400" dirty="0">
                <a:ea typeface="+mn-lt"/>
                <a:cs typeface="+mn-lt"/>
              </a:rPr>
              <a:t>Fraud detection.</a:t>
            </a:r>
            <a:endParaRPr lang="en-US" sz="2400">
              <a:cs typeface="Calibri" panose="020F0502020204030204"/>
            </a:endParaRPr>
          </a:p>
          <a:p>
            <a:pPr>
              <a:buFont typeface="Wingdings" panose="020F0502020204030204" pitchFamily="34" charset="0"/>
              <a:buChar char="§"/>
            </a:pPr>
            <a:r>
              <a:rPr lang="en-US" sz="2400" dirty="0">
                <a:ea typeface="+mn-lt"/>
                <a:cs typeface="+mn-lt"/>
              </a:rPr>
              <a:t>Web search results.</a:t>
            </a:r>
            <a:endParaRPr lang="en-US" sz="2400">
              <a:cs typeface="Calibri" panose="020F0502020204030204"/>
            </a:endParaRPr>
          </a:p>
          <a:p>
            <a:pPr>
              <a:buFont typeface="Wingdings" panose="020F0502020204030204" pitchFamily="34" charset="0"/>
              <a:buChar char="§"/>
            </a:pPr>
            <a:r>
              <a:rPr lang="en-US" sz="2400" dirty="0">
                <a:ea typeface="+mn-lt"/>
                <a:cs typeface="+mn-lt"/>
              </a:rPr>
              <a:t>Real-time ads on web pages </a:t>
            </a:r>
            <a:endParaRPr lang="en-US" sz="2400">
              <a:cs typeface="Calibri" panose="020F0502020204030204"/>
            </a:endParaRPr>
          </a:p>
          <a:p>
            <a:pPr>
              <a:buFont typeface="Wingdings" panose="020F0502020204030204" pitchFamily="34" charset="0"/>
              <a:buChar char="§"/>
            </a:pPr>
            <a:r>
              <a:rPr lang="en-US" sz="2400" dirty="0">
                <a:ea typeface="+mn-lt"/>
                <a:cs typeface="+mn-lt"/>
              </a:rPr>
              <a:t>Credit scoring.</a:t>
            </a:r>
            <a:endParaRPr lang="en-US" sz="2400">
              <a:cs typeface="Calibri" panose="020F0502020204030204"/>
            </a:endParaRPr>
          </a:p>
          <a:p>
            <a:pPr>
              <a:buFont typeface="Wingdings" panose="020F0502020204030204" pitchFamily="34" charset="0"/>
              <a:buChar char="§"/>
            </a:pPr>
            <a:r>
              <a:rPr lang="en-US" sz="2400" dirty="0">
                <a:ea typeface="+mn-lt"/>
                <a:cs typeface="+mn-lt"/>
              </a:rPr>
              <a:t>Prediction of equipment failures.</a:t>
            </a:r>
            <a:endParaRPr lang="en-US" sz="2400">
              <a:cs typeface="Calibri" panose="020F0502020204030204"/>
            </a:endParaRPr>
          </a:p>
          <a:p>
            <a:pPr>
              <a:buFont typeface="Wingdings" panose="020F0502020204030204" pitchFamily="34" charset="0"/>
              <a:buChar char="§"/>
            </a:pPr>
            <a:r>
              <a:rPr lang="en-US" sz="2400" dirty="0">
                <a:ea typeface="+mn-lt"/>
                <a:cs typeface="+mn-lt"/>
              </a:rPr>
              <a:t>New pricing models.</a:t>
            </a:r>
            <a:endParaRPr lang="en-US" sz="2400">
              <a:cs typeface="Calibri" panose="020F0502020204030204"/>
            </a:endParaRPr>
          </a:p>
          <a:p>
            <a:pPr>
              <a:buFont typeface="Wingdings" panose="020F0502020204030204" pitchFamily="34" charset="0"/>
              <a:buChar char="§"/>
            </a:pPr>
            <a:r>
              <a:rPr lang="en-US" sz="2400" dirty="0">
                <a:ea typeface="+mn-lt"/>
                <a:cs typeface="+mn-lt"/>
              </a:rPr>
              <a:t>Network intrusion detection.</a:t>
            </a:r>
            <a:endParaRPr lang="en-US" sz="2400">
              <a:cs typeface="Calibri" panose="020F0502020204030204"/>
            </a:endParaRPr>
          </a:p>
          <a:p>
            <a:endParaRPr lang="en-US" dirty="0">
              <a:cs typeface="Calibri"/>
            </a:endParaRPr>
          </a:p>
        </p:txBody>
      </p:sp>
      <p:sp>
        <p:nvSpPr>
          <p:cNvPr id="5" name="Content Placeholder 4">
            <a:extLst>
              <a:ext uri="{FF2B5EF4-FFF2-40B4-BE49-F238E27FC236}">
                <a16:creationId xmlns:a16="http://schemas.microsoft.com/office/drawing/2014/main" id="{F75C5FC2-A8B1-4DD8-A85B-3F2F2C776A8B}"/>
              </a:ext>
            </a:extLst>
          </p:cNvPr>
          <p:cNvSpPr>
            <a:spLocks noGrp="1"/>
          </p:cNvSpPr>
          <p:nvPr>
            <p:ph sz="half" idx="2"/>
          </p:nvPr>
        </p:nvSpPr>
        <p:spPr/>
        <p:txBody>
          <a:bodyPr vert="horz" lIns="0" tIns="45720" rIns="0" bIns="45720" rtlCol="0" anchor="t">
            <a:normAutofit/>
          </a:bodyPr>
          <a:lstStyle/>
          <a:p>
            <a:pPr>
              <a:buFont typeface="Wingdings" panose="020F0502020204030204" pitchFamily="34" charset="0"/>
              <a:buChar char="§"/>
            </a:pPr>
            <a:r>
              <a:rPr lang="en-US" sz="2400" dirty="0">
                <a:ea typeface="+mn-lt"/>
                <a:cs typeface="+mn-lt"/>
              </a:rPr>
              <a:t>Recommendation Engines</a:t>
            </a:r>
            <a:endParaRPr lang="en-US" sz="2400" dirty="0">
              <a:cs typeface="Calibri" panose="020F0502020204030204"/>
            </a:endParaRPr>
          </a:p>
          <a:p>
            <a:pPr>
              <a:buFont typeface="Wingdings" panose="020F0502020204030204" pitchFamily="34" charset="0"/>
              <a:buChar char="§"/>
            </a:pPr>
            <a:r>
              <a:rPr lang="en-US" sz="2400" dirty="0">
                <a:ea typeface="+mn-lt"/>
                <a:cs typeface="+mn-lt"/>
              </a:rPr>
              <a:t>Customer Segmentation</a:t>
            </a:r>
            <a:endParaRPr lang="en-US" sz="2400" dirty="0">
              <a:cs typeface="Calibri" panose="020F0502020204030204"/>
            </a:endParaRPr>
          </a:p>
          <a:p>
            <a:pPr>
              <a:buFont typeface="Wingdings" panose="020F0502020204030204" pitchFamily="34" charset="0"/>
              <a:buChar char="§"/>
            </a:pPr>
            <a:r>
              <a:rPr lang="en-US" sz="2400" dirty="0">
                <a:ea typeface="+mn-lt"/>
                <a:cs typeface="+mn-lt"/>
              </a:rPr>
              <a:t>Text Sentiment Analysis</a:t>
            </a:r>
            <a:endParaRPr lang="en-US" sz="2400" dirty="0">
              <a:cs typeface="Calibri" panose="020F0502020204030204"/>
            </a:endParaRPr>
          </a:p>
          <a:p>
            <a:pPr>
              <a:buFont typeface="Wingdings" panose="020F0502020204030204" pitchFamily="34" charset="0"/>
              <a:buChar char="§"/>
            </a:pPr>
            <a:r>
              <a:rPr lang="en-US" sz="2400" dirty="0">
                <a:ea typeface="+mn-lt"/>
                <a:cs typeface="+mn-lt"/>
              </a:rPr>
              <a:t>Customer Churn</a:t>
            </a:r>
            <a:endParaRPr lang="en-US" sz="2400" dirty="0">
              <a:cs typeface="Calibri" panose="020F0502020204030204"/>
            </a:endParaRPr>
          </a:p>
          <a:p>
            <a:pPr>
              <a:buFont typeface="Wingdings" panose="020F0502020204030204" pitchFamily="34" charset="0"/>
              <a:buChar char="§"/>
            </a:pPr>
            <a:r>
              <a:rPr lang="en-US" sz="2400" dirty="0">
                <a:ea typeface="+mn-lt"/>
                <a:cs typeface="+mn-lt"/>
              </a:rPr>
              <a:t>Pattern and image recognition.</a:t>
            </a:r>
            <a:endParaRPr lang="en-US" sz="2400" dirty="0">
              <a:cs typeface="Calibri" panose="020F0502020204030204"/>
            </a:endParaRPr>
          </a:p>
          <a:p>
            <a:pPr>
              <a:buFont typeface="Wingdings" panose="020F0502020204030204" pitchFamily="34" charset="0"/>
              <a:buChar char="§"/>
            </a:pPr>
            <a:r>
              <a:rPr lang="en-US" sz="2400" dirty="0">
                <a:ea typeface="+mn-lt"/>
                <a:cs typeface="+mn-lt"/>
              </a:rPr>
              <a:t>Email spam filtering.</a:t>
            </a:r>
            <a:endParaRPr lang="en-US" sz="2400" dirty="0">
              <a:cs typeface="Calibri" panose="020F0502020204030204"/>
            </a:endParaRPr>
          </a:p>
          <a:p>
            <a:pPr>
              <a:buFont typeface="Wingdings" panose="020F0502020204030204" pitchFamily="34" charset="0"/>
              <a:buChar char="§"/>
            </a:pPr>
            <a:endParaRPr lang="en-US" sz="2400" dirty="0">
              <a:cs typeface="Calibri" panose="020F0502020204030204"/>
            </a:endParaRPr>
          </a:p>
        </p:txBody>
      </p:sp>
    </p:spTree>
    <p:extLst>
      <p:ext uri="{BB962C8B-B14F-4D97-AF65-F5344CB8AC3E}">
        <p14:creationId xmlns:p14="http://schemas.microsoft.com/office/powerpoint/2010/main" val="1780545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414B2C-9DFE-43AE-969C-ADFC438FA280}"/>
              </a:ext>
            </a:extLst>
          </p:cNvPr>
          <p:cNvSpPr txBox="1"/>
          <p:nvPr/>
        </p:nvSpPr>
        <p:spPr>
          <a:xfrm>
            <a:off x="257175" y="304800"/>
            <a:ext cx="11458575" cy="461665"/>
          </a:xfrm>
          <a:prstGeom prst="rect">
            <a:avLst/>
          </a:prstGeom>
          <a:noFill/>
        </p:spPr>
        <p:txBody>
          <a:bodyPr wrap="square" rtlCol="0" anchor="t">
            <a:spAutoFit/>
          </a:bodyPr>
          <a:lstStyle/>
          <a:p>
            <a:endParaRPr lang="en-IN" sz="2400" b="1" u="sng"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52776E7B-4E21-42E4-A017-D4C260E8B6EF}"/>
              </a:ext>
            </a:extLst>
          </p:cNvPr>
          <p:cNvSpPr>
            <a:spLocks noGrp="1"/>
          </p:cNvSpPr>
          <p:nvPr>
            <p:ph type="title"/>
          </p:nvPr>
        </p:nvSpPr>
        <p:spPr/>
        <p:txBody>
          <a:bodyPr/>
          <a:lstStyle/>
          <a:p>
            <a:r>
              <a:rPr lang="en-US" dirty="0">
                <a:cs typeface="Calibri Light"/>
              </a:rPr>
              <a:t>What are neural networks?</a:t>
            </a:r>
            <a:endParaRPr lang="en-US" dirty="0"/>
          </a:p>
        </p:txBody>
      </p:sp>
      <p:sp>
        <p:nvSpPr>
          <p:cNvPr id="4" name="Content Placeholder 3">
            <a:extLst>
              <a:ext uri="{FF2B5EF4-FFF2-40B4-BE49-F238E27FC236}">
                <a16:creationId xmlns:a16="http://schemas.microsoft.com/office/drawing/2014/main" id="{BD8C89DF-5296-437A-A342-EFE468A54166}"/>
              </a:ext>
            </a:extLst>
          </p:cNvPr>
          <p:cNvSpPr>
            <a:spLocks noGrp="1"/>
          </p:cNvSpPr>
          <p:nvPr>
            <p:ph idx="1"/>
          </p:nvPr>
        </p:nvSpPr>
        <p:spPr/>
        <p:txBody>
          <a:bodyPr vert="horz" lIns="0" tIns="45720" rIns="0" bIns="45720" rtlCol="0" anchor="t">
            <a:normAutofit/>
          </a:bodyPr>
          <a:lstStyle/>
          <a:p>
            <a:pPr>
              <a:buFont typeface="Wingdings" panose="020F0502020204030204" pitchFamily="34" charset="0"/>
              <a:buChar char="Ø"/>
            </a:pPr>
            <a:r>
              <a:rPr lang="en-US" sz="3200" dirty="0">
                <a:ea typeface="+mn-lt"/>
                <a:cs typeface="+mn-lt"/>
              </a:rPr>
              <a:t>Neural Networks are a way of modeling biological neuron systems mathematically.</a:t>
            </a:r>
            <a:endParaRPr lang="en-US" sz="3200" dirty="0">
              <a:cs typeface="Calibri" panose="020F0502020204030204"/>
            </a:endParaRPr>
          </a:p>
          <a:p>
            <a:pPr>
              <a:buFont typeface="Wingdings" panose="020F0502020204030204" pitchFamily="34" charset="0"/>
              <a:buChar char="Ø"/>
            </a:pPr>
            <a:r>
              <a:rPr lang="en-US" sz="3200" dirty="0">
                <a:ea typeface="+mn-lt"/>
                <a:cs typeface="+mn-lt"/>
              </a:rPr>
              <a:t>These networks can then be used to solve tasks that many other types of algorithms cannot (e.g. image classification)</a:t>
            </a:r>
            <a:endParaRPr lang="en-US" sz="3200" dirty="0">
              <a:cs typeface="Calibri" panose="020F0502020204030204"/>
            </a:endParaRPr>
          </a:p>
          <a:p>
            <a:pPr>
              <a:buFont typeface="Wingdings" panose="020F0502020204030204" pitchFamily="34" charset="0"/>
              <a:buChar char="Ø"/>
            </a:pPr>
            <a:r>
              <a:rPr lang="en-US" sz="3200" dirty="0">
                <a:ea typeface="+mn-lt"/>
                <a:cs typeface="+mn-lt"/>
              </a:rPr>
              <a:t>Deep Learning simply refers to neural networks with more than one hidden layer.</a:t>
            </a:r>
            <a:endParaRPr lang="en-US" sz="3200" dirty="0">
              <a:cs typeface="Calibri" panose="020F0502020204030204"/>
            </a:endParaRPr>
          </a:p>
          <a:p>
            <a:pPr>
              <a:buFont typeface="Wingdings" panose="020F0502020204030204" pitchFamily="34" charset="0"/>
              <a:buChar char="Ø"/>
            </a:pPr>
            <a:endParaRPr lang="en-US" sz="3200" dirty="0">
              <a:cs typeface="Calibri" panose="020F0502020204030204"/>
            </a:endParaRPr>
          </a:p>
        </p:txBody>
      </p:sp>
    </p:spTree>
    <p:extLst>
      <p:ext uri="{BB962C8B-B14F-4D97-AF65-F5344CB8AC3E}">
        <p14:creationId xmlns:p14="http://schemas.microsoft.com/office/powerpoint/2010/main" val="2961297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56054-76CD-4883-B170-B82330E672D8}"/>
              </a:ext>
            </a:extLst>
          </p:cNvPr>
          <p:cNvSpPr>
            <a:spLocks noGrp="1"/>
          </p:cNvSpPr>
          <p:nvPr>
            <p:ph type="title"/>
          </p:nvPr>
        </p:nvSpPr>
        <p:spPr/>
        <p:txBody>
          <a:bodyPr/>
          <a:lstStyle/>
          <a:p>
            <a:r>
              <a:rPr lang="en-US" dirty="0">
                <a:cs typeface="Calibri Light"/>
              </a:rPr>
              <a:t>Problem Definition</a:t>
            </a:r>
            <a:endParaRPr lang="en-US" dirty="0"/>
          </a:p>
        </p:txBody>
      </p:sp>
      <p:sp>
        <p:nvSpPr>
          <p:cNvPr id="3" name="Content Placeholder 2">
            <a:extLst>
              <a:ext uri="{FF2B5EF4-FFF2-40B4-BE49-F238E27FC236}">
                <a16:creationId xmlns:a16="http://schemas.microsoft.com/office/drawing/2014/main" id="{A9530DF7-C639-4220-B3AC-EB8FF7BDADB9}"/>
              </a:ext>
            </a:extLst>
          </p:cNvPr>
          <p:cNvSpPr>
            <a:spLocks noGrp="1"/>
          </p:cNvSpPr>
          <p:nvPr>
            <p:ph idx="1"/>
          </p:nvPr>
        </p:nvSpPr>
        <p:spPr/>
        <p:txBody>
          <a:bodyPr vert="horz" lIns="0" tIns="45720" rIns="0" bIns="45720" rtlCol="0" anchor="t">
            <a:normAutofit/>
          </a:bodyPr>
          <a:lstStyle/>
          <a:p>
            <a:pPr>
              <a:buFont typeface="Wingdings" panose="020F0502020204030204" pitchFamily="34" charset="0"/>
              <a:buChar char="Ø"/>
            </a:pPr>
            <a:r>
              <a:rPr lang="en-US" sz="2400" dirty="0">
                <a:ea typeface="+mn-lt"/>
                <a:cs typeface="+mn-lt"/>
              </a:rPr>
              <a:t>Prices of real estate properties are sophisticatedly linked with our economy. </a:t>
            </a:r>
            <a:endParaRPr lang="en-US"/>
          </a:p>
          <a:p>
            <a:pPr>
              <a:buFont typeface="Wingdings" panose="020F0502020204030204" pitchFamily="34" charset="0"/>
              <a:buChar char="Ø"/>
            </a:pPr>
            <a:r>
              <a:rPr lang="en-US" sz="2400" dirty="0">
                <a:ea typeface="+mn-lt"/>
                <a:cs typeface="+mn-lt"/>
              </a:rPr>
              <a:t>we do not have accurate measures of housing prices based on the vast amount of data available. </a:t>
            </a:r>
            <a:endParaRPr lang="en-US" dirty="0">
              <a:ea typeface="+mn-lt"/>
              <a:cs typeface="+mn-lt"/>
            </a:endParaRPr>
          </a:p>
          <a:p>
            <a:pPr>
              <a:buFont typeface="Wingdings" panose="020F0502020204030204" pitchFamily="34" charset="0"/>
              <a:buChar char="Ø"/>
            </a:pPr>
            <a:r>
              <a:rPr lang="en-US" sz="2400" dirty="0">
                <a:ea typeface="+mn-lt"/>
                <a:cs typeface="+mn-lt"/>
              </a:rPr>
              <a:t>the goal of this project is to use machine learning to predict the selling prices of houses based on many economic factors. </a:t>
            </a:r>
            <a:endParaRPr lang="en-US">
              <a:cs typeface="Calibri"/>
            </a:endParaRPr>
          </a:p>
          <a:p>
            <a:pPr>
              <a:buFont typeface="Wingdings" panose="020F0502020204030204" pitchFamily="34" charset="0"/>
              <a:buChar char="Ø"/>
            </a:pPr>
            <a:r>
              <a:rPr lang="en-US" sz="2400" dirty="0">
                <a:ea typeface="+mn-lt"/>
                <a:cs typeface="+mn-lt"/>
              </a:rPr>
              <a:t>A systematic method can be built to derive a layered knowledge graph and design a structured Deep Neural Network (DNN) based on it</a:t>
            </a:r>
            <a:endParaRPr lang="en-US" sz="2400" dirty="0">
              <a:cs typeface="Calibri"/>
            </a:endParaRPr>
          </a:p>
        </p:txBody>
      </p:sp>
    </p:spTree>
    <p:extLst>
      <p:ext uri="{BB962C8B-B14F-4D97-AF65-F5344CB8AC3E}">
        <p14:creationId xmlns:p14="http://schemas.microsoft.com/office/powerpoint/2010/main" val="2061727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ED107E-BCE3-4853-9935-E05FBF1CAA84}"/>
              </a:ext>
            </a:extLst>
          </p:cNvPr>
          <p:cNvSpPr txBox="1"/>
          <p:nvPr/>
        </p:nvSpPr>
        <p:spPr>
          <a:xfrm>
            <a:off x="219076" y="0"/>
            <a:ext cx="11277600" cy="5386090"/>
          </a:xfrm>
          <a:prstGeom prst="rect">
            <a:avLst/>
          </a:prstGeom>
          <a:noFill/>
        </p:spPr>
        <p:txBody>
          <a:bodyPr wrap="square" rtlCol="0" anchor="t">
            <a:spAutoFit/>
          </a:bodyPr>
          <a:lstStyle/>
          <a:p>
            <a:r>
              <a:rPr lang="en-IN" sz="2400" b="1" u="sng" dirty="0">
                <a:latin typeface="Times New Roman"/>
                <a:cs typeface="Times New Roman"/>
              </a:rPr>
              <a:t>LITERATURE SURVEY:</a:t>
            </a:r>
          </a:p>
          <a:p>
            <a:endParaRPr lang="en-IN" sz="2000" dirty="0">
              <a:latin typeface="Calibri" panose="020F0502020204030204"/>
              <a:cs typeface="Calibri" panose="020F0502020204030204"/>
            </a:endParaRPr>
          </a:p>
          <a:p>
            <a:pPr marL="342900" indent="-342900">
              <a:buFont typeface="Wingdings"/>
              <a:buChar char="Ø"/>
            </a:pPr>
            <a:r>
              <a:rPr lang="en-IN" sz="2000" dirty="0">
                <a:ea typeface="+mn-lt"/>
                <a:cs typeface="+mn-lt"/>
              </a:rPr>
              <a:t> Mandal, I., Sairam, N. Enhanced classification performance using computational intelligence (2011) Communications in Computer and Information Science, 204 CCIS, pp. 384-391. DOI: 10.1007/978-3-642-24043-0_39 </a:t>
            </a:r>
            <a:endParaRPr lang="en-IN">
              <a:ea typeface="+mn-lt"/>
              <a:cs typeface="+mn-lt"/>
            </a:endParaRPr>
          </a:p>
          <a:p>
            <a:pPr marL="342900" indent="-342900">
              <a:buFont typeface="Wingdings"/>
              <a:buChar char="Ø"/>
            </a:pPr>
            <a:endParaRPr lang="en-IN" sz="2000" dirty="0">
              <a:ea typeface="+mn-lt"/>
              <a:cs typeface="+mn-lt"/>
            </a:endParaRPr>
          </a:p>
          <a:p>
            <a:pPr marL="342900" indent="-342900">
              <a:buFont typeface="Wingdings"/>
              <a:buChar char="Ø"/>
            </a:pPr>
            <a:r>
              <a:rPr lang="en-IN" sz="2000" dirty="0">
                <a:ea typeface="+mn-lt"/>
                <a:cs typeface="+mn-lt"/>
              </a:rPr>
              <a:t>Torrado, N., Wiper, M.P., Lillo, R.E. Software reliability </a:t>
            </a:r>
            <a:r>
              <a:rPr lang="en-IN" sz="2000" dirty="0" err="1">
                <a:ea typeface="+mn-lt"/>
                <a:cs typeface="+mn-lt"/>
              </a:rPr>
              <a:t>modeling</a:t>
            </a:r>
            <a:r>
              <a:rPr lang="en-IN" sz="2000" dirty="0">
                <a:ea typeface="+mn-lt"/>
                <a:cs typeface="+mn-lt"/>
              </a:rPr>
              <a:t> with software metrics data via gaussian processes (2013) IEEE Transactions on Software Engineering, 39 (8), art. no. 6392172, pp. 1179-1186. DOI: 10.1109/TSE.2012.87 </a:t>
            </a:r>
            <a:endParaRPr lang="en-IN">
              <a:ea typeface="+mn-lt"/>
              <a:cs typeface="+mn-lt"/>
            </a:endParaRPr>
          </a:p>
          <a:p>
            <a:pPr marL="342900" indent="-342900">
              <a:buFont typeface="Wingdings"/>
              <a:buChar char="Ø"/>
            </a:pPr>
            <a:endParaRPr lang="en-IN" sz="2000" dirty="0">
              <a:ea typeface="+mn-lt"/>
              <a:cs typeface="+mn-lt"/>
            </a:endParaRPr>
          </a:p>
          <a:p>
            <a:pPr marL="342900" indent="-342900">
              <a:buFont typeface="Wingdings"/>
              <a:buChar char="Ø"/>
            </a:pPr>
            <a:r>
              <a:rPr lang="en-IN" sz="2000" dirty="0">
                <a:ea typeface="+mn-lt"/>
                <a:cs typeface="+mn-lt"/>
              </a:rPr>
              <a:t> Kumar, P., Singh, Y. A study on software reliability prediction models using soft computing techniques (2013) International Journal of Information and Communication Technology, 5 (2), pp. 187-204. DOI: 10.1504/IJICT.2013.053119 </a:t>
            </a:r>
            <a:endParaRPr lang="en-IN">
              <a:ea typeface="+mn-lt"/>
              <a:cs typeface="+mn-lt"/>
            </a:endParaRPr>
          </a:p>
          <a:p>
            <a:pPr marL="342900" indent="-342900">
              <a:buFont typeface="Wingdings"/>
              <a:buChar char="Ø"/>
            </a:pPr>
            <a:endParaRPr lang="en-IN" sz="2000" dirty="0">
              <a:ea typeface="+mn-lt"/>
              <a:cs typeface="+mn-lt"/>
            </a:endParaRPr>
          </a:p>
          <a:p>
            <a:pPr marL="342900" indent="-342900">
              <a:buFont typeface="Wingdings"/>
              <a:buChar char="Ø"/>
            </a:pPr>
            <a:r>
              <a:rPr lang="en-IN" sz="2000" dirty="0">
                <a:ea typeface="+mn-lt"/>
                <a:cs typeface="+mn-lt"/>
              </a:rPr>
              <a:t> Xu, X., Yang, G. Robust manifold classification based on semi supervised learning (2013) International Journal of Advancements in Computing Technology, 5 (8), pp. 174-183. DOI: 10.4156/ijact.vol5.issue6.21</a:t>
            </a:r>
            <a:endParaRPr lang="en-IN">
              <a:cs typeface="Calibri"/>
            </a:endParaRPr>
          </a:p>
          <a:p>
            <a:pPr marL="342900" indent="-342900">
              <a:buFont typeface="Wingdings"/>
              <a:buChar char="Ø"/>
            </a:pPr>
            <a:endParaRPr lang="en-IN" sz="2000" dirty="0">
              <a:cs typeface="Calibri"/>
            </a:endParaRPr>
          </a:p>
        </p:txBody>
      </p:sp>
    </p:spTree>
    <p:extLst>
      <p:ext uri="{BB962C8B-B14F-4D97-AF65-F5344CB8AC3E}">
        <p14:creationId xmlns:p14="http://schemas.microsoft.com/office/powerpoint/2010/main" val="3389679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4E587B-C1C5-4A82-AFF3-6B67AF1DC64B}"/>
              </a:ext>
            </a:extLst>
          </p:cNvPr>
          <p:cNvSpPr txBox="1"/>
          <p:nvPr/>
        </p:nvSpPr>
        <p:spPr>
          <a:xfrm>
            <a:off x="447675" y="409575"/>
            <a:ext cx="11410949" cy="4216539"/>
          </a:xfrm>
          <a:prstGeom prst="rect">
            <a:avLst/>
          </a:prstGeom>
          <a:noFill/>
        </p:spPr>
        <p:txBody>
          <a:bodyPr wrap="square" rtlCol="0" anchor="t">
            <a:spAutoFit/>
          </a:bodyPr>
          <a:lstStyle/>
          <a:p>
            <a:r>
              <a:rPr lang="en-IN" sz="2400" b="1" u="sng" dirty="0">
                <a:latin typeface="Times New Roman" panose="02020603050405020304" pitchFamily="18" charset="0"/>
                <a:cs typeface="Times New Roman" panose="02020603050405020304" pitchFamily="18" charset="0"/>
              </a:rPr>
              <a:t>OBJECTIVE:</a:t>
            </a:r>
          </a:p>
          <a:p>
            <a:endParaRPr lang="en-IN" sz="2400" b="1" u="sng" dirty="0">
              <a:latin typeface="Times New Roman" panose="02020603050405020304" pitchFamily="18" charset="0"/>
              <a:cs typeface="Times New Roman" panose="02020603050405020304" pitchFamily="18" charset="0"/>
            </a:endParaRPr>
          </a:p>
          <a:p>
            <a:pPr marL="342900" indent="-342900">
              <a:buFont typeface="Wingdings" panose="020B0604020202020204" pitchFamily="34" charset="0"/>
              <a:buChar char="Ø"/>
            </a:pPr>
            <a:r>
              <a:rPr lang="en-IN" sz="2400" dirty="0">
                <a:latin typeface="Times New Roman"/>
                <a:cs typeface="Times New Roman"/>
              </a:rPr>
              <a:t>To perform data analytics on the  various features of the house</a:t>
            </a:r>
          </a:p>
          <a:p>
            <a:pPr marL="342900" indent="-342900">
              <a:buFont typeface="Wingdings" panose="020B0604020202020204" pitchFamily="34" charset="0"/>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20B0604020202020204" pitchFamily="34" charset="0"/>
              <a:buChar char="Ø"/>
            </a:pPr>
            <a:r>
              <a:rPr lang="en-IN" sz="2400" dirty="0">
                <a:latin typeface="Times New Roman"/>
                <a:cs typeface="Times New Roman"/>
              </a:rPr>
              <a:t>To create various visualization and to do some feature engineering on the dataset </a:t>
            </a:r>
          </a:p>
          <a:p>
            <a:pPr marL="342900" indent="-342900">
              <a:buFont typeface="Wingdings" panose="020B0604020202020204" pitchFamily="34" charset="0"/>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20B0604020202020204" pitchFamily="34" charset="0"/>
              <a:buChar char="Ø"/>
            </a:pPr>
            <a:r>
              <a:rPr lang="en-IN" sz="2400" dirty="0">
                <a:latin typeface="Times New Roman"/>
                <a:cs typeface="Times New Roman"/>
              </a:rPr>
              <a:t>To develop deep learning model that predicts the accurate data.</a:t>
            </a:r>
          </a:p>
          <a:p>
            <a:pPr marL="342900" indent="-342900">
              <a:buFont typeface="Wingdings" panose="020B0604020202020204" pitchFamily="34" charset="0"/>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20B0604020202020204" pitchFamily="34" charset="0"/>
              <a:buChar char="Ø"/>
            </a:pPr>
            <a:r>
              <a:rPr lang="en-IN" sz="2400" dirty="0">
                <a:latin typeface="Times New Roman"/>
                <a:cs typeface="Times New Roman"/>
              </a:rPr>
              <a:t>To Evaluate the model and try  to increase the accuracy and reduce the loss. </a:t>
            </a:r>
            <a:endParaRPr lang="en-IN" sz="2400" dirty="0">
              <a:latin typeface="Times New Roman" panose="02020603050405020304" pitchFamily="18" charset="0"/>
              <a:cs typeface="Times New Roman" panose="02020603050405020304" pitchFamily="18" charset="0"/>
            </a:endParaRPr>
          </a:p>
          <a:p>
            <a:pPr marL="342900" indent="-342900">
              <a:buFont typeface="Wingdings" panose="020B0604020202020204" pitchFamily="34" charset="0"/>
              <a:buChar char="Ø"/>
            </a:pPr>
            <a:endParaRPr lang="en-IN" sz="2400" dirty="0">
              <a:latin typeface="Times New Roman" panose="02020603050405020304" pitchFamily="18" charset="0"/>
              <a:cs typeface="Times New Roman" panose="02020603050405020304" pitchFamily="18" charset="0"/>
            </a:endParaRPr>
          </a:p>
          <a:p>
            <a:endParaRPr lang="en-IN" sz="2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6571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B1106E-072C-440A-84E5-5EF1A6DE07D6}"/>
              </a:ext>
            </a:extLst>
          </p:cNvPr>
          <p:cNvSpPr txBox="1"/>
          <p:nvPr/>
        </p:nvSpPr>
        <p:spPr>
          <a:xfrm>
            <a:off x="168965" y="318052"/>
            <a:ext cx="11777869" cy="5693866"/>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METHODOLOGY:</a:t>
            </a:r>
            <a:endParaRPr lang="en-IN" sz="2000" dirty="0">
              <a:latin typeface="Times New Roman" panose="02020603050405020304" pitchFamily="18" charset="0"/>
              <a:cs typeface="Times New Roman" panose="02020603050405020304" pitchFamily="18" charset="0"/>
            </a:endParaRPr>
          </a:p>
          <a:p>
            <a:endParaRPr lang="en-IN"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Collect the raw data needed to solve the problem:</a:t>
            </a:r>
            <a:r>
              <a:rPr lang="en-US" sz="2000" dirty="0">
                <a:latin typeface="Times New Roman" panose="02020603050405020304" pitchFamily="18" charset="0"/>
                <a:cs typeface="Times New Roman" panose="02020603050405020304" pitchFamily="18" charset="0"/>
              </a:rPr>
              <a:t> Is this data already available? If so, what parts of the data are useful? If not, what more data do you need? What kind of resources (time, money, infrastructure) would it take to collect this data in a usable form?</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Process the data (data wrangling): </a:t>
            </a:r>
            <a:r>
              <a:rPr lang="en-US" sz="2000" dirty="0">
                <a:latin typeface="Times New Roman" panose="02020603050405020304" pitchFamily="18" charset="0"/>
                <a:cs typeface="Times New Roman" panose="02020603050405020304" pitchFamily="18" charset="0"/>
              </a:rPr>
              <a:t>Real, raw data is rarely usable out of the box. There are errors in data collection, corrupt records, missing values and many other challenges you will have to manage. You will first need to clean the data to convert it to a form that you can further analyze.</a:t>
            </a:r>
          </a:p>
          <a:p>
            <a:pPr marL="285750" indent="-28575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Explore the data: </a:t>
            </a:r>
            <a:r>
              <a:rPr lang="en-US" sz="2000" dirty="0">
                <a:latin typeface="Times New Roman" panose="02020603050405020304" pitchFamily="18" charset="0"/>
                <a:cs typeface="Times New Roman" panose="02020603050405020304" pitchFamily="18" charset="0"/>
              </a:rPr>
              <a:t>Once you have cleaned the data, you have to understand the information contained within at a high level. What kinds of obvious trends or correlations do you see in the data? What are the high-level characteristics and are any of them more significant than others?</a:t>
            </a:r>
          </a:p>
          <a:p>
            <a:pPr marL="285750" indent="-28575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Perform in-depth analysis (machine learning, statistical models, algorithms): </a:t>
            </a:r>
            <a:r>
              <a:rPr lang="en-US" sz="2000" dirty="0">
                <a:latin typeface="Times New Roman" panose="02020603050405020304" pitchFamily="18" charset="0"/>
                <a:cs typeface="Times New Roman" panose="02020603050405020304" pitchFamily="18" charset="0"/>
              </a:rPr>
              <a:t>This step is usually the meat of your project, where you apply all the cutting-edge machinery of data analysis to unearth high-value insights and predictions.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113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4DAAD-58D7-443B-BFB9-837B2B4A03AF}"/>
              </a:ext>
            </a:extLst>
          </p:cNvPr>
          <p:cNvSpPr txBox="1"/>
          <p:nvPr/>
        </p:nvSpPr>
        <p:spPr>
          <a:xfrm>
            <a:off x="129209" y="0"/>
            <a:ext cx="11270974" cy="6617196"/>
          </a:xfrm>
          <a:prstGeom prst="rect">
            <a:avLst/>
          </a:prstGeom>
          <a:noFill/>
        </p:spPr>
        <p:txBody>
          <a:bodyPr wrap="square" rtlCol="0" anchor="t">
            <a:spAutoFit/>
          </a:bodyPr>
          <a:lstStyle/>
          <a:p>
            <a:endParaRPr lang="en-IN" dirty="0"/>
          </a:p>
          <a:p>
            <a:r>
              <a:rPr lang="en-IN" sz="2400" b="1" u="sng" dirty="0">
                <a:latin typeface="Times New Roman"/>
                <a:cs typeface="Times New Roman"/>
              </a:rPr>
              <a:t> REQUIREMENTS AND TOOLS:</a:t>
            </a:r>
          </a:p>
          <a:p>
            <a:endParaRPr lang="en-IN" sz="24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Anaconda Navigator</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Jupyter Notebook</a:t>
            </a:r>
          </a:p>
          <a:p>
            <a:endParaRPr lang="en-IN" sz="2000" dirty="0">
              <a:latin typeface="Times New Roman" panose="02020603050405020304" pitchFamily="18" charset="0"/>
              <a:cs typeface="Times New Roman" panose="02020603050405020304" pitchFamily="18" charset="0"/>
            </a:endParaRPr>
          </a:p>
          <a:p>
            <a:r>
              <a:rPr lang="en-IN" sz="2400" b="1" u="sng" dirty="0">
                <a:latin typeface="Times New Roman" panose="02020603050405020304" pitchFamily="18" charset="0"/>
                <a:cs typeface="Times New Roman" panose="02020603050405020304" pitchFamily="18" charset="0"/>
              </a:rPr>
              <a:t>PACKAGES</a:t>
            </a:r>
            <a:r>
              <a:rPr lang="en-IN" sz="28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Numpy</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Pandas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Seaborn</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Matplotlib</a:t>
            </a:r>
          </a:p>
          <a:p>
            <a:pPr marL="342900" indent="-342900">
              <a:buFont typeface="Wingdings"/>
              <a:buChar char="§"/>
            </a:pPr>
            <a:r>
              <a:rPr lang="en-IN" sz="2000" dirty="0" err="1">
                <a:latin typeface="Times New Roman"/>
                <a:cs typeface="Times New Roman"/>
              </a:rPr>
              <a:t>Tensorflow</a:t>
            </a:r>
            <a:r>
              <a:rPr lang="en-IN" sz="2000" dirty="0">
                <a:latin typeface="Times New Roman"/>
                <a:cs typeface="Times New Roman"/>
              </a:rPr>
              <a:t> </a:t>
            </a:r>
            <a:endParaRPr lang="en-IN" sz="2000" dirty="0">
              <a:latin typeface="Times New Roman" panose="02020603050405020304" pitchFamily="18" charset="0"/>
              <a:cs typeface="Times New Roman" panose="02020603050405020304" pitchFamily="18" charset="0"/>
            </a:endParaRPr>
          </a:p>
          <a:p>
            <a:pPr marL="342900" indent="-342900">
              <a:buFont typeface="Wingdings"/>
              <a:buChar char="§"/>
            </a:pPr>
            <a:r>
              <a:rPr lang="en-IN" sz="2000" dirty="0" err="1">
                <a:latin typeface="Times New Roman"/>
                <a:cs typeface="Times New Roman"/>
              </a:rPr>
              <a:t>Sklearn</a:t>
            </a:r>
          </a:p>
          <a:p>
            <a:r>
              <a:rPr lang="en-IN" sz="2400" b="1" u="sng" dirty="0">
                <a:latin typeface="Times New Roman" panose="02020603050405020304" pitchFamily="18" charset="0"/>
                <a:cs typeface="Times New Roman" panose="02020603050405020304" pitchFamily="18" charset="0"/>
              </a:rPr>
              <a:t>PROGRAMMING LANGUAGE:</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Python</a:t>
            </a: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0881146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398</TotalTime>
  <Words>1423</Words>
  <Application>Microsoft Office PowerPoint</Application>
  <PresentationFormat>Widescreen</PresentationFormat>
  <Paragraphs>128</Paragraphs>
  <Slides>27</Slides>
  <Notes>0</Notes>
  <HiddenSlides>1</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Retrospect</vt:lpstr>
      <vt:lpstr>PowerPoint Presentation</vt:lpstr>
      <vt:lpstr>PowerPoint Presentation</vt:lpstr>
      <vt:lpstr>What does it used for?</vt:lpstr>
      <vt:lpstr>What are neural networks?</vt:lpstr>
      <vt:lpstr>Problem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Feature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VAISHNAVI</dc:creator>
  <cp:lastModifiedBy>VAISHNAVI</cp:lastModifiedBy>
  <cp:revision>720</cp:revision>
  <dcterms:created xsi:type="dcterms:W3CDTF">2020-03-01T16:50:02Z</dcterms:created>
  <dcterms:modified xsi:type="dcterms:W3CDTF">2020-04-18T07:11:44Z</dcterms:modified>
</cp:coreProperties>
</file>