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62" r:id="rId9"/>
    <p:sldId id="2146847063" r:id="rId10"/>
    <p:sldId id="265" r:id="rId11"/>
    <p:sldId id="266" r:id="rId12"/>
    <p:sldId id="267" r:id="rId13"/>
    <p:sldId id="2146847064" r:id="rId14"/>
    <p:sldId id="2146847065" r:id="rId15"/>
    <p:sldId id="2146847066" r:id="rId16"/>
    <p:sldId id="2146847067" r:id="rId17"/>
    <p:sldId id="2146847068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87EC5FE-57C5-4DDE-9F54-0331F585C3C6}">
          <p14:sldIdLst>
            <p14:sldId id="256"/>
            <p14:sldId id="2146847054"/>
            <p14:sldId id="262"/>
            <p14:sldId id="263"/>
            <p14:sldId id="2146847062"/>
            <p14:sldId id="2146847063"/>
            <p14:sldId id="265"/>
            <p14:sldId id="266"/>
            <p14:sldId id="267"/>
            <p14:sldId id="2146847064"/>
            <p14:sldId id="2146847065"/>
            <p14:sldId id="2146847066"/>
            <p14:sldId id="2146847067"/>
            <p14:sldId id="2146847068"/>
            <p14:sldId id="268"/>
            <p14:sldId id="2146847055"/>
            <p14:sldId id="269"/>
            <p14:sldId id="2146847059"/>
            <p14:sldId id="2146847060"/>
            <p14:sldId id="2146847061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ziya07/power-system-faults-dataset" TargetMode="External"/><Relationship Id="rId7" Type="http://schemas.openxmlformats.org/officeDocument/2006/relationships/hyperlink" Target="https://pypi.org/" TargetMode="External"/><Relationship Id="rId2" Type="http://schemas.openxmlformats.org/officeDocument/2006/relationships/hyperlink" Target="https://github.com/harshtrivedi16/Power-System-Fault-Detection-Classific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" TargetMode="External"/><Relationship Id="rId5" Type="http://schemas.openxmlformats.org/officeDocument/2006/relationships/hyperlink" Target="https://www.ibm.com/cloud/watson-studio/autoai" TargetMode="External"/><Relationship Id="rId4" Type="http://schemas.openxmlformats.org/officeDocument/2006/relationships/hyperlink" Target="https://cloud.ibm.com/do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</a:t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classification</a:t>
            </a:r>
            <a:r>
              <a:rPr lang="en-US" dirty="0"/>
              <a:t> 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HARSH HASMUKHBHAI TRIVEDI - SHREE DHANVANTARY COLLEGE OF ENGINEERING AND TECHNOLOGY - COMPUTER SCIENCE ENGINEERING (AI &amp; 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9781FB6-6904-12FF-84B8-81C16F30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3" y="611136"/>
            <a:ext cx="11029616" cy="59224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PROJECT CREATION &amp; CSV FILE UPLOADED IN WATSONX.AI STUDIO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EA434D-A434-D0E6-AF80-1CC2CAB240C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47957" y="1446304"/>
            <a:ext cx="5673723" cy="471928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1434CE-5A3F-406C-E7F1-F0F862941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482"/>
            <a:ext cx="5815963" cy="47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6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373BBC0-4AC6-99ED-9C8C-66CE30B6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87418"/>
            <a:ext cx="11029616" cy="59224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RELATIONSHIP MAP &amp; PROGRESS MAP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6271BD-575A-EE96-BF0E-EEA96623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02" y="1329241"/>
            <a:ext cx="5683655" cy="4941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22CB97-1875-5DC0-431B-BACFEE9D7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080" y="1329240"/>
            <a:ext cx="5965455" cy="494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17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6EA5-77C9-84D5-ABDE-479E27997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91541"/>
            <a:ext cx="11029616" cy="59224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 MODEL SELECTION &amp; TRAIN–TEST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5AA9FB-8222-C412-504E-81EFFAC9DE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7168" r="20195" b="22325"/>
          <a:stretch/>
        </p:blipFill>
        <p:spPr>
          <a:xfrm>
            <a:off x="218603" y="3754267"/>
            <a:ext cx="10429077" cy="26668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52423E-4388-9049-0286-EF1CD84E2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03" y="1183787"/>
            <a:ext cx="10429077" cy="232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30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34B30-8724-16A3-6F92-95AB94E2E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7738"/>
            <a:ext cx="11029616" cy="59224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ENTER DATA FROM CSV FILE FOR FINAL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B356A5-0A0F-7495-D0DC-149667E21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0" y="1430446"/>
            <a:ext cx="11150768" cy="49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3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C72C-07FC-4A40-2B7C-FAFA2B5B9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03" y="457199"/>
            <a:ext cx="11029616" cy="59224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PREDICTION FINAL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73716B-C1A7-19D9-B7B9-E2F81805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90" y="1141893"/>
            <a:ext cx="11269930" cy="507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26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project successfully demonstrated the use of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IBM Cloud services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detect and classify faults in a power distribution system.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using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voltage and current phasor data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AutoAI-generated model provided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accurate, fast, and automated fault classification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through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Machine Learning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ensured the model could be accessed for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predictions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supporting reliable power grid operations.</a:t>
            </a:r>
          </a:p>
          <a:p>
            <a:pPr marL="305435" indent="-305435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helps reduce downtime and enhances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grid stability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making it a valuable solution for the energy sector.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1340017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600" b="1" dirty="0"/>
          </a:p>
          <a:p>
            <a:pPr marL="305435" indent="-305435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IoT Devices:</a:t>
            </a:r>
          </a:p>
          <a:p>
            <a:pPr marL="629435" lvl="1" indent="-305435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sensor data from smart meters and substations can be directly fed into the model for live monitoring and instant fault response.</a:t>
            </a:r>
          </a:p>
          <a:p>
            <a:pPr marL="305435" indent="-305435"/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Extension to Transmission Systems:</a:t>
            </a:r>
          </a:p>
          <a:p>
            <a:pPr marL="629435" lvl="1" indent="-305435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can be extended to detect faults in 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high-voltage transmission networks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not just distribution systems.</a:t>
            </a:r>
          </a:p>
          <a:p>
            <a:pPr marL="305435" indent="-305435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or Web Application Development:</a:t>
            </a:r>
          </a:p>
          <a:p>
            <a:pPr marL="629435" lvl="1" indent="-305435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user-friendly dashboard or mobile app can be developed to visualize predictions and fault locations.</a:t>
            </a:r>
          </a:p>
          <a:p>
            <a:pPr marL="305435" indent="-305435"/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Optimization &amp; Edge Deployment:</a:t>
            </a:r>
          </a:p>
          <a:p>
            <a:pPr marL="629435" lvl="1" indent="-305435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Optimizing the model for edge devices (e.g., Raspberry Pi, industrial controllers) can enable on-site fault detection.</a:t>
            </a:r>
          </a:p>
          <a:p>
            <a:pPr marL="305435" indent="-305435"/>
            <a:r>
              <a:rPr lang="en-IN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Multi-Class &amp; Severity Classification:</a:t>
            </a:r>
          </a:p>
          <a:p>
            <a:pPr marL="629435" lvl="1" indent="-305435"/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models can include fault severity prediction and recommend appropriate recovery actions.</a:t>
            </a:r>
            <a:endParaRPr lang="en-US" sz="19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My GitHub link &amp; 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2" y="1517588"/>
            <a:ext cx="11029616" cy="80499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My GitHub link</a:t>
            </a:r>
          </a:p>
          <a:p>
            <a:pPr marL="0" indent="0">
              <a:buNone/>
            </a:pPr>
            <a:r>
              <a:rPr lang="en-IN" sz="1600" b="1" dirty="0">
                <a:hlinkClick r:id="rId2"/>
              </a:rPr>
              <a:t>https://github.com/harshtrivedi16/Power-System-Fault-Detection-Classification</a:t>
            </a:r>
            <a:endParaRPr lang="en-IN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Kaggle Dataset – Power System Faults</a:t>
            </a:r>
          </a:p>
          <a:p>
            <a:pPr marL="0" indent="0">
              <a:buNone/>
            </a:pPr>
            <a:r>
              <a:rPr lang="en-IN" sz="1600" dirty="0">
                <a:hlinkClick r:id="rId3"/>
              </a:rPr>
              <a:t>https://www.kaggle.com/datasets/ziya07/power-system-faults-dataset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IBM Cloud Documentation</a:t>
            </a:r>
          </a:p>
          <a:p>
            <a:pPr marL="0" indent="0">
              <a:buNone/>
            </a:pPr>
            <a:r>
              <a:rPr lang="en-IN" sz="1600" dirty="0">
                <a:hlinkClick r:id="rId4"/>
              </a:rPr>
              <a:t>https://cloud.ibm.com/docs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IBM Watson Studio – AutoAI</a:t>
            </a:r>
          </a:p>
          <a:p>
            <a:pPr marL="0" indent="0">
              <a:buNone/>
            </a:pPr>
            <a:r>
              <a:rPr lang="en-IN" sz="1600" dirty="0">
                <a:hlinkClick r:id="rId5"/>
              </a:rPr>
              <a:t>https://www.ibm.com/cloud/watson-studio/autoai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Scikit-learn: Machine Learning in Python</a:t>
            </a:r>
          </a:p>
          <a:p>
            <a:pPr marL="0" indent="0">
              <a:buNone/>
            </a:pPr>
            <a:r>
              <a:rPr lang="en-IN" sz="1600" dirty="0">
                <a:hlinkClick r:id="rId6"/>
              </a:rPr>
              <a:t>https://scikit-learn.org/</a:t>
            </a:r>
            <a:endParaRPr lang="en-IN" sz="1600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1600" b="1" dirty="0"/>
              <a:t>Python Libraries – Pandas, NumPy, Matplotlib</a:t>
            </a:r>
          </a:p>
          <a:p>
            <a:pPr marL="0" indent="0">
              <a:buNone/>
            </a:pPr>
            <a:r>
              <a:rPr lang="en-IN" sz="1600" dirty="0">
                <a:hlinkClick r:id="rId7"/>
              </a:rPr>
              <a:t>https://pypi.org</a:t>
            </a:r>
            <a:endParaRPr lang="en-IN" sz="1600" b="1" dirty="0"/>
          </a:p>
          <a:p>
            <a:pPr marL="0" indent="0">
              <a:buNone/>
            </a:pPr>
            <a:endParaRPr lang="en-IN" sz="16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b="1" dirty="0"/>
          </a:p>
          <a:p>
            <a:pPr marL="0" indent="0">
              <a:buNone/>
            </a:pPr>
            <a:endParaRPr lang="en-IN" sz="1600" b="1" dirty="0"/>
          </a:p>
          <a:p>
            <a:pPr marL="324000" lvl="1" indent="0">
              <a:buNone/>
            </a:pPr>
            <a:endParaRPr lang="en-IN" sz="1300" b="1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7" y="1002090"/>
            <a:ext cx="11237182" cy="5782167"/>
          </a:xfrm>
        </p:spPr>
        <p:txBody>
          <a:bodyPr/>
          <a:lstStyle/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405B4-8877-EF81-3CE1-D2BFCE685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1284636"/>
            <a:ext cx="7164633" cy="544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E8F53-5BD3-98DE-8024-84E76DCC4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20" y="1232452"/>
            <a:ext cx="7276462" cy="548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67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67" y="1255145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400" dirty="0">
                <a:latin typeface="Arial"/>
                <a:ea typeface="+mn-lt"/>
                <a:cs typeface="Arial"/>
              </a:rPr>
              <a:t>(Should not include solution)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Proposed System/Solution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400" dirty="0">
                <a:latin typeface="Arial"/>
                <a:ea typeface="+mn-lt"/>
                <a:cs typeface="+mn-lt"/>
              </a:rPr>
              <a:t>(Technology Used) </a:t>
            </a:r>
            <a:endParaRPr lang="en-US" sz="18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sz="1800" dirty="0">
              <a:latin typeface="Arial"/>
              <a:cs typeface="Calibri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A5ABDD-5323-66EC-4504-84BBA22D5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07" y="1232452"/>
            <a:ext cx="9165213" cy="543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67" y="1482520"/>
            <a:ext cx="11029615" cy="467332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 machine learning model to detect and classify different types of faults in a power distribution system. Using electrical measurement data (e.g., voltage and current phasors), the model should be able to distinguish between normal operating conditions and various fault conditions (such as line-to-ground, line-to-line, or three-phase faults). The objective is to enable rapid and accurate fault identification, which is crucial for maintaining power grid stability and reliability. 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473964" cy="496020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endParaRPr lang="en-US" sz="12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1600" b="1" dirty="0">
                <a:latin typeface="Calibri"/>
                <a:ea typeface="+mn-lt"/>
                <a:cs typeface="+mn-lt"/>
              </a:rPr>
              <a:t>The proposed system aims to automate the detection and classification of faults in a power distribution system using machine learning. It utilizes voltage and current phasor data to train and deploy a model on IBM Cloud Lite, ensuring fast and reliable fault identification to maintain power grid stability.</a:t>
            </a:r>
            <a:r>
              <a:rPr lang="en-IN" sz="1600" b="1" dirty="0">
                <a:latin typeface="Calibri"/>
                <a:ea typeface="+mn-lt"/>
                <a:cs typeface="+mn-lt"/>
              </a:rPr>
              <a:t> The solution will consist of the following components:</a:t>
            </a:r>
            <a:endParaRPr lang="en-IN" sz="1600" b="1" dirty="0">
              <a:latin typeface="Calibri"/>
              <a:cs typeface="Calibri"/>
            </a:endParaRPr>
          </a:p>
          <a:p>
            <a:pPr marL="305435" indent="-305435"/>
            <a:r>
              <a:rPr lang="en-IN" sz="1400" b="1" dirty="0">
                <a:latin typeface="Calibri"/>
                <a:ea typeface="+mn-lt"/>
                <a:cs typeface="+mn-lt"/>
              </a:rPr>
              <a:t>D</a:t>
            </a:r>
            <a:r>
              <a:rPr lang="en-IN" sz="1600" b="1" dirty="0">
                <a:latin typeface="Calibri"/>
                <a:ea typeface="+mn-lt"/>
                <a:cs typeface="+mn-lt"/>
              </a:rPr>
              <a:t>ata Collection: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b="1" dirty="0">
                <a:latin typeface="Calibri"/>
                <a:ea typeface="+mn-lt"/>
                <a:cs typeface="+mn-lt"/>
              </a:rPr>
              <a:t> Dataset is collected from Kaggle, containing labeled examples of various power system faults.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US" b="1" dirty="0">
                <a:latin typeface="Calibri"/>
                <a:ea typeface="+mn-lt"/>
                <a:cs typeface="+mn-lt"/>
              </a:rPr>
              <a:t> </a:t>
            </a:r>
            <a:r>
              <a:rPr lang="en-US" sz="1600" b="1" dirty="0">
                <a:latin typeface="Calibri"/>
                <a:ea typeface="+mn-lt"/>
                <a:cs typeface="+mn-lt"/>
              </a:rPr>
              <a:t>Features include voltage and current phasor readings across different fault types like Line Breakage, Transformer Failure, Overheating, line-to-ground, line-to-line, or three-phase faults as per the Kaggle data.</a:t>
            </a:r>
            <a:endParaRPr lang="en-IN" sz="1600" b="1" dirty="0">
              <a:latin typeface="Calibri"/>
              <a:cs typeface="Calibri"/>
            </a:endParaRPr>
          </a:p>
          <a:p>
            <a:pPr marL="305435" indent="-305435"/>
            <a:r>
              <a:rPr lang="en-IN" sz="1600" b="1" dirty="0">
                <a:latin typeface="Calibri"/>
                <a:ea typeface="+mn-lt"/>
                <a:cs typeface="+mn-lt"/>
              </a:rPr>
              <a:t>Data Preprocessing: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b="1" dirty="0">
                <a:latin typeface="Calibri"/>
                <a:ea typeface="+mn-lt"/>
                <a:cs typeface="+mn-lt"/>
              </a:rPr>
              <a:t>Missing or inconsistent values are handled using data cleaning techniques.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b="1" dirty="0">
                <a:latin typeface="Calibri"/>
                <a:ea typeface="+mn-lt"/>
                <a:cs typeface="+mn-lt"/>
              </a:rPr>
              <a:t>Data is normalized/scaled to prepare for optimal model training and reduce bias.</a:t>
            </a:r>
            <a:endParaRPr lang="en-IN" sz="1600" b="1" dirty="0">
              <a:latin typeface="Calibri"/>
              <a:cs typeface="Calibri"/>
            </a:endParaRPr>
          </a:p>
          <a:p>
            <a:pPr marL="305435" indent="-305435"/>
            <a:r>
              <a:rPr lang="en-IN" sz="1600" b="1" dirty="0">
                <a:latin typeface="Calibri"/>
                <a:ea typeface="+mn-lt"/>
                <a:cs typeface="+mn-lt"/>
              </a:rPr>
              <a:t>Machine Learning Algorithm: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b="1" dirty="0">
                <a:latin typeface="Calibri"/>
                <a:ea typeface="+mn-lt"/>
                <a:cs typeface="+mn-lt"/>
              </a:rPr>
              <a:t>IBM Watson Studio's Auto AI automatically implement machine learning algorithm selects and trains models like Batched Tree Ensemble Classifier, Random Forest classifier, Snap Logistic Regression,  XGBoost,</a:t>
            </a:r>
            <a:r>
              <a:rPr lang="en-IN" sz="1600" b="1" dirty="0">
                <a:latin typeface="Calibri"/>
                <a:ea typeface="+mn-lt"/>
                <a:cs typeface="+mn-lt"/>
              </a:rPr>
              <a:t> time-series forecasting model (e.g., ARIMA, SARIMA, or LSTM), to detect &amp; classify different types of faults in power distribution system based on data.</a:t>
            </a:r>
            <a:endParaRPr lang="en-IN" sz="16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1600" b="1" dirty="0">
                <a:latin typeface="Calibri"/>
                <a:ea typeface="+mn-lt"/>
                <a:cs typeface="+mn-lt"/>
              </a:rPr>
              <a:t>Considering</a:t>
            </a:r>
            <a:r>
              <a:rPr lang="en-US" sz="1600" b="1" dirty="0">
                <a:latin typeface="Calibri"/>
                <a:ea typeface="+mn-lt"/>
                <a:cs typeface="+mn-lt"/>
              </a:rPr>
              <a:t> the best model is chosen based on accuracy, precision, and recall.</a:t>
            </a:r>
            <a:endParaRPr lang="en-IN" sz="1600" b="1" dirty="0">
              <a:latin typeface="Calibri"/>
              <a:cs typeface="Calibri"/>
            </a:endParaRPr>
          </a:p>
          <a:p>
            <a:pPr marL="324485" lvl="1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33AE-D467-5495-D54C-EB675A1CF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</a:t>
            </a:r>
            <a:r>
              <a:rPr lang="en-US" sz="2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D2F87-CEBD-638D-65C5-DC6DBE36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7690"/>
            <a:ext cx="11029616" cy="5270941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IN" sz="1800" b="1" dirty="0">
                <a:latin typeface="Calibri"/>
                <a:ea typeface="+mn-lt"/>
                <a:cs typeface="+mn-lt"/>
              </a:rPr>
              <a:t>Deployment: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800" b="1" dirty="0">
                <a:latin typeface="Calibri"/>
                <a:ea typeface="+mn-lt"/>
                <a:cs typeface="+mn-lt"/>
              </a:rPr>
              <a:t>The trained model is deployed in IBM Watson Machine Learning using a deployment space.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600" b="1" dirty="0">
                <a:latin typeface="Calibri"/>
                <a:ea typeface="+mn-lt"/>
                <a:cs typeface="+mn-lt"/>
              </a:rPr>
              <a:t> </a:t>
            </a:r>
            <a:r>
              <a:rPr lang="en-US" sz="1800" b="1" dirty="0">
                <a:latin typeface="Calibri"/>
                <a:ea typeface="+mn-lt"/>
                <a:cs typeface="+mn-lt"/>
              </a:rPr>
              <a:t>A REST API endpoint is generated to allow real-time predictions on new input data.</a:t>
            </a:r>
            <a:r>
              <a:rPr lang="en-IN" sz="1800" b="1" dirty="0">
                <a:latin typeface="Calibri"/>
                <a:ea typeface="+mn-lt"/>
                <a:cs typeface="+mn-lt"/>
              </a:rPr>
              <a:t> Deploy the solution on a scalable and reliable platform, considering factors like server infrastructure, response time, and user accessibility.</a:t>
            </a:r>
            <a:r>
              <a:rPr lang="en-US" sz="1800" b="1" dirty="0">
                <a:latin typeface="Calibri"/>
                <a:ea typeface="+mn-lt"/>
                <a:cs typeface="+mn-lt"/>
              </a:rPr>
              <a:t> </a:t>
            </a:r>
            <a:endParaRPr lang="en-IN" sz="1800" b="1" dirty="0">
              <a:latin typeface="Calibri"/>
            </a:endParaRPr>
          </a:p>
          <a:p>
            <a:pPr marL="305435" indent="-305435"/>
            <a:r>
              <a:rPr lang="en-IN" sz="1800" b="1" dirty="0">
                <a:latin typeface="Calibri"/>
                <a:ea typeface="+mn-lt"/>
                <a:cs typeface="+mn-lt"/>
              </a:rPr>
              <a:t>Evaluation: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800" b="1" dirty="0">
                <a:latin typeface="Calibri"/>
                <a:ea typeface="+mn-lt"/>
                <a:cs typeface="+mn-lt"/>
              </a:rPr>
              <a:t> The model's performance is evaluated using metrics like accuracy, confusion matrix, and class probabilities, </a:t>
            </a:r>
            <a:r>
              <a:rPr lang="en-IN" sz="1800" b="1" dirty="0">
                <a:latin typeface="Calibri"/>
                <a:ea typeface="+mn-lt"/>
                <a:cs typeface="+mn-lt"/>
              </a:rPr>
              <a:t> Mean Absolute Error (MAE), Root Mean Squared   Error (RMSE), or other relevant metrics.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800" b="1" dirty="0">
                <a:latin typeface="Calibri"/>
                <a:ea typeface="+mn-lt"/>
                <a:cs typeface="+mn-lt"/>
              </a:rPr>
              <a:t> Features Predictions are tested in Auto AI’s UI, with results shown in a tabular output format for easy interpretation.</a:t>
            </a:r>
          </a:p>
          <a:p>
            <a:pPr marL="629920" lvl="1" indent="-305435"/>
            <a:r>
              <a:rPr lang="en-IN" sz="1800" b="1" dirty="0">
                <a:latin typeface="Calibri"/>
                <a:ea typeface="+mn-lt"/>
                <a:cs typeface="+mn-lt"/>
              </a:rPr>
              <a:t>Fine-tune the model based on feedback and continuous monitoring of prediction accuracy.</a:t>
            </a:r>
            <a:endParaRPr lang="en-IN" sz="1800" b="1" dirty="0">
              <a:latin typeface="Calibri"/>
              <a:cs typeface="Calibri"/>
            </a:endParaRPr>
          </a:p>
          <a:p>
            <a:pPr marL="305435" indent="-305435"/>
            <a:r>
              <a:rPr lang="en-IN" sz="1800" b="1" dirty="0">
                <a:latin typeface="Calibri"/>
                <a:ea typeface="+mn-lt"/>
                <a:cs typeface="+mn-lt"/>
              </a:rPr>
              <a:t> Result: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800" b="1" dirty="0">
                <a:latin typeface="Calibri"/>
                <a:ea typeface="+mn-lt"/>
                <a:cs typeface="+mn-lt"/>
              </a:rPr>
              <a:t>The model successfully classified different power system fault types such as Line Breakage, Transformer Failure, Overheating, line-to-ground, line-to-line, or three-phase faults with high accuracy.</a:t>
            </a:r>
            <a:endParaRPr lang="en-IN" sz="18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1800" b="1" dirty="0">
                <a:latin typeface="Calibri"/>
                <a:ea typeface="+mn-lt"/>
                <a:cs typeface="+mn-lt"/>
              </a:rPr>
              <a:t>The prediction output displayed the fault type along with its probability score, confirming the model's ability to distinguish between fault and normal conditions effectively.</a:t>
            </a:r>
            <a:endParaRPr lang="en-IN" sz="18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902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647C-E649-6315-40BB-B8C58F8B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56977"/>
            <a:ext cx="11029616" cy="98833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IN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EB895-9658-1F15-52AA-FBFB17BF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9889" y="2297962"/>
            <a:ext cx="5194769" cy="557784"/>
          </a:xfrm>
        </p:spPr>
        <p:txBody>
          <a:bodyPr/>
          <a:lstStyle/>
          <a:p>
            <a:endParaRPr lang="en-IN" sz="18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26DBA-5FCD-0DC7-D40A-12E6A6703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9185" y="3109376"/>
            <a:ext cx="5194766" cy="2934999"/>
          </a:xfrm>
        </p:spPr>
        <p:txBody>
          <a:bodyPr/>
          <a:lstStyle/>
          <a:p>
            <a:pPr marL="629435" lvl="1" indent="-305435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Windows 10 / 11</a:t>
            </a:r>
          </a:p>
          <a:p>
            <a:pPr marL="629435" lvl="1" indent="-305435"/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Processor: </a:t>
            </a:r>
            <a:r>
              <a:rPr lang="en-IN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Intel i3 / AMD Ryzen 3</a:t>
            </a:r>
          </a:p>
          <a:p>
            <a:pPr marL="629435" lvl="1" indent="-305435"/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RAM: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Minimum 4 GB (8 GB recommended)</a:t>
            </a:r>
          </a:p>
          <a:p>
            <a:pPr marL="629435" lvl="1" indent="-305435"/>
            <a:r>
              <a:rPr lang="en-US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Storage: </a:t>
            </a:r>
            <a:r>
              <a:rPr lang="en-US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 least 2 GB free disk space</a:t>
            </a:r>
          </a:p>
          <a:p>
            <a:pPr marL="629435" lvl="1" indent="-305435"/>
            <a:r>
              <a:rPr lang="en-IN" sz="18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Internet: </a:t>
            </a:r>
            <a:r>
              <a:rPr lang="en-IN" sz="18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Stable connection to access IBM Cloud services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D273B-FC3B-147C-591E-F4A3ECD31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6038" y="2553288"/>
            <a:ext cx="5194770" cy="553373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62E774-02EC-6CFC-4D6D-D884F5D443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6037" y="3066364"/>
            <a:ext cx="5194771" cy="2934999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(Lite Account)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watsonx.ai Studio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(AutoAI, Deployment Space, Notebook)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Watsonx.ai Runtime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(Foundational Model Runtime)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 Object Storage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(IBM COS)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Browser: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Chrome / Firefox (latest version)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Jupyter Notebook 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(optional, for manual testing)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07ECAE-EF71-F10E-CC93-6A8D0715D9A3}"/>
              </a:ext>
            </a:extLst>
          </p:cNvPr>
          <p:cNvSpPr txBox="1"/>
          <p:nvPr/>
        </p:nvSpPr>
        <p:spPr>
          <a:xfrm>
            <a:off x="581192" y="1265570"/>
            <a:ext cx="1102961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"System Approach" section outlines the overall strategy and methodology for developing and implementing the</a:t>
            </a:r>
            <a:r>
              <a:rPr lang="en-US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Power System Fault Detection and Classification</a:t>
            </a:r>
            <a:r>
              <a:rPr lang="en-IN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Here's a suggested structure for this section:</a:t>
            </a:r>
          </a:p>
          <a:p>
            <a:pPr marL="0" indent="0">
              <a:buNone/>
            </a:pPr>
            <a:endParaRPr lang="en-IN" sz="16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Requirements:</a:t>
            </a:r>
            <a:endParaRPr lang="en-IN" sz="20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0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80004"/>
            <a:ext cx="11029615" cy="42803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IN" sz="16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Library required to build the model: </a:t>
            </a:r>
            <a:r>
              <a:rPr lang="en-US" sz="3300" dirty="0"/>
              <a:t>(used in Notebook or backend logic):</a:t>
            </a:r>
          </a:p>
          <a:p>
            <a:pPr marL="629435" lvl="1" indent="-305435"/>
            <a:r>
              <a:rPr lang="en-US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Pandas- </a:t>
            </a:r>
            <a:r>
              <a:rPr lang="en-US" sz="33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data loading and manipulation.</a:t>
            </a:r>
          </a:p>
          <a:p>
            <a:pPr marL="629435" lvl="1" indent="-305435"/>
            <a:r>
              <a:rPr lang="en-IN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NumPy-</a:t>
            </a:r>
            <a:r>
              <a:rPr lang="en-IN" sz="33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numerical operations.</a:t>
            </a:r>
          </a:p>
          <a:p>
            <a:pPr marL="629435" lvl="1" indent="-305435"/>
            <a:r>
              <a:rPr lang="en-IN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 Learn- </a:t>
            </a:r>
            <a:r>
              <a:rPr lang="en-US" sz="33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model building and evaluation.</a:t>
            </a:r>
          </a:p>
          <a:p>
            <a:pPr marL="629435" lvl="1" indent="-305435"/>
            <a:r>
              <a:rPr lang="en-IN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Matplotlib/ Seaborn- </a:t>
            </a:r>
            <a:r>
              <a:rPr lang="en-IN" sz="3300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visualization (optional).</a:t>
            </a:r>
          </a:p>
          <a:p>
            <a:pPr marL="629435" lvl="1" indent="-305435"/>
            <a:r>
              <a:rPr lang="en-IN" sz="3300" b="1" dirty="0">
                <a:solidFill>
                  <a:srgbClr val="0F0F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Machine Learning- </a:t>
            </a:r>
            <a:r>
              <a:rPr lang="en-US" sz="3300" dirty="0"/>
              <a:t>for deployment and prediction via API.</a:t>
            </a:r>
          </a:p>
          <a:p>
            <a:pPr marL="629435" lvl="1" indent="-305435"/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3300" dirty="0"/>
              <a:t>When using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3300" dirty="0"/>
              <a:t>, these libraries are automatically handled by </a:t>
            </a:r>
            <a:r>
              <a:rPr lang="en-US" sz="3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Studio.</a:t>
            </a:r>
            <a:endParaRPr lang="en-IN" sz="33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305435" indent="-305435"/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Algorithm section, describe the machine learning algorithm chosen for predicting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detect and classify different types of faults in a power distribution system</a:t>
            </a:r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Here's an example structure for this section:</a:t>
            </a:r>
          </a:p>
          <a:p>
            <a:pPr marL="305435" indent="-305435"/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9920" lvl="1" indent="-305435"/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 automatically evaluated multiple machine learning algorithms like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Forest, XGBoost, and Decision Tree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selecting the best one based on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efficiency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9920" lvl="1" indent="-305435"/>
            <a:r>
              <a:rPr lang="en-IN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Specify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input data consists of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voltage and current phasor readings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along with labeled fault types, uploaded in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 format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Watson Studio.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9920" lvl="1" indent="-305435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 handled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training multiple pipelines and ranking them by performance.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29920" lvl="1" indent="-305435"/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deployed, the model receives new input data and returns the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fault type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along with </a:t>
            </a:r>
            <a:r>
              <a:rPr lang="en-US" sz="2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probability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an API or AutoAI’s prediction interface.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trained model successfully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detected and classified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different power system fault types such as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Line Breakage, Transformer Failure, Overheating,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line-to-ground, line-to-line, or three-phase faults, and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high accuracy.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was deployed using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Watson Machine Learning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tested through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AutoAI’s interface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displayed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fault type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probability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each input.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prediction output was shown in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tabular form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providing easy interpretation and verifying the model's effectiveness.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587</TotalTime>
  <Words>1357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Power system fault detection  and classification  </vt:lpstr>
      <vt:lpstr>OUTLINE</vt:lpstr>
      <vt:lpstr>Problem Statement</vt:lpstr>
      <vt:lpstr>Proposed Solution</vt:lpstr>
      <vt:lpstr>Proposed Solution</vt:lpstr>
      <vt:lpstr>System  Approach</vt:lpstr>
      <vt:lpstr>System  Approach</vt:lpstr>
      <vt:lpstr>Algorithm &amp; Deployment</vt:lpstr>
      <vt:lpstr>Result</vt:lpstr>
      <vt:lpstr>PROJECT CREATION &amp; CSV FILE UPLOADED IN WATSONX.AI STUDIO</vt:lpstr>
      <vt:lpstr>RELATIONSHIP MAP &amp; PROGRESS MAP</vt:lpstr>
      <vt:lpstr> MODEL SELECTION &amp; TRAIN–TEST DATA</vt:lpstr>
      <vt:lpstr>ENTER DATA FROM CSV FILE FOR FINAL DEPLOYMENT</vt:lpstr>
      <vt:lpstr>PREDICTION FINAL OUTPUT</vt:lpstr>
      <vt:lpstr>Conclusion</vt:lpstr>
      <vt:lpstr>PowerPoint Presentation</vt:lpstr>
      <vt:lpstr>My GitHub link &amp; 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Harsh Trivedi</cp:lastModifiedBy>
  <cp:revision>106</cp:revision>
  <dcterms:created xsi:type="dcterms:W3CDTF">2021-05-26T16:50:10Z</dcterms:created>
  <dcterms:modified xsi:type="dcterms:W3CDTF">2025-08-03T11:05:49Z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