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0"/>
  </p:notesMasterIdLst>
  <p:sldIdLst>
    <p:sldId id="256" r:id="rId5"/>
    <p:sldId id="16140634" r:id="rId6"/>
    <p:sldId id="262" r:id="rId7"/>
    <p:sldId id="16140635" r:id="rId8"/>
    <p:sldId id="16140637" r:id="rId9"/>
    <p:sldId id="16140636" r:id="rId10"/>
    <p:sldId id="16140638" r:id="rId11"/>
    <p:sldId id="16140639" r:id="rId12"/>
    <p:sldId id="16140640" r:id="rId13"/>
    <p:sldId id="16140641" r:id="rId14"/>
    <p:sldId id="16140642" r:id="rId15"/>
    <p:sldId id="16140643" r:id="rId16"/>
    <p:sldId id="16140644" r:id="rId17"/>
    <p:sldId id="16140645" r:id="rId18"/>
    <p:sldId id="16140646" r:id="rId19"/>
    <p:sldId id="16140647" r:id="rId20"/>
    <p:sldId id="16140648" r:id="rId21"/>
    <p:sldId id="16140649" r:id="rId22"/>
    <p:sldId id="16140650" r:id="rId23"/>
    <p:sldId id="16140651" r:id="rId24"/>
    <p:sldId id="265" r:id="rId25"/>
    <p:sldId id="266" r:id="rId26"/>
    <p:sldId id="16140653" r:id="rId27"/>
    <p:sldId id="267" r:id="rId28"/>
    <p:sldId id="268" r:id="rId29"/>
    <p:sldId id="16140658" r:id="rId30"/>
    <p:sldId id="16140623" r:id="rId31"/>
    <p:sldId id="16140654" r:id="rId32"/>
    <p:sldId id="16140655" r:id="rId33"/>
    <p:sldId id="16140656" r:id="rId34"/>
    <p:sldId id="269" r:id="rId35"/>
    <p:sldId id="16140624" r:id="rId36"/>
    <p:sldId id="16140625" r:id="rId37"/>
    <p:sldId id="16140657"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arsh"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p:cViewPr varScale="1">
        <p:scale>
          <a:sx n="71" d="100"/>
          <a:sy n="71" d="100"/>
        </p:scale>
        <p:origin x="1056"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11T14:44:45.084" idx="1">
    <p:pos x="1059" y="218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11T14:58:54.407" idx="2">
    <p:pos x="6872" y="984"/>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2/11/2024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2/11/2024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2/11/2024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2/11/2024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2/11/2024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872396"/>
            <a:ext cx="12726648" cy="583565"/>
          </a:xfrm>
          <a:prstGeom prst="rect">
            <a:avLst/>
          </a:prstGeom>
          <a:noFill/>
        </p:spPr>
        <p:txBody>
          <a:bodyPr wrap="square" lIns="91440" tIns="45720" rIns="91440" bIns="45720" rtlCol="0" anchor="t">
            <a:spAutoFit/>
          </a:bodyPr>
          <a:lstStyle/>
          <a:p>
            <a:pPr algn="ctr"/>
            <a:r>
              <a:rPr lang="en-IN" altLang="en-US" sz="3200" b="1">
                <a:solidFill>
                  <a:schemeClr val="accent1">
                    <a:lumMod val="75000"/>
                  </a:schemeClr>
                </a:solidFill>
                <a:latin typeface="Arial" panose="020B0604020202020204"/>
                <a:cs typeface="Arial" panose="020B0604020202020204"/>
              </a:rPr>
              <a:t>SEOUL BIKE SHARING DEMAND PREDICTION</a:t>
            </a: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p>
          <a:p>
            <a:r>
              <a:rPr lang="en-US" sz="2000" b="1">
                <a:solidFill>
                  <a:schemeClr val="accent1">
                    <a:lumMod val="75000"/>
                  </a:schemeClr>
                </a:solidFill>
                <a:latin typeface="Arial" panose="020B0604020202020204"/>
                <a:cs typeface="Arial" panose="020B0604020202020204"/>
              </a:rPr>
              <a:t>1. </a:t>
            </a:r>
            <a:r>
              <a:rPr lang="en-IN" altLang="en-US" sz="2000" b="1">
                <a:solidFill>
                  <a:schemeClr val="accent1">
                    <a:lumMod val="75000"/>
                  </a:schemeClr>
                </a:solidFill>
                <a:latin typeface="Arial" panose="020B0604020202020204"/>
                <a:cs typeface="Arial" panose="020B0604020202020204"/>
              </a:rPr>
              <a:t>Kolluru Saharsh</a:t>
            </a:r>
            <a:r>
              <a:rPr lang="en-US" sz="2000" b="1">
                <a:solidFill>
                  <a:schemeClr val="accent1">
                    <a:lumMod val="75000"/>
                  </a:schemeClr>
                </a:solidFill>
                <a:latin typeface="Arial" panose="020B0604020202020204"/>
                <a:cs typeface="Arial" panose="020B0604020202020204"/>
              </a:rPr>
              <a:t>-</a:t>
            </a:r>
            <a:r>
              <a:rPr lang="en-IN" altLang="en-US" sz="2000" b="1">
                <a:solidFill>
                  <a:schemeClr val="accent1">
                    <a:lumMod val="75000"/>
                  </a:schemeClr>
                </a:solidFill>
                <a:latin typeface="Arial" panose="020B0604020202020204"/>
                <a:cs typeface="Arial" panose="020B0604020202020204"/>
              </a:rPr>
              <a:t>Sri Sri University</a:t>
            </a:r>
            <a:r>
              <a:rPr lang="en-US" sz="2000" b="1">
                <a:solidFill>
                  <a:schemeClr val="accent1">
                    <a:lumMod val="75000"/>
                  </a:schemeClr>
                </a:solidFill>
                <a:latin typeface="Arial" panose="020B0604020202020204"/>
                <a:cs typeface="Arial" panose="020B0604020202020204"/>
              </a:rPr>
              <a:t>-</a:t>
            </a:r>
            <a:r>
              <a:rPr lang="en-IN" altLang="en-US" sz="2000" b="1">
                <a:solidFill>
                  <a:schemeClr val="accent1">
                    <a:lumMod val="75000"/>
                  </a:schemeClr>
                </a:solidFill>
                <a:latin typeface="Arial" panose="020B0604020202020204"/>
                <a:cs typeface="Arial" panose="020B0604020202020204"/>
              </a:rPr>
              <a:t>FMS</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EDA (contd...)</a:t>
            </a:r>
          </a:p>
        </p:txBody>
      </p:sp>
      <p:pic>
        <p:nvPicPr>
          <p:cNvPr id="4" name="Content Placeholder 3"/>
          <p:cNvPicPr>
            <a:picLocks noGrp="1" noChangeAspect="1"/>
          </p:cNvPicPr>
          <p:nvPr>
            <p:ph sz="half" idx="1"/>
          </p:nvPr>
        </p:nvPicPr>
        <p:blipFill>
          <a:blip r:embed="rId2"/>
          <a:stretch>
            <a:fillRect/>
          </a:stretch>
        </p:blipFill>
        <p:spPr>
          <a:xfrm>
            <a:off x="151765" y="1327785"/>
            <a:ext cx="5176520" cy="4721860"/>
          </a:xfrm>
          <a:prstGeom prst="rect">
            <a:avLst/>
          </a:prstGeom>
        </p:spPr>
      </p:pic>
      <p:pic>
        <p:nvPicPr>
          <p:cNvPr id="5" name="Content Placeholder 4"/>
          <p:cNvPicPr>
            <a:picLocks noGrp="1" noChangeAspect="1"/>
          </p:cNvPicPr>
          <p:nvPr>
            <p:ph sz="half" idx="2"/>
          </p:nvPr>
        </p:nvPicPr>
        <p:blipFill>
          <a:blip r:embed="rId3"/>
          <a:stretch>
            <a:fillRect/>
          </a:stretch>
        </p:blipFill>
        <p:spPr>
          <a:xfrm>
            <a:off x="5739130" y="1546860"/>
            <a:ext cx="5153660" cy="4306570"/>
          </a:xfrm>
          <a:prstGeom prst="rect">
            <a:avLst/>
          </a:prstGeom>
        </p:spPr>
      </p:pic>
      <p:sp>
        <p:nvSpPr>
          <p:cNvPr id="7" name="Text Box 6"/>
          <p:cNvSpPr txBox="1"/>
          <p:nvPr/>
        </p:nvSpPr>
        <p:spPr>
          <a:xfrm>
            <a:off x="605155" y="6040755"/>
            <a:ext cx="4064000" cy="368300"/>
          </a:xfrm>
          <a:prstGeom prst="rect">
            <a:avLst/>
          </a:prstGeom>
          <a:noFill/>
        </p:spPr>
        <p:txBody>
          <a:bodyPr wrap="square" rtlCol="0">
            <a:spAutoFit/>
          </a:bodyPr>
          <a:lstStyle/>
          <a:p>
            <a:r>
              <a:rPr lang="en-IN" altLang="en-US" b="1" i="1">
                <a:solidFill>
                  <a:schemeClr val="tx1"/>
                </a:solidFill>
              </a:rPr>
              <a:t>Distribution of Rented Bike Count</a:t>
            </a:r>
            <a:r>
              <a:rPr lang="en-IN" altLang="en-US"/>
              <a:t> </a:t>
            </a:r>
          </a:p>
        </p:txBody>
      </p:sp>
      <p:sp>
        <p:nvSpPr>
          <p:cNvPr id="8" name="Text Box 7"/>
          <p:cNvSpPr txBox="1"/>
          <p:nvPr/>
        </p:nvSpPr>
        <p:spPr>
          <a:xfrm>
            <a:off x="5739765" y="6049010"/>
            <a:ext cx="5615940" cy="464820"/>
          </a:xfrm>
          <a:prstGeom prst="rect">
            <a:avLst/>
          </a:prstGeom>
          <a:noFill/>
        </p:spPr>
        <p:txBody>
          <a:bodyPr wrap="square" rtlCol="0">
            <a:noAutofit/>
          </a:bodyPr>
          <a:lstStyle/>
          <a:p>
            <a:r>
              <a:rPr lang="en-IN" altLang="en-US" b="1" i="1"/>
              <a:t>Square root transformation of rented bike count</a:t>
            </a:r>
            <a:r>
              <a:rPr lang="en-IN" altLang="en-US" b="1"/>
              <a:t>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EDA (Contd..)</a:t>
            </a:r>
          </a:p>
        </p:txBody>
      </p:sp>
      <p:pic>
        <p:nvPicPr>
          <p:cNvPr id="5" name="Content Placeholder 4"/>
          <p:cNvPicPr>
            <a:picLocks noGrp="1" noChangeAspect="1"/>
          </p:cNvPicPr>
          <p:nvPr>
            <p:ph sz="half" idx="1"/>
          </p:nvPr>
        </p:nvPicPr>
        <p:blipFill>
          <a:blip r:embed="rId2"/>
          <a:stretch>
            <a:fillRect/>
          </a:stretch>
        </p:blipFill>
        <p:spPr>
          <a:xfrm>
            <a:off x="-45085" y="1201420"/>
            <a:ext cx="4624070" cy="3591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4503420" y="1222375"/>
            <a:ext cx="4709160" cy="3657600"/>
          </a:xfrm>
          <a:prstGeom prst="rect">
            <a:avLst/>
          </a:prstGeom>
        </p:spPr>
      </p:pic>
      <p:pic>
        <p:nvPicPr>
          <p:cNvPr id="7" name="Picture 6"/>
          <p:cNvPicPr>
            <a:picLocks noChangeAspect="1"/>
          </p:cNvPicPr>
          <p:nvPr/>
        </p:nvPicPr>
        <p:blipFill>
          <a:blip r:embed="rId4"/>
          <a:stretch>
            <a:fillRect/>
          </a:stretch>
        </p:blipFill>
        <p:spPr>
          <a:xfrm>
            <a:off x="9098280" y="1222375"/>
            <a:ext cx="3330575" cy="3387725"/>
          </a:xfrm>
          <a:prstGeom prst="rect">
            <a:avLst/>
          </a:prstGeom>
        </p:spPr>
      </p:pic>
      <p:sp>
        <p:nvSpPr>
          <p:cNvPr id="8" name="Text Box 7"/>
          <p:cNvSpPr txBox="1"/>
          <p:nvPr/>
        </p:nvSpPr>
        <p:spPr>
          <a:xfrm>
            <a:off x="139700" y="5256530"/>
            <a:ext cx="6411595" cy="1341755"/>
          </a:xfrm>
          <a:prstGeom prst="rect">
            <a:avLst/>
          </a:prstGeom>
          <a:noFill/>
        </p:spPr>
        <p:txBody>
          <a:bodyPr wrap="square" rtlCol="0">
            <a:noAutofit/>
          </a:bodyPr>
          <a:lstStyle/>
          <a:p>
            <a:r>
              <a:rPr lang="en-IN" altLang="en-US" b="1"/>
              <a:t>Less Demand on winter seasons </a:t>
            </a:r>
          </a:p>
          <a:p>
            <a:r>
              <a:rPr lang="en-IN" altLang="en-US" b="1"/>
              <a:t>Slightly higher demand During Non Holidays </a:t>
            </a:r>
          </a:p>
          <a:p>
            <a:r>
              <a:rPr lang="en-IN" altLang="en-US" b="1"/>
              <a:t>Almost no demand on Non Functioning Day </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EDa (cONTD...)</a:t>
            </a:r>
          </a:p>
        </p:txBody>
      </p:sp>
      <p:sp>
        <p:nvSpPr>
          <p:cNvPr id="4" name="Content Placeholder 3"/>
          <p:cNvSpPr>
            <a:spLocks noGrp="1"/>
          </p:cNvSpPr>
          <p:nvPr>
            <p:ph sz="half" idx="2"/>
          </p:nvPr>
        </p:nvSpPr>
        <p:spPr/>
        <p:txBody>
          <a:bodyPr>
            <a:normAutofit/>
          </a:bodyPr>
          <a:lstStyle/>
          <a:p>
            <a:r>
              <a:rPr lang="en-US"/>
              <a:t>We can see that </a:t>
            </a:r>
          </a:p>
          <a:p>
            <a:pPr marL="0" indent="0">
              <a:buNone/>
            </a:pPr>
            <a:r>
              <a:rPr lang="en-IN" altLang="en-US"/>
              <a:t>    </a:t>
            </a:r>
            <a:r>
              <a:rPr lang="en-US"/>
              <a:t>there less demand </a:t>
            </a:r>
          </a:p>
          <a:p>
            <a:pPr marL="0" indent="0">
              <a:buNone/>
            </a:pPr>
            <a:r>
              <a:rPr lang="en-US"/>
              <a:t> </a:t>
            </a:r>
            <a:r>
              <a:rPr lang="en-IN" altLang="en-US"/>
              <a:t>  </a:t>
            </a:r>
            <a:r>
              <a:rPr lang="en-US"/>
              <a:t>of Rented bike in the </a:t>
            </a:r>
            <a:r>
              <a:rPr lang="en-IN" altLang="en-US"/>
              <a:t> </a:t>
            </a:r>
          </a:p>
          <a:p>
            <a:pPr marL="0" indent="0">
              <a:buNone/>
            </a:pPr>
            <a:r>
              <a:rPr lang="en-IN" altLang="en-US"/>
              <a:t>    </a:t>
            </a:r>
            <a:r>
              <a:rPr lang="en-US"/>
              <a:t>month of December, January, February </a:t>
            </a:r>
          </a:p>
          <a:p>
            <a:pPr marL="0" indent="0">
              <a:buNone/>
            </a:pPr>
            <a:r>
              <a:rPr lang="en-IN" altLang="en-US"/>
              <a:t>    </a:t>
            </a:r>
            <a:r>
              <a:rPr lang="en-US"/>
              <a:t>i.e. during winter </a:t>
            </a:r>
          </a:p>
          <a:p>
            <a:pPr marL="0" indent="0">
              <a:buNone/>
            </a:pPr>
            <a:r>
              <a:rPr lang="en-US"/>
              <a:t> </a:t>
            </a:r>
            <a:r>
              <a:rPr lang="en-IN" altLang="en-US"/>
              <a:t>  </a:t>
            </a:r>
            <a:r>
              <a:rPr lang="en-US"/>
              <a:t>seasons</a:t>
            </a:r>
          </a:p>
          <a:p>
            <a:r>
              <a:rPr lang="en-US"/>
              <a:t>• Also demand of bike </a:t>
            </a:r>
          </a:p>
          <a:p>
            <a:pPr marL="0" indent="0">
              <a:buNone/>
            </a:pPr>
            <a:r>
              <a:rPr lang="en-IN" altLang="en-US"/>
              <a:t>         </a:t>
            </a:r>
            <a:r>
              <a:rPr lang="en-US"/>
              <a:t>is maximum during </a:t>
            </a:r>
          </a:p>
          <a:p>
            <a:pPr marL="0" indent="0">
              <a:buNone/>
            </a:pPr>
            <a:r>
              <a:rPr lang="en-IN" altLang="en-US"/>
              <a:t>         </a:t>
            </a:r>
            <a:r>
              <a:rPr lang="en-US"/>
              <a:t>May, June, July i.e </a:t>
            </a:r>
          </a:p>
          <a:p>
            <a:pPr marL="0" indent="0">
              <a:buNone/>
            </a:pPr>
            <a:r>
              <a:rPr lang="en-US"/>
              <a:t> </a:t>
            </a:r>
            <a:r>
              <a:rPr lang="en-IN" altLang="en-US"/>
              <a:t>         </a:t>
            </a:r>
            <a:r>
              <a:rPr lang="en-US"/>
              <a:t>Summer season</a:t>
            </a:r>
          </a:p>
        </p:txBody>
      </p:sp>
      <p:pic>
        <p:nvPicPr>
          <p:cNvPr id="5" name="Content Placeholder 4"/>
          <p:cNvPicPr>
            <a:picLocks noGrp="1" noChangeAspect="1"/>
          </p:cNvPicPr>
          <p:nvPr>
            <p:ph sz="half" idx="1"/>
          </p:nvPr>
        </p:nvPicPr>
        <p:blipFill>
          <a:blip r:embed="rId2"/>
          <a:stretch>
            <a:fillRect/>
          </a:stretch>
        </p:blipFill>
        <p:spPr>
          <a:xfrm>
            <a:off x="187325" y="2137410"/>
            <a:ext cx="4770120" cy="2781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EDA (Contd...)</a:t>
            </a:r>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288925" y="1222375"/>
            <a:ext cx="11729720" cy="5109845"/>
          </a:xfrm>
          <a:prstGeom prst="rect">
            <a:avLst/>
          </a:prstGeom>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Model’s Performed</a:t>
            </a:r>
          </a:p>
        </p:txBody>
      </p:sp>
      <p:sp>
        <p:nvSpPr>
          <p:cNvPr id="3" name="Content Placeholder 2"/>
          <p:cNvSpPr>
            <a:spLocks noGrp="1"/>
          </p:cNvSpPr>
          <p:nvPr>
            <p:ph sz="half" idx="1"/>
          </p:nvPr>
        </p:nvSpPr>
        <p:spPr>
          <a:xfrm>
            <a:off x="581025" y="1391285"/>
            <a:ext cx="5194935" cy="5097780"/>
          </a:xfrm>
        </p:spPr>
        <p:txBody>
          <a:bodyPr/>
          <a:lstStyle/>
          <a:p>
            <a:r>
              <a:rPr lang="en-US" b="1" u="sng" dirty="0"/>
              <a:t>Linear Regression with regularizations</a:t>
            </a:r>
          </a:p>
          <a:p>
            <a:r>
              <a:rPr lang="en-US" b="1" u="sng" dirty="0"/>
              <a:t>● Polynomial Regression</a:t>
            </a:r>
          </a:p>
          <a:p>
            <a:r>
              <a:rPr lang="en-US" b="1" u="sng" dirty="0"/>
              <a:t>● K nearest </a:t>
            </a:r>
            <a:r>
              <a:rPr lang="en-US" b="1" u="sng" dirty="0" err="1"/>
              <a:t>neighbours</a:t>
            </a:r>
            <a:endParaRPr lang="en-US" b="1" u="sng" dirty="0"/>
          </a:p>
          <a:p>
            <a:r>
              <a:rPr lang="en-US" b="1" u="sng" dirty="0"/>
              <a:t>● Decision tree </a:t>
            </a:r>
          </a:p>
          <a:p>
            <a:r>
              <a:rPr lang="en-US" b="1" u="sng" dirty="0"/>
              <a:t>● Random forest</a:t>
            </a:r>
          </a:p>
          <a:p>
            <a:r>
              <a:rPr lang="en-US" b="1" u="sng" dirty="0"/>
              <a:t>● Gradient Boost</a:t>
            </a:r>
          </a:p>
          <a:p>
            <a:r>
              <a:rPr lang="en-US" b="1" u="sng" dirty="0"/>
              <a:t>● </a:t>
            </a:r>
            <a:r>
              <a:rPr lang="en-US" b="1" u="sng" dirty="0" err="1"/>
              <a:t>eXtreme</a:t>
            </a:r>
            <a:r>
              <a:rPr lang="en-US" b="1" u="sng" dirty="0"/>
              <a:t> Gradient Boost</a:t>
            </a:r>
          </a:p>
          <a:p>
            <a:r>
              <a:rPr lang="en-US" b="1" u="sng" dirty="0"/>
              <a:t>● </a:t>
            </a:r>
            <a:r>
              <a:rPr lang="en-US" b="1" u="sng" dirty="0" err="1"/>
              <a:t>lightGBM</a:t>
            </a:r>
            <a:endParaRPr lang="en-US" b="1" u="sng" dirty="0"/>
          </a:p>
          <a:p>
            <a:r>
              <a:rPr lang="en-US" b="1" u="sng" dirty="0"/>
              <a:t>● </a:t>
            </a:r>
            <a:r>
              <a:rPr lang="en-US" b="1" u="sng" dirty="0" err="1"/>
              <a:t>CatBoost</a:t>
            </a:r>
            <a:endParaRPr lang="en-US" b="1" u="sng" dirty="0"/>
          </a:p>
        </p:txBody>
      </p:sp>
      <p:sp>
        <p:nvSpPr>
          <p:cNvPr id="4" name="Content Placeholder 3"/>
          <p:cNvSpPr>
            <a:spLocks noGrp="1"/>
          </p:cNvSpPr>
          <p:nvPr>
            <p:ph sz="half" idx="2"/>
          </p:nvPr>
        </p:nvSpPr>
        <p:spPr/>
        <p:txBody>
          <a:bodyPr/>
          <a:lstStyle/>
          <a:p>
            <a:endParaRPr 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Model’s Evaluation Matrices</a:t>
            </a:r>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635" y="1481455"/>
            <a:ext cx="12191365" cy="5375910"/>
          </a:xfrm>
          <a:prstGeom prst="rect">
            <a:avLst/>
          </a:prstGeom>
        </p:spPr>
      </p:pic>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Adjusted R2 of Model’s Performed</a:t>
            </a:r>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223520" y="1146175"/>
            <a:ext cx="11610975" cy="5711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sym typeface="+mn-ea"/>
              </a:rPr>
              <a:t>Mo</a:t>
            </a:r>
            <a:r>
              <a:rPr lang="en-US">
                <a:sym typeface="+mn-ea"/>
              </a:rPr>
              <a:t>del Validation &amp; Selection(continued)</a:t>
            </a:r>
            <a:endParaRPr lang="en-US"/>
          </a:p>
        </p:txBody>
      </p:sp>
      <p:sp>
        <p:nvSpPr>
          <p:cNvPr id="3" name="Content Placeholder 2"/>
          <p:cNvSpPr>
            <a:spLocks noGrp="1"/>
          </p:cNvSpPr>
          <p:nvPr>
            <p:ph sz="half" idx="1"/>
          </p:nvPr>
        </p:nvSpPr>
        <p:spPr>
          <a:xfrm>
            <a:off x="581025" y="1391285"/>
            <a:ext cx="12106910" cy="4469765"/>
          </a:xfrm>
        </p:spPr>
        <p:txBody>
          <a:bodyPr>
            <a:normAutofit/>
          </a:bodyPr>
          <a:lstStyle/>
          <a:p>
            <a:r>
              <a:rPr lang="en-US"/>
              <a:t>●</a:t>
            </a:r>
            <a:r>
              <a:rPr lang="en-US" b="1"/>
              <a:t> Observation 1: As seen in the </a:t>
            </a:r>
          </a:p>
          <a:p>
            <a:pPr marL="0" indent="0">
              <a:buNone/>
            </a:pPr>
            <a:r>
              <a:rPr lang="en-IN" altLang="en-US" b="1"/>
              <a:t>         </a:t>
            </a:r>
            <a:r>
              <a:rPr lang="en-US" b="1"/>
              <a:t>Model Evaluation Matrices table, </a:t>
            </a:r>
          </a:p>
          <a:p>
            <a:pPr marL="0" indent="0">
              <a:buNone/>
            </a:pPr>
            <a:r>
              <a:rPr lang="en-IN" altLang="en-US" b="1"/>
              <a:t>        </a:t>
            </a:r>
            <a:r>
              <a:rPr lang="en-US" b="1"/>
              <a:t>Linear Regression, KNN is not </a:t>
            </a:r>
          </a:p>
          <a:p>
            <a:pPr marL="0" indent="0">
              <a:buNone/>
            </a:pPr>
            <a:r>
              <a:rPr lang="en-US" b="1"/>
              <a:t> </a:t>
            </a:r>
            <a:r>
              <a:rPr lang="en-IN" altLang="en-US" b="1"/>
              <a:t>       </a:t>
            </a:r>
            <a:r>
              <a:rPr lang="en-US" b="1"/>
              <a:t>giving great results.</a:t>
            </a:r>
          </a:p>
          <a:p>
            <a:r>
              <a:rPr lang="en-US" b="1"/>
              <a:t>● Observation 2: Random forest &amp; </a:t>
            </a:r>
          </a:p>
          <a:p>
            <a:pPr marL="0" indent="0">
              <a:buNone/>
            </a:pPr>
            <a:r>
              <a:rPr lang="en-IN" altLang="en-US" b="1"/>
              <a:t>         </a:t>
            </a:r>
            <a:r>
              <a:rPr lang="en-US" b="1"/>
              <a:t>GBR have performed equally </a:t>
            </a:r>
          </a:p>
          <a:p>
            <a:pPr marL="0" indent="0">
              <a:buNone/>
            </a:pPr>
            <a:r>
              <a:rPr lang="en-US" b="1"/>
              <a:t> </a:t>
            </a:r>
            <a:r>
              <a:rPr lang="en-IN" altLang="en-US" b="1"/>
              <a:t>        </a:t>
            </a:r>
            <a:r>
              <a:rPr lang="en-US" b="1"/>
              <a:t>good in terms of adjusted r2.</a:t>
            </a:r>
          </a:p>
          <a:p>
            <a:r>
              <a:rPr lang="en-US" b="1"/>
              <a:t>● Observation 3: We are getting </a:t>
            </a:r>
          </a:p>
          <a:p>
            <a:pPr marL="0" indent="0">
              <a:buNone/>
            </a:pPr>
            <a:r>
              <a:rPr lang="en-IN" altLang="en-US" b="1"/>
              <a:t>         </a:t>
            </a:r>
            <a:r>
              <a:rPr lang="en-US" b="1"/>
              <a:t>the best results from lightGBM</a:t>
            </a:r>
          </a:p>
          <a:p>
            <a:pPr marL="0" indent="0">
              <a:buNone/>
            </a:pPr>
            <a:r>
              <a:rPr lang="en-IN" altLang="en-US" b="1"/>
              <a:t>         </a:t>
            </a:r>
            <a:r>
              <a:rPr lang="en-US" b="1"/>
              <a:t>and CatBoost.</a:t>
            </a:r>
          </a:p>
        </p:txBody>
      </p:sp>
      <p:sp>
        <p:nvSpPr>
          <p:cNvPr id="4" name="Content Placeholder 3"/>
          <p:cNvSpPr>
            <a:spLocks noGrp="1"/>
          </p:cNvSpPr>
          <p:nvPr>
            <p:ph sz="half" idx="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Feature Importance</a:t>
            </a:r>
          </a:p>
        </p:txBody>
      </p:sp>
      <p:pic>
        <p:nvPicPr>
          <p:cNvPr id="5" name="Content Placeholder 4"/>
          <p:cNvPicPr>
            <a:picLocks noGrp="1" noChangeAspect="1"/>
          </p:cNvPicPr>
          <p:nvPr>
            <p:ph sz="half" idx="1"/>
          </p:nvPr>
        </p:nvPicPr>
        <p:blipFill>
          <a:blip r:embed="rId2"/>
          <a:stretch>
            <a:fillRect/>
          </a:stretch>
        </p:blipFill>
        <p:spPr>
          <a:xfrm>
            <a:off x="149225" y="1560830"/>
            <a:ext cx="6134735" cy="448691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416040" y="1301115"/>
            <a:ext cx="5194935" cy="4563110"/>
          </a:xfrm>
          <a:prstGeom prst="rect">
            <a:avLst/>
          </a:prstGeom>
        </p:spPr>
      </p:pic>
      <p:sp>
        <p:nvSpPr>
          <p:cNvPr id="7" name="Text Box 6"/>
          <p:cNvSpPr txBox="1"/>
          <p:nvPr/>
        </p:nvSpPr>
        <p:spPr>
          <a:xfrm>
            <a:off x="832485" y="6191885"/>
            <a:ext cx="4064000" cy="368300"/>
          </a:xfrm>
          <a:prstGeom prst="rect">
            <a:avLst/>
          </a:prstGeom>
          <a:noFill/>
        </p:spPr>
        <p:txBody>
          <a:bodyPr wrap="square" rtlCol="0">
            <a:spAutoFit/>
          </a:bodyPr>
          <a:lstStyle/>
          <a:p>
            <a:r>
              <a:rPr lang="en-IN" altLang="en-US" b="1" u="sng"/>
              <a:t>Light GBM</a:t>
            </a:r>
            <a:r>
              <a:rPr lang="en-IN" altLang="en-US"/>
              <a:t> </a:t>
            </a:r>
          </a:p>
        </p:txBody>
      </p:sp>
      <p:sp>
        <p:nvSpPr>
          <p:cNvPr id="8" name="Text Box 7"/>
          <p:cNvSpPr txBox="1"/>
          <p:nvPr/>
        </p:nvSpPr>
        <p:spPr>
          <a:xfrm>
            <a:off x="7301865" y="6191885"/>
            <a:ext cx="4064000" cy="368300"/>
          </a:xfrm>
          <a:prstGeom prst="rect">
            <a:avLst/>
          </a:prstGeom>
          <a:noFill/>
        </p:spPr>
        <p:txBody>
          <a:bodyPr wrap="square" rtlCol="0">
            <a:spAutoFit/>
          </a:bodyPr>
          <a:lstStyle/>
          <a:p>
            <a:r>
              <a:rPr lang="en-US" b="1" u="sng">
                <a:solidFill>
                  <a:schemeClr val="tx1"/>
                </a:solidFill>
              </a:rPr>
              <a:t>CatBoost</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MODEL EXPLAINABILITY - SHAP </a:t>
            </a:r>
          </a:p>
        </p:txBody>
      </p:sp>
      <p:pic>
        <p:nvPicPr>
          <p:cNvPr id="5" name="Content Placeholder 4"/>
          <p:cNvPicPr>
            <a:picLocks noGrp="1" noChangeAspect="1"/>
          </p:cNvPicPr>
          <p:nvPr>
            <p:ph sz="half" idx="1"/>
          </p:nvPr>
        </p:nvPicPr>
        <p:blipFill>
          <a:blip r:embed="rId2"/>
          <a:stretch>
            <a:fillRect/>
          </a:stretch>
        </p:blipFill>
        <p:spPr>
          <a:xfrm>
            <a:off x="350520" y="1222375"/>
            <a:ext cx="10960100" cy="2524125"/>
          </a:xfrm>
          <a:prstGeom prst="rect">
            <a:avLst/>
          </a:prstGeom>
        </p:spPr>
      </p:pic>
      <p:sp>
        <p:nvSpPr>
          <p:cNvPr id="6" name="Text Box 5"/>
          <p:cNvSpPr txBox="1"/>
          <p:nvPr/>
        </p:nvSpPr>
        <p:spPr>
          <a:xfrm>
            <a:off x="2352040" y="3541395"/>
            <a:ext cx="4064000" cy="357505"/>
          </a:xfrm>
          <a:prstGeom prst="rect">
            <a:avLst/>
          </a:prstGeom>
          <a:noFill/>
        </p:spPr>
        <p:txBody>
          <a:bodyPr wrap="square" rtlCol="0">
            <a:noAutofit/>
          </a:bodyPr>
          <a:lstStyle/>
          <a:p>
            <a:r>
              <a:rPr lang="en-IN" altLang="en-US" b="1" i="1" u="sng">
                <a:solidFill>
                  <a:schemeClr val="tx1"/>
                </a:solidFill>
              </a:rPr>
              <a:t>LIGHT GBM </a:t>
            </a:r>
          </a:p>
        </p:txBody>
      </p:sp>
      <p:pic>
        <p:nvPicPr>
          <p:cNvPr id="7" name="Content Placeholder 6"/>
          <p:cNvPicPr>
            <a:picLocks noGrp="1" noChangeAspect="1"/>
          </p:cNvPicPr>
          <p:nvPr>
            <p:ph sz="half" idx="2"/>
          </p:nvPr>
        </p:nvPicPr>
        <p:blipFill>
          <a:blip r:embed="rId3"/>
          <a:stretch>
            <a:fillRect/>
          </a:stretch>
        </p:blipFill>
        <p:spPr>
          <a:xfrm>
            <a:off x="350520" y="3898900"/>
            <a:ext cx="11164570" cy="1615440"/>
          </a:xfrm>
          <a:prstGeom prst="rect">
            <a:avLst/>
          </a:prstGeom>
        </p:spPr>
      </p:pic>
      <p:sp>
        <p:nvSpPr>
          <p:cNvPr id="8" name="Text Box 7"/>
          <p:cNvSpPr txBox="1"/>
          <p:nvPr/>
        </p:nvSpPr>
        <p:spPr>
          <a:xfrm>
            <a:off x="2352040" y="5800090"/>
            <a:ext cx="6096000" cy="368300"/>
          </a:xfrm>
          <a:prstGeom prst="rect">
            <a:avLst/>
          </a:prstGeom>
          <a:noFill/>
        </p:spPr>
        <p:txBody>
          <a:bodyPr wrap="square" rtlCol="0" anchor="t">
            <a:spAutoFit/>
          </a:bodyPr>
          <a:lstStyle/>
          <a:p>
            <a:r>
              <a:rPr lang="en-US" b="1" i="1" u="sng">
                <a:solidFill>
                  <a:schemeClr val="tx1"/>
                </a:solidFill>
              </a:rPr>
              <a:t>CatBoost</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 </a:t>
            </a:r>
          </a:p>
        </p:txBody>
      </p:sp>
      <p:sp>
        <p:nvSpPr>
          <p:cNvPr id="3" name="Content Placeholder 2"/>
          <p:cNvSpPr>
            <a:spLocks noGrp="1"/>
          </p:cNvSpPr>
          <p:nvPr>
            <p:ph idx="1"/>
          </p:nvPr>
        </p:nvSpPr>
        <p:spPr/>
        <p:txBody>
          <a:bodyPr/>
          <a:lstStyle/>
          <a:p>
            <a:r>
              <a:rPr lang="en-US"/>
              <a:t>Content</a:t>
            </a:r>
          </a:p>
          <a:p>
            <a:r>
              <a:rPr lang="en-US"/>
              <a:t>❑ Data Pipeline</a:t>
            </a:r>
          </a:p>
          <a:p>
            <a:r>
              <a:rPr lang="en-US"/>
              <a:t>❑ Data Description</a:t>
            </a:r>
          </a:p>
          <a:p>
            <a:r>
              <a:rPr lang="en-US"/>
              <a:t>❑ Exploratory Data Analysis</a:t>
            </a:r>
          </a:p>
          <a:p>
            <a:r>
              <a:rPr lang="en-US"/>
              <a:t>❑ Models performed</a:t>
            </a:r>
          </a:p>
          <a:p>
            <a:r>
              <a:rPr lang="en-US"/>
              <a:t>❑ Model Validation &amp; Selection</a:t>
            </a:r>
          </a:p>
          <a:p>
            <a:r>
              <a:rPr lang="en-US"/>
              <a:t>❑ Evaluation Matrix of All the models</a:t>
            </a:r>
          </a:p>
          <a:p>
            <a:r>
              <a:rPr lang="en-US"/>
              <a:t>❑ Model Explainability - SHAP</a:t>
            </a:r>
          </a:p>
          <a:p>
            <a:r>
              <a:rPr lang="en-US"/>
              <a:t>❑ Challenges</a:t>
            </a:r>
          </a:p>
          <a:p>
            <a:r>
              <a:rPr lang="en-US"/>
              <a:t>❑ Conclusion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CHALLENGES FACED </a:t>
            </a:r>
          </a:p>
        </p:txBody>
      </p:sp>
      <p:sp>
        <p:nvSpPr>
          <p:cNvPr id="3" name="Content Placeholder 2"/>
          <p:cNvSpPr>
            <a:spLocks noGrp="1"/>
          </p:cNvSpPr>
          <p:nvPr>
            <p:ph sz="half" idx="1"/>
          </p:nvPr>
        </p:nvSpPr>
        <p:spPr>
          <a:xfrm>
            <a:off x="64770" y="1391285"/>
            <a:ext cx="11373485" cy="5032375"/>
          </a:xfrm>
        </p:spPr>
        <p:txBody>
          <a:bodyPr>
            <a:normAutofit fontScale="87500" lnSpcReduction="20000"/>
          </a:bodyPr>
          <a:lstStyle/>
          <a:p>
            <a:r>
              <a:rPr lang="en-US" b="1"/>
              <a:t>Addressing the challenges faced during the project on predicting hourly rental bike demand highlights key issues encountered in data-driven projects, especially those involving large datasets and the need for precise predictions.</a:t>
            </a:r>
          </a:p>
          <a:p>
            <a:endParaRPr lang="en-US" b="1"/>
          </a:p>
          <a:p>
            <a:r>
              <a:rPr lang="en-US" b="1"/>
              <a:t>1. Handling Large Volumes of Data:</a:t>
            </a:r>
            <a:r>
              <a:rPr lang="en-IN" altLang="en-US" b="1"/>
              <a:t>-</a:t>
            </a:r>
            <a:r>
              <a:rPr lang="en-US" b="1"/>
              <a:t> The project's dataset encompassed extensive records over time, capturing various factors influencing bike rental demand. Managing this vast amount of data posed significant challenges, primarily in processing and analysis. The sheer volume required robust data handling and storage solutions to ensure efficient data manipulation and analysis without compromising performance.</a:t>
            </a:r>
          </a:p>
          <a:p>
            <a:endParaRPr lang="en-US" b="1"/>
          </a:p>
          <a:p>
            <a:r>
              <a:rPr lang="en-US" b="1"/>
              <a:t>2. Computational Complexity:</a:t>
            </a:r>
            <a:r>
              <a:rPr lang="en-IN" altLang="en-US" b="1"/>
              <a:t> </a:t>
            </a:r>
            <a:r>
              <a:rPr lang="en-US" b="1"/>
              <a:t>Given the dataset's size, the computational demands were substantial. Processing the data, especially running complex models to predict hourly bike rental demand, required significant computational resources. This increased the time needed for model training and optimization, impacting the project's pace and potentially its scalability.</a:t>
            </a:r>
          </a:p>
          <a:p>
            <a:endParaRPr lang="en-US" b="1"/>
          </a:p>
          <a:p>
            <a:r>
              <a:rPr lang="en-US" b="1"/>
              <a:t>3. Attention to Detail in Inferences:The project required meticulous attention to small but critical details within the data. Even minor trends or patterns could significantly influence the prediction accuracy. Identifying and incorporating these subtle inferences into the model was crucial for enhancing its predictive performance and ensuring that the bike rental service could meet demand efficiently.</a:t>
            </a:r>
          </a:p>
          <a:p>
            <a:endParaRPr lang="en-US" b="1"/>
          </a:p>
          <a:p>
            <a:r>
              <a:rPr lang="en-US" b="1"/>
              <a:t>These challenges underscore the complexities of working with large datasets and the importance of computational efficiency and detailed analysis in making accurate predictions to support urban mobility solutions.</a:t>
            </a:r>
          </a:p>
        </p:txBody>
      </p:sp>
      <p:sp>
        <p:nvSpPr>
          <p:cNvPr id="4" name="Content Placeholder 3"/>
          <p:cNvSpPr>
            <a:spLocks noGrp="1"/>
          </p:cNvSpPr>
          <p:nvPr>
            <p:ph sz="half" idx="2"/>
          </p:nvPr>
        </p:nvSpPr>
        <p:spPr/>
        <p:txBody>
          <a:bodyPr>
            <a:normAutofit fontScale="87500" lnSpcReduction="20000"/>
          </a:bodyPr>
          <a:lstStyle/>
          <a:p>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95250" y="1052830"/>
            <a:ext cx="12261215" cy="4922520"/>
          </a:xfrm>
        </p:spPr>
        <p:txBody>
          <a:bodyPr>
            <a:noAutofit/>
          </a:bodyPr>
          <a:lstStyle/>
          <a:p>
            <a:pPr marL="0" indent="0">
              <a:buNone/>
            </a:pPr>
            <a:r>
              <a:rPr lang="en-IN" sz="1300" b="1">
                <a:solidFill>
                  <a:srgbClr val="0F0F0F"/>
                </a:solidFill>
              </a:rPr>
              <a:t>To ensure the smooth operation and scalability of the rental bike prediction system, the following system requirements are essential:</a:t>
            </a:r>
          </a:p>
          <a:p>
            <a:pPr marL="0" indent="0">
              <a:buNone/>
            </a:pPr>
            <a:endParaRPr lang="en-IN" sz="1300" b="1">
              <a:solidFill>
                <a:srgbClr val="0F0F0F"/>
              </a:solidFill>
            </a:endParaRPr>
          </a:p>
          <a:p>
            <a:pPr marL="0" indent="0">
              <a:buNone/>
            </a:pPr>
            <a:r>
              <a:rPr lang="en-IN" sz="1300" b="1">
                <a:solidFill>
                  <a:srgbClr val="0F0F0F"/>
                </a:solidFill>
              </a:rPr>
              <a:t>Computational Resources: Adequate processing power and memory to handle data preprocessing, model training, and real-time prediction. This may involve powerful local machines for development and cloud-based solutions for deployment to manage workload efficiently.</a:t>
            </a:r>
          </a:p>
          <a:p>
            <a:pPr marL="0" indent="0">
              <a:buNone/>
            </a:pPr>
            <a:r>
              <a:rPr lang="en-IN" sz="1300" b="1">
                <a:solidFill>
                  <a:srgbClr val="0F0F0F"/>
                </a:solidFill>
              </a:rPr>
              <a:t>Storage: Sufficient storage capacity to archive historical bike rental data, real-time input data, and model artifacts. Cloud storage solutions could be considered for flexibility and scalability.</a:t>
            </a:r>
          </a:p>
          <a:p>
            <a:pPr marL="0" indent="0">
              <a:buNone/>
            </a:pPr>
            <a:r>
              <a:rPr lang="en-IN" sz="1300" b="1">
                <a:solidFill>
                  <a:srgbClr val="0F0F0F"/>
                </a:solidFill>
              </a:rPr>
              <a:t>Connectivity: Reliable internet connection for accessing real-time data sources (e.g., weather updates, event calendars) and for deploying the application on cloud platforms.</a:t>
            </a:r>
          </a:p>
          <a:p>
            <a:pPr marL="0" indent="0">
              <a:buNone/>
            </a:pPr>
            <a:r>
              <a:rPr lang="en-IN" sz="1300" b="1">
                <a:solidFill>
                  <a:srgbClr val="0F0F0F"/>
                </a:solidFill>
              </a:rPr>
              <a:t>Security: Robust security measures to protect data integrity and user privacy, especially when dealing with user location data and real-time inputs.</a:t>
            </a:r>
          </a:p>
          <a:p>
            <a:pPr marL="0" indent="0">
              <a:buNone/>
            </a:pPr>
            <a:r>
              <a:rPr lang="en-IN" sz="1300" b="1">
                <a:solidFill>
                  <a:srgbClr val="0F0F0F"/>
                </a:solidFill>
              </a:rPr>
              <a:t>Library Requirements</a:t>
            </a:r>
          </a:p>
          <a:p>
            <a:pPr marL="0" indent="0">
              <a:buNone/>
            </a:pPr>
            <a:r>
              <a:rPr lang="en-IN" sz="1300" b="1">
                <a:solidFill>
                  <a:srgbClr val="0F0F0F"/>
                </a:solidFill>
              </a:rPr>
              <a:t>Building an efficient and accurate predictive model requires the utilization of specific programming libraries and tools. The primary libraries include:</a:t>
            </a:r>
          </a:p>
          <a:p>
            <a:pPr marL="0" indent="0">
              <a:buNone/>
            </a:pPr>
            <a:endParaRPr lang="en-IN" sz="1300" b="1">
              <a:solidFill>
                <a:srgbClr val="0F0F0F"/>
              </a:solidFill>
            </a:endParaRPr>
          </a:p>
          <a:p>
            <a:pPr marL="0" indent="0">
              <a:buNone/>
            </a:pPr>
            <a:r>
              <a:rPr lang="en-IN" sz="1300" b="1" u="sng">
                <a:solidFill>
                  <a:schemeClr val="tx1"/>
                </a:solidFill>
              </a:rPr>
              <a:t>Data Analysis and Preprocessing:</a:t>
            </a:r>
          </a:p>
          <a:p>
            <a:pPr marL="0" indent="0">
              <a:buNone/>
            </a:pPr>
            <a:endParaRPr lang="en-IN" sz="1300" b="1">
              <a:solidFill>
                <a:srgbClr val="0F0F0F"/>
              </a:solidFill>
            </a:endParaRPr>
          </a:p>
          <a:p>
            <a:pPr marL="0" indent="0">
              <a:buNone/>
            </a:pPr>
            <a:r>
              <a:rPr lang="en-IN" sz="1300" b="1">
                <a:solidFill>
                  <a:srgbClr val="0F0F0F"/>
                </a:solidFill>
              </a:rPr>
              <a:t>Pandas: For data manipulation and cleaning. Essential for handling and preprocessing structured data.</a:t>
            </a:r>
          </a:p>
          <a:p>
            <a:pPr marL="0" indent="0">
              <a:buNone/>
            </a:pPr>
            <a:r>
              <a:rPr lang="en-IN" sz="1300" b="1">
                <a:solidFill>
                  <a:srgbClr val="0F0F0F"/>
                </a:solidFill>
              </a:rPr>
              <a:t>NumPy: For numerical operations, especially useful in data preprocessing and feature engineering phases.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4380" y="0"/>
            <a:ext cx="10855960" cy="567690"/>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0" y="361950"/>
            <a:ext cx="11610340" cy="6496685"/>
          </a:xfrm>
        </p:spPr>
        <p:txBody>
          <a:bodyPr>
            <a:noAutofit/>
          </a:bodyPr>
          <a:lstStyle/>
          <a:p>
            <a:pPr marL="305435" indent="-305435"/>
            <a:r>
              <a:rPr lang="en-IN" sz="1100" b="1" u="sng">
                <a:solidFill>
                  <a:srgbClr val="FF0000"/>
                </a:solidFill>
              </a:rPr>
              <a:t>Deployment</a:t>
            </a:r>
            <a:r>
              <a:rPr lang="en-IN" sz="1100" b="1"/>
              <a:t>:</a:t>
            </a:r>
          </a:p>
          <a:p>
            <a:pPr marL="305435" indent="-305435"/>
            <a:r>
              <a:rPr lang="en-IN" sz="1100" b="1"/>
              <a:t>Flask/Django: For creating a web application or API that serves the model's predictions to end-users or integrates with a bike rental management system.</a:t>
            </a:r>
          </a:p>
          <a:p>
            <a:pPr marL="305435" indent="-305435"/>
            <a:r>
              <a:rPr lang="en-IN" sz="1100" b="1"/>
              <a:t>Docker: To containerize the application, ensuring consistency across different development and deployment environments.</a:t>
            </a:r>
          </a:p>
          <a:p>
            <a:pPr marL="305435" indent="-305435"/>
            <a:r>
              <a:rPr lang="en-IN" sz="1100" b="1"/>
              <a:t>Monitoring and Logging:</a:t>
            </a:r>
          </a:p>
          <a:p>
            <a:pPr marL="305435" indent="-305435"/>
            <a:r>
              <a:rPr lang="en-IN" sz="1100" b="1"/>
              <a:t>Prometheus/Grafana: For real-time monitoring of the system's performance and logging usage statistics, which is crucial for maintaining system reliability and optimizing resource allocation.</a:t>
            </a:r>
          </a:p>
          <a:p>
            <a:pPr marL="305435" indent="-305435"/>
            <a:r>
              <a:rPr lang="en-IN" sz="1100" b="1" u="sng">
                <a:solidFill>
                  <a:srgbClr val="FF0000"/>
                </a:solidFill>
              </a:rPr>
              <a:t>ALGORITHMS USED </a:t>
            </a:r>
          </a:p>
          <a:p>
            <a:pPr marL="305435" indent="-305435"/>
            <a:r>
              <a:rPr lang="en-IN" sz="1100" b="1" u="sng">
                <a:solidFill>
                  <a:schemeClr val="tx1"/>
                </a:solidFill>
              </a:rPr>
              <a:t>and Performed</a:t>
            </a:r>
          </a:p>
          <a:p>
            <a:pPr marL="305435" indent="-305435"/>
            <a:r>
              <a:rPr lang="en-IN" sz="1100" b="1" u="sng">
                <a:solidFill>
                  <a:schemeClr val="tx1"/>
                </a:solidFill>
              </a:rPr>
              <a:t>● Linear Regression with regularizations</a:t>
            </a:r>
          </a:p>
          <a:p>
            <a:pPr marL="305435" indent="-305435"/>
            <a:r>
              <a:rPr lang="en-IN" sz="1100" b="1" u="sng">
                <a:solidFill>
                  <a:schemeClr val="tx1"/>
                </a:solidFill>
              </a:rPr>
              <a:t>● Polynomial Regression</a:t>
            </a:r>
          </a:p>
          <a:p>
            <a:pPr marL="305435" indent="-305435"/>
            <a:r>
              <a:rPr lang="en-IN" sz="1100" b="1" u="sng">
                <a:solidFill>
                  <a:schemeClr val="tx1"/>
                </a:solidFill>
              </a:rPr>
              <a:t>● K nearest neighbours</a:t>
            </a:r>
          </a:p>
          <a:p>
            <a:pPr marL="305435" indent="-305435"/>
            <a:r>
              <a:rPr lang="en-IN" sz="1100" b="1" u="sng">
                <a:solidFill>
                  <a:schemeClr val="tx1"/>
                </a:solidFill>
              </a:rPr>
              <a:t>● Decision tree </a:t>
            </a:r>
          </a:p>
          <a:p>
            <a:pPr marL="305435" indent="-305435"/>
            <a:r>
              <a:rPr lang="en-IN" sz="1100" b="1" u="sng">
                <a:solidFill>
                  <a:schemeClr val="tx1"/>
                </a:solidFill>
              </a:rPr>
              <a:t>● Random forest</a:t>
            </a:r>
          </a:p>
          <a:p>
            <a:pPr marL="305435" indent="-305435"/>
            <a:r>
              <a:rPr lang="en-IN" sz="1100" b="1" u="sng">
                <a:solidFill>
                  <a:schemeClr val="tx1"/>
                </a:solidFill>
              </a:rPr>
              <a:t>● Gradient Boost</a:t>
            </a:r>
          </a:p>
          <a:p>
            <a:pPr marL="305435" indent="-305435"/>
            <a:r>
              <a:rPr lang="en-IN" sz="1100" b="1" u="sng">
                <a:solidFill>
                  <a:schemeClr val="tx1"/>
                </a:solidFill>
              </a:rPr>
              <a:t>● eXtreme Gradient Boost</a:t>
            </a:r>
          </a:p>
          <a:p>
            <a:pPr marL="305435" indent="-305435"/>
            <a:r>
              <a:rPr lang="en-IN" sz="1100" b="1" u="sng">
                <a:solidFill>
                  <a:schemeClr val="tx1"/>
                </a:solidFill>
              </a:rPr>
              <a:t>● lightGBM</a:t>
            </a:r>
          </a:p>
          <a:p>
            <a:pPr marL="305435" indent="-305435"/>
            <a:r>
              <a:rPr lang="en-IN" sz="1100" b="1" u="sng">
                <a:solidFill>
                  <a:schemeClr val="tx1"/>
                </a:solidFill>
              </a:rPr>
              <a:t>● CatBoos</a:t>
            </a:r>
          </a:p>
          <a:p>
            <a:pPr marL="305435" indent="-305435"/>
            <a:r>
              <a:rPr lang="en-IN" sz="1100" b="1"/>
              <a:t>Machine Learning and Time-Series Forecasting:</a:t>
            </a:r>
          </a:p>
          <a:p>
            <a:pPr marL="305435" indent="-305435"/>
            <a:r>
              <a:rPr lang="en-IN" sz="1100" b="1"/>
              <a:t>Scikit-learn: Offers a wide range of tools for machine learning model development, evaluation, and hyperparameter tuning.</a:t>
            </a:r>
          </a:p>
          <a:p>
            <a:pPr marL="305435" indent="-305435"/>
            <a:r>
              <a:rPr lang="en-IN" sz="1100" b="1"/>
              <a:t>Statsmodels: Useful for implementing traditional time-series forecasting models like ARIMA or SARIMA.</a:t>
            </a:r>
          </a:p>
          <a:p>
            <a:pPr marL="305435" indent="-305435"/>
            <a:r>
              <a:rPr lang="en-IN" sz="1100" b="1"/>
              <a:t>TensorFlow/Keras: For building more complex models like LSTM (Long Short-Term Memory networks), particularly useful in capturing temporal dependencies in time-series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Content Placeholder 2"/>
          <p:cNvSpPr>
            <a:spLocks noGrp="1"/>
          </p:cNvSpPr>
          <p:nvPr>
            <p:ph idx="1"/>
          </p:nvPr>
        </p:nvSpPr>
        <p:spPr/>
        <p:txBody>
          <a:bodyPr/>
          <a:lstStyle/>
          <a:p>
            <a:r>
              <a:rPr lang="en-IN" altLang="en-US" sz="1600" b="1" u="sng">
                <a:solidFill>
                  <a:srgbClr val="FF0000"/>
                </a:solidFill>
                <a:latin typeface="Arial Black" panose="020B0A04020102020204" charset="0"/>
                <a:cs typeface="Arial Black" panose="020B0A04020102020204" charset="0"/>
              </a:rPr>
              <a:t>Visualization </a:t>
            </a:r>
          </a:p>
          <a:p>
            <a:endParaRPr lang="en-IN" altLang="en-US" sz="1600" b="1" u="sng">
              <a:solidFill>
                <a:srgbClr val="FF0000"/>
              </a:solidFill>
              <a:latin typeface="Arial Black" panose="020B0A04020102020204" charset="0"/>
              <a:cs typeface="Arial Black" panose="020B0A04020102020204" charset="0"/>
            </a:endParaRPr>
          </a:p>
          <a:p>
            <a:r>
              <a:rPr lang="en-IN" altLang="en-US" sz="1400" b="1" u="sng">
                <a:solidFill>
                  <a:schemeClr val="tx1"/>
                </a:solidFill>
                <a:latin typeface="Arial Black" panose="020B0A04020102020204" charset="0"/>
                <a:cs typeface="Arial Black" panose="020B0A04020102020204" charset="0"/>
              </a:rPr>
              <a:t>Matplotlib and Seaborn: For visualizing data and model performance metrics, aiding in the analysis and presentation of findings.</a:t>
            </a:r>
          </a:p>
          <a:p>
            <a:endParaRPr lang="en-IN" altLang="en-US" sz="1400" b="1" u="sng">
              <a:solidFill>
                <a:schemeClr val="tx1"/>
              </a:solidFill>
              <a:latin typeface="Arial Black" panose="020B0A04020102020204" charset="0"/>
              <a:cs typeface="Arial Black" panose="020B0A04020102020204" charset="0"/>
            </a:endParaRPr>
          </a:p>
          <a:p>
            <a:r>
              <a:rPr lang="en-IN" altLang="en-US" sz="1400" b="1" u="sng">
                <a:solidFill>
                  <a:srgbClr val="FF0000"/>
                </a:solidFill>
                <a:latin typeface="Arial Black" panose="020B0A04020102020204" charset="0"/>
                <a:cs typeface="Arial Black" panose="020B0A04020102020204" charset="0"/>
              </a:rPr>
              <a:t>Monitoring and Logging:</a:t>
            </a:r>
          </a:p>
          <a:p>
            <a:endParaRPr lang="en-IN" altLang="en-US" sz="1400" b="1" u="sng">
              <a:solidFill>
                <a:schemeClr val="tx1"/>
              </a:solidFill>
              <a:latin typeface="Arial Black" panose="020B0A04020102020204" charset="0"/>
              <a:cs typeface="Arial Black" panose="020B0A04020102020204" charset="0"/>
            </a:endParaRPr>
          </a:p>
          <a:p>
            <a:r>
              <a:rPr lang="en-IN" altLang="en-US" sz="1400" b="1" u="sng">
                <a:solidFill>
                  <a:schemeClr val="tx1"/>
                </a:solidFill>
                <a:latin typeface="Arial Black" panose="020B0A04020102020204" charset="0"/>
                <a:cs typeface="Arial Black" panose="020B0A04020102020204" charset="0"/>
              </a:rPr>
              <a:t>Prometheus/Grafana: For real-time monitoring of the system's performance and logging usage statistics, which is crucial for maintaining system reliability and optimizing resource allocation.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191770" y="1301750"/>
            <a:ext cx="15615920" cy="4673600"/>
          </a:xfrm>
        </p:spPr>
        <p:txBody>
          <a:bodyPr>
            <a:normAutofit fontScale="90000" lnSpcReduction="20000"/>
          </a:bodyPr>
          <a:lstStyle/>
          <a:p>
            <a:pPr marL="0" indent="0">
              <a:buNone/>
            </a:pPr>
            <a:r>
              <a:rPr lang="en-IN" sz="2400" dirty="0"/>
              <a:t>It is quite evident from the results that </a:t>
            </a:r>
          </a:p>
          <a:p>
            <a:pPr marL="0" indent="0">
              <a:buNone/>
            </a:pPr>
            <a:r>
              <a:rPr lang="en-IN" sz="2400" dirty="0"/>
              <a:t>lightGBM and Catboost is the best </a:t>
            </a:r>
          </a:p>
          <a:p>
            <a:pPr marL="0" indent="0">
              <a:buNone/>
            </a:pPr>
            <a:r>
              <a:rPr lang="en-IN" sz="2400" dirty="0"/>
              <a:t>model that can be used for the Bike </a:t>
            </a:r>
          </a:p>
          <a:p>
            <a:pPr marL="0" indent="0">
              <a:buNone/>
            </a:pPr>
            <a:r>
              <a:rPr lang="en-IN" sz="2400" dirty="0"/>
              <a:t>Sharing Demand Prediction since the </a:t>
            </a:r>
          </a:p>
          <a:p>
            <a:pPr marL="0" indent="0">
              <a:buNone/>
            </a:pPr>
            <a:r>
              <a:rPr lang="en-IN" sz="2400" dirty="0"/>
              <a:t>performance metrics (mse,rmse) shows </a:t>
            </a:r>
          </a:p>
          <a:p>
            <a:pPr marL="0" indent="0">
              <a:buNone/>
            </a:pPr>
            <a:r>
              <a:rPr lang="en-IN" sz="2400" dirty="0"/>
              <a:t>lower and (r2,adjusted_r2) show a </a:t>
            </a:r>
          </a:p>
          <a:p>
            <a:pPr marL="0" indent="0">
              <a:buNone/>
            </a:pPr>
            <a:r>
              <a:rPr lang="en-IN" sz="2400" dirty="0"/>
              <a:t>higher value for the lightGBM and </a:t>
            </a:r>
          </a:p>
          <a:p>
            <a:pPr marL="0" indent="0">
              <a:buNone/>
            </a:pPr>
            <a:r>
              <a:rPr lang="en-IN" sz="2400" dirty="0"/>
              <a:t>Catboost models.</a:t>
            </a:r>
          </a:p>
          <a:p>
            <a:pPr marL="0" indent="0">
              <a:buNone/>
            </a:pPr>
            <a:r>
              <a:rPr lang="en-IN" sz="2400" dirty="0"/>
              <a:t>• So, we can use either lightGBM or </a:t>
            </a:r>
          </a:p>
          <a:p>
            <a:pPr marL="0" indent="0">
              <a:buNone/>
            </a:pPr>
            <a:r>
              <a:rPr lang="en-IN" sz="2400" dirty="0"/>
              <a:t>catboost model for the above problem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7882" y="0"/>
            <a:ext cx="11072925" cy="613186"/>
          </a:xfrm>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1" y="473335"/>
            <a:ext cx="12192000" cy="6384665"/>
          </a:xfrm>
        </p:spPr>
        <p:txBody>
          <a:bodyPr>
            <a:normAutofit fontScale="70000" lnSpcReduction="20000"/>
          </a:bodyPr>
          <a:lstStyle/>
          <a:p>
            <a:pPr marL="305435" indent="-305435"/>
            <a:r>
              <a:rPr lang="en-US" sz="2000" b="0" i="0" dirty="0">
                <a:solidFill>
                  <a:srgbClr val="0D0D0D"/>
                </a:solidFill>
                <a:effectLst/>
                <a:latin typeface="Söhne"/>
              </a:rPr>
              <a:t>The Seoul bike sales prediction project, with a focus on Exploratory Data Analysis (EDA) and supplemented by data preprocessing and machine learning model creation, has provided valuable insights into factors influencing bike rental demand in Seoul. The project's conclusion highlights the significance of EDA in uncovering trends, patterns, and relationships within the bike rental data, enabling the development of a predictive model tailored to the unique dynamics of Seoul's urban mobility landscape.</a:t>
            </a:r>
          </a:p>
          <a:p>
            <a:pPr algn="l"/>
            <a:r>
              <a:rPr lang="en-US" sz="2000" b="1" i="0" dirty="0">
                <a:solidFill>
                  <a:srgbClr val="0D0D0D"/>
                </a:solidFill>
                <a:effectLst/>
                <a:latin typeface="Söhne"/>
              </a:rPr>
              <a:t>Key Takeaways:</a:t>
            </a:r>
          </a:p>
          <a:p>
            <a:pPr algn="l">
              <a:buFont typeface="+mj-lt"/>
              <a:buAutoNum type="arabicPeriod"/>
            </a:pPr>
            <a:r>
              <a:rPr lang="en-US" sz="2000" b="1" i="0" dirty="0">
                <a:solidFill>
                  <a:srgbClr val="0D0D0D"/>
                </a:solidFill>
                <a:effectLst/>
                <a:latin typeface="Söhne"/>
              </a:rPr>
              <a:t>Importance of EDA:</a:t>
            </a:r>
            <a:r>
              <a:rPr lang="en-US" sz="2000" b="0" i="0" dirty="0">
                <a:solidFill>
                  <a:srgbClr val="0D0D0D"/>
                </a:solidFill>
                <a:effectLst/>
                <a:latin typeface="Söhne"/>
              </a:rPr>
              <a:t> Through comprehensive EDA, we identified critical variables affecting bike rental demand, such as weather conditions, time of day, and day of the week. This phase allowed us to visualize and understand the dataset deeply, ensuring informed decisions during the feature selection and model building stages.</a:t>
            </a:r>
          </a:p>
          <a:p>
            <a:pPr algn="l">
              <a:buFont typeface="+mj-lt"/>
              <a:buAutoNum type="arabicPeriod"/>
            </a:pPr>
            <a:r>
              <a:rPr lang="en-US" sz="2000" b="1" i="0" dirty="0">
                <a:solidFill>
                  <a:srgbClr val="0D0D0D"/>
                </a:solidFill>
                <a:effectLst/>
                <a:latin typeface="Söhne"/>
              </a:rPr>
              <a:t>Data Preprocessing:</a:t>
            </a:r>
            <a:r>
              <a:rPr lang="en-US" sz="2000" b="0" i="0" dirty="0">
                <a:solidFill>
                  <a:srgbClr val="0D0D0D"/>
                </a:solidFill>
                <a:effectLst/>
                <a:latin typeface="Söhne"/>
              </a:rPr>
              <a:t> The preprocessing steps, including handling missing values and encoding categorical variables, were crucial for preparing the dataset for modeling. This process improved the quality of the data, directly impacting the predictive model's accuracy.</a:t>
            </a:r>
          </a:p>
          <a:p>
            <a:pPr algn="l">
              <a:buFont typeface="+mj-lt"/>
              <a:buAutoNum type="arabicPeriod"/>
            </a:pPr>
            <a:r>
              <a:rPr lang="en-US" sz="2000" b="1" i="0" dirty="0">
                <a:solidFill>
                  <a:srgbClr val="0D0D0D"/>
                </a:solidFill>
                <a:effectLst/>
                <a:latin typeface="Söhne"/>
              </a:rPr>
              <a:t>Predictive Modeling:</a:t>
            </a:r>
            <a:r>
              <a:rPr lang="en-US" sz="2000" b="0" i="0" dirty="0">
                <a:solidFill>
                  <a:srgbClr val="0D0D0D"/>
                </a:solidFill>
                <a:effectLst/>
                <a:latin typeface="Söhne"/>
              </a:rPr>
              <a:t> Leveraging insights from EDA, we applied machine learning algorithms to predict bike rental demand. The models were evaluated based on their performance, with a focus on achieving high accuracy while maintaining the model's interpretability and computational efficiency.</a:t>
            </a:r>
          </a:p>
          <a:p>
            <a:pPr algn="l">
              <a:buFont typeface="+mj-lt"/>
              <a:buAutoNum type="arabicPeriod"/>
            </a:pPr>
            <a:r>
              <a:rPr lang="en-US" sz="2000" b="1" i="0" dirty="0">
                <a:solidFill>
                  <a:srgbClr val="0D0D0D"/>
                </a:solidFill>
                <a:effectLst/>
                <a:latin typeface="Söhne"/>
              </a:rPr>
              <a:t>Challenges Overcome:</a:t>
            </a:r>
            <a:r>
              <a:rPr lang="en-US" sz="2000" b="0" i="0" dirty="0">
                <a:solidFill>
                  <a:srgbClr val="0D0D0D"/>
                </a:solidFill>
                <a:effectLst/>
                <a:latin typeface="Söhne"/>
              </a:rPr>
              <a:t> Handling the large volume of data and ensuring computational efficiency were significant challenges. The project adopted strategies to manage these issues effectively, such as optimizing data processing techniques and selecting appropriate models.</a:t>
            </a:r>
          </a:p>
          <a:p>
            <a:pPr algn="l">
              <a:buFont typeface="+mj-lt"/>
              <a:buAutoNum type="arabicPeriod"/>
            </a:pPr>
            <a:r>
              <a:rPr lang="en-US" sz="2000" b="1" i="0" dirty="0">
                <a:solidFill>
                  <a:srgbClr val="0D0D0D"/>
                </a:solidFill>
                <a:effectLst/>
                <a:latin typeface="Söhne"/>
              </a:rPr>
              <a:t>Future Directions:</a:t>
            </a:r>
            <a:r>
              <a:rPr lang="en-US" sz="2000" b="0" i="0" dirty="0">
                <a:solidFill>
                  <a:srgbClr val="0D0D0D"/>
                </a:solidFill>
                <a:effectLst/>
                <a:latin typeface="Söhne"/>
              </a:rPr>
              <a:t> The project opens avenues for future enhancements, such as integrating more diverse data sources, exploring advanced machine learning techniques, and expanding the predictive model to accommodate varying urban contexts.</a:t>
            </a:r>
          </a:p>
          <a:p>
            <a:pPr marL="305435" indent="-305435"/>
            <a:endParaRPr lang="en-US" sz="2000" b="0" i="0" dirty="0">
              <a:solidFill>
                <a:srgbClr val="0D0D0D"/>
              </a:solidFill>
              <a:effectLst/>
              <a:latin typeface="Söhne"/>
            </a:endParaRPr>
          </a:p>
          <a:p>
            <a:pPr marL="305435" indent="-305435"/>
            <a:endParaRPr lang="en-US" sz="2000" dirty="0">
              <a:solidFill>
                <a:srgbClr val="0D0D0D"/>
              </a:solidFill>
              <a:latin typeface="Söhne"/>
            </a:endParaRPr>
          </a:p>
          <a:p>
            <a:pPr marL="305435" indent="-305435"/>
            <a:endParaRPr lang="en-US" sz="2000" b="0" i="0" dirty="0">
              <a:solidFill>
                <a:srgbClr val="0D0D0D"/>
              </a:solidFill>
              <a:effectLst/>
              <a:latin typeface="Söhne"/>
            </a:endParaRPr>
          </a:p>
          <a:p>
            <a:pPr marL="305435" indent="-305435"/>
            <a:r>
              <a:rPr lang="en-US" sz="2000" b="0" i="0" dirty="0">
                <a:solidFill>
                  <a:srgbClr val="0D0D0D"/>
                </a:solidFill>
                <a:effectLst/>
                <a:latin typeface="Söhne"/>
              </a:rPr>
              <a:t>In conclusion, the Seoul bike sales prediction project successfully demonstrates the power of EDA combined with machine learning to address complex real-world problems. The insights gained not only enhance our understanding of urban bike rental patterns but also provide a solid foundation for improving and expanding bike-sharing services in Seoul and similar urban environments.</a:t>
            </a:r>
          </a:p>
          <a:p>
            <a:pPr marL="305435" indent="-305435"/>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B42A-590C-0523-E5D9-1C91DEFD3DA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811A27-29FC-6678-EB07-AC5F08635BD2}"/>
              </a:ext>
            </a:extLst>
          </p:cNvPr>
          <p:cNvSpPr>
            <a:spLocks noGrp="1"/>
          </p:cNvSpPr>
          <p:nvPr>
            <p:ph idx="1"/>
          </p:nvPr>
        </p:nvSpPr>
        <p:spPr>
          <a:xfrm>
            <a:off x="-28688" y="580914"/>
            <a:ext cx="12220688" cy="6277086"/>
          </a:xfrm>
        </p:spPr>
        <p:txBody>
          <a:bodyPr>
            <a:normAutofit fontScale="85000" lnSpcReduction="20000"/>
          </a:bodyPr>
          <a:lstStyle/>
          <a:p>
            <a:pPr algn="l"/>
            <a:r>
              <a:rPr lang="en-US" b="0" i="0" dirty="0">
                <a:solidFill>
                  <a:srgbClr val="0D0D0D"/>
                </a:solidFill>
                <a:effectLst/>
                <a:latin typeface="Söhne"/>
              </a:rPr>
              <a:t>In concluding the Seoul bike sales prediction project, it is important to recognize the breadth and depth of machine learning techniques applied to enhance the accuracy and reliability of the predictive model. The project incorporated a diverse array of algorithms, each offering unique strengths and approaches to modeling the data:</a:t>
            </a:r>
          </a:p>
          <a:p>
            <a:pPr algn="l">
              <a:buFont typeface="Arial" panose="020B0604020202020204" pitchFamily="34" charset="0"/>
              <a:buChar char="•"/>
            </a:pPr>
            <a:r>
              <a:rPr lang="en-US" b="1" i="0" dirty="0">
                <a:solidFill>
                  <a:srgbClr val="0D0D0D"/>
                </a:solidFill>
                <a:effectLst/>
                <a:latin typeface="Söhne"/>
              </a:rPr>
              <a:t>Linear Regression with Regularizations:</a:t>
            </a:r>
            <a:r>
              <a:rPr lang="en-US" b="0" i="0" dirty="0">
                <a:solidFill>
                  <a:srgbClr val="0D0D0D"/>
                </a:solidFill>
                <a:effectLst/>
                <a:latin typeface="Söhne"/>
              </a:rPr>
              <a:t> This technique helped prevent overfitting, enabling the model to generalize better to unseen data while still capturing linear relationships between features and bike rental counts.</a:t>
            </a:r>
          </a:p>
          <a:p>
            <a:pPr algn="l">
              <a:buFont typeface="Arial" panose="020B0604020202020204" pitchFamily="34" charset="0"/>
              <a:buChar char="•"/>
            </a:pPr>
            <a:r>
              <a:rPr lang="en-US" b="1" i="0" dirty="0">
                <a:solidFill>
                  <a:srgbClr val="0D0D0D"/>
                </a:solidFill>
                <a:effectLst/>
                <a:latin typeface="Söhne"/>
              </a:rPr>
              <a:t>Polynomial Regression:</a:t>
            </a:r>
            <a:r>
              <a:rPr lang="en-US" b="0" i="0" dirty="0">
                <a:solidFill>
                  <a:srgbClr val="0D0D0D"/>
                </a:solidFill>
                <a:effectLst/>
                <a:latin typeface="Söhne"/>
              </a:rPr>
              <a:t> By extending the linear model to consider polynomial terms, we captured more complex, non-linear relationships within the dataset, providing a more nuanced understanding of the factors affecting bike rentals.</a:t>
            </a:r>
          </a:p>
          <a:p>
            <a:pPr algn="l">
              <a:buFont typeface="Arial" panose="020B0604020202020204" pitchFamily="34" charset="0"/>
              <a:buChar char="•"/>
            </a:pPr>
            <a:r>
              <a:rPr lang="en-US" b="1" i="0" dirty="0">
                <a:solidFill>
                  <a:srgbClr val="0D0D0D"/>
                </a:solidFill>
                <a:effectLst/>
                <a:latin typeface="Söhne"/>
              </a:rPr>
              <a:t>K Nearest </a:t>
            </a:r>
            <a:r>
              <a:rPr lang="en-US" b="1" i="0" dirty="0" err="1">
                <a:solidFill>
                  <a:srgbClr val="0D0D0D"/>
                </a:solidFill>
                <a:effectLst/>
                <a:latin typeface="Söhne"/>
              </a:rPr>
              <a:t>Neighbours</a:t>
            </a:r>
            <a:r>
              <a:rPr lang="en-US" b="1" i="0" dirty="0">
                <a:solidFill>
                  <a:srgbClr val="0D0D0D"/>
                </a:solidFill>
                <a:effectLst/>
                <a:latin typeface="Söhne"/>
              </a:rPr>
              <a:t> (KNN):</a:t>
            </a:r>
            <a:r>
              <a:rPr lang="en-US" b="0" i="0" dirty="0">
                <a:solidFill>
                  <a:srgbClr val="0D0D0D"/>
                </a:solidFill>
                <a:effectLst/>
                <a:latin typeface="Söhne"/>
              </a:rPr>
              <a:t> The KNN algorithm offered a non-parametric method to predict bike rentals by looking at similar historical data points, leveraging the proximity of data in the feature space.</a:t>
            </a:r>
          </a:p>
          <a:p>
            <a:pPr algn="l">
              <a:buFont typeface="Arial" panose="020B0604020202020204" pitchFamily="34" charset="0"/>
              <a:buChar char="•"/>
            </a:pPr>
            <a:r>
              <a:rPr lang="en-US" b="1" i="0" dirty="0">
                <a:solidFill>
                  <a:srgbClr val="0D0D0D"/>
                </a:solidFill>
                <a:effectLst/>
                <a:latin typeface="Söhne"/>
              </a:rPr>
              <a:t>Decision Tree:</a:t>
            </a:r>
            <a:r>
              <a:rPr lang="en-US" b="0" i="0" dirty="0">
                <a:solidFill>
                  <a:srgbClr val="0D0D0D"/>
                </a:solidFill>
                <a:effectLst/>
                <a:latin typeface="Söhne"/>
              </a:rPr>
              <a:t> This model provided an interpretable structure for making predictions, with the added benefit of capturing non-linear decision boundaries.</a:t>
            </a:r>
          </a:p>
          <a:p>
            <a:pPr algn="l">
              <a:buFont typeface="Arial" panose="020B0604020202020204" pitchFamily="34" charset="0"/>
              <a:buChar char="•"/>
            </a:pPr>
            <a:r>
              <a:rPr lang="en-US" b="1" i="0" dirty="0">
                <a:solidFill>
                  <a:srgbClr val="0D0D0D"/>
                </a:solidFill>
                <a:effectLst/>
                <a:latin typeface="Söhne"/>
              </a:rPr>
              <a:t>Random Forest:</a:t>
            </a:r>
            <a:r>
              <a:rPr lang="en-US" b="0" i="0" dirty="0">
                <a:solidFill>
                  <a:srgbClr val="0D0D0D"/>
                </a:solidFill>
                <a:effectLst/>
                <a:latin typeface="Söhne"/>
              </a:rPr>
              <a:t> By building an ensemble of decision trees, the random forest model improved predictive accuracy and robustness, reducing the variance that single decision trees might introduce.</a:t>
            </a:r>
          </a:p>
          <a:p>
            <a:pPr algn="l">
              <a:buFont typeface="Arial" panose="020B0604020202020204" pitchFamily="34" charset="0"/>
              <a:buChar char="•"/>
            </a:pPr>
            <a:r>
              <a:rPr lang="en-US" b="1" i="0" dirty="0">
                <a:solidFill>
                  <a:srgbClr val="0D0D0D"/>
                </a:solidFill>
                <a:effectLst/>
                <a:latin typeface="Söhne"/>
              </a:rPr>
              <a:t>Gradient Boost:</a:t>
            </a:r>
            <a:r>
              <a:rPr lang="en-US" b="0" i="0" dirty="0">
                <a:solidFill>
                  <a:srgbClr val="0D0D0D"/>
                </a:solidFill>
                <a:effectLst/>
                <a:latin typeface="Söhne"/>
              </a:rPr>
              <a:t> This ensemble technique focused on correcting the mistakes of previous models in the sequence, boosting the performance incrementally with each iteration.</a:t>
            </a:r>
          </a:p>
          <a:p>
            <a:pPr algn="l">
              <a:buFont typeface="Arial" panose="020B0604020202020204" pitchFamily="34" charset="0"/>
              <a:buChar char="•"/>
            </a:pPr>
            <a:r>
              <a:rPr lang="en-US" b="1" i="0" dirty="0" err="1">
                <a:solidFill>
                  <a:srgbClr val="0D0D0D"/>
                </a:solidFill>
                <a:effectLst/>
                <a:latin typeface="Söhne"/>
              </a:rPr>
              <a:t>eXtreme</a:t>
            </a:r>
            <a:r>
              <a:rPr lang="en-US" b="1" i="0" dirty="0">
                <a:solidFill>
                  <a:srgbClr val="0D0D0D"/>
                </a:solidFill>
                <a:effectLst/>
                <a:latin typeface="Söhne"/>
              </a:rPr>
              <a:t> Gradient Boost (</a:t>
            </a:r>
            <a:r>
              <a:rPr lang="en-US" b="1" i="0" dirty="0" err="1">
                <a:solidFill>
                  <a:srgbClr val="0D0D0D"/>
                </a:solidFill>
                <a:effectLst/>
                <a:latin typeface="Söhne"/>
              </a:rPr>
              <a:t>XGBoost</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XGBoost</a:t>
            </a:r>
            <a:r>
              <a:rPr lang="en-US" b="0" i="0" dirty="0">
                <a:solidFill>
                  <a:srgbClr val="0D0D0D"/>
                </a:solidFill>
                <a:effectLst/>
                <a:latin typeface="Söhne"/>
              </a:rPr>
              <a:t> pushed the boundaries of gradient boosting by optimizing the algorithm for performance and speed, making it a powerful tool for this project.</a:t>
            </a:r>
          </a:p>
          <a:p>
            <a:pPr algn="l">
              <a:buFont typeface="Arial" panose="020B0604020202020204" pitchFamily="34" charset="0"/>
              <a:buChar char="•"/>
            </a:pPr>
            <a:r>
              <a:rPr lang="en-US" b="1" i="0" dirty="0" err="1">
                <a:solidFill>
                  <a:srgbClr val="0D0D0D"/>
                </a:solidFill>
                <a:effectLst/>
                <a:latin typeface="Söhne"/>
              </a:rPr>
              <a:t>LightGBM</a:t>
            </a:r>
            <a:r>
              <a:rPr lang="en-US" b="1" i="0" dirty="0">
                <a:solidFill>
                  <a:srgbClr val="0D0D0D"/>
                </a:solidFill>
                <a:effectLst/>
                <a:latin typeface="Söhne"/>
              </a:rPr>
              <a:t>:</a:t>
            </a:r>
            <a:r>
              <a:rPr lang="en-US" b="0" i="0" dirty="0">
                <a:solidFill>
                  <a:srgbClr val="0D0D0D"/>
                </a:solidFill>
                <a:effectLst/>
                <a:latin typeface="Söhne"/>
              </a:rPr>
              <a:t> As a gradient boosting framework that uses tree-based learning algorithms, </a:t>
            </a:r>
            <a:r>
              <a:rPr lang="en-US" b="0" i="0" dirty="0" err="1">
                <a:solidFill>
                  <a:srgbClr val="0D0D0D"/>
                </a:solidFill>
                <a:effectLst/>
                <a:latin typeface="Söhne"/>
              </a:rPr>
              <a:t>LightGBM</a:t>
            </a:r>
            <a:r>
              <a:rPr lang="en-US" b="0" i="0" dirty="0">
                <a:solidFill>
                  <a:srgbClr val="0D0D0D"/>
                </a:solidFill>
                <a:effectLst/>
                <a:latin typeface="Söhne"/>
              </a:rPr>
              <a:t> was particularly useful due to its efficiency and effectiveness at dealing with large datasets.</a:t>
            </a:r>
          </a:p>
          <a:p>
            <a:pPr algn="l">
              <a:buFont typeface="Arial" panose="020B0604020202020204" pitchFamily="34" charset="0"/>
              <a:buChar char="•"/>
            </a:pPr>
            <a:r>
              <a:rPr lang="en-US" b="1" i="0" dirty="0" err="1">
                <a:solidFill>
                  <a:srgbClr val="0D0D0D"/>
                </a:solidFill>
                <a:effectLst/>
                <a:latin typeface="Söhne"/>
              </a:rPr>
              <a:t>CatBoost</a:t>
            </a:r>
            <a:r>
              <a:rPr lang="en-US" b="1" i="0" dirty="0">
                <a:solidFill>
                  <a:srgbClr val="0D0D0D"/>
                </a:solidFill>
                <a:effectLst/>
                <a:latin typeface="Söhne"/>
              </a:rPr>
              <a:t>:</a:t>
            </a:r>
            <a:r>
              <a:rPr lang="en-US" b="0" i="0" dirty="0">
                <a:solidFill>
                  <a:srgbClr val="0D0D0D"/>
                </a:solidFill>
                <a:effectLst/>
                <a:latin typeface="Söhne"/>
              </a:rPr>
              <a:t> This algorithm provided yet another gradient boosting variant that excels in handling categorical features and preventing overfitting, which is essential in datasets with many categorical variables.</a:t>
            </a:r>
          </a:p>
          <a:p>
            <a:pPr algn="l"/>
            <a:r>
              <a:rPr lang="en-US" b="0" i="0" dirty="0">
                <a:solidFill>
                  <a:srgbClr val="0D0D0D"/>
                </a:solidFill>
                <a:effectLst/>
                <a:latin typeface="Söhne"/>
              </a:rPr>
              <a:t>The application of these algorithms demonstrates a comprehensive approach to the predictive modeling process, underlining the commitment to leveraging advanced analytics to ensure the successful forecasting of bike rental needs. Each model contributed to a deeper understanding of the predictive landscape, and their comparative analysis ensured the selection of the best-performing model for the project's objectives. Moving forward, these models provide a solid foundation for further refinement and scaling of the predictive system, potentially incorporating real-time data and advanced features to maintain the relevance and accuracy of the bike rental predictions</a:t>
            </a:r>
          </a:p>
          <a:p>
            <a:endParaRPr lang="en-IN" dirty="0"/>
          </a:p>
        </p:txBody>
      </p:sp>
    </p:spTree>
    <p:extLst>
      <p:ext uri="{BB962C8B-B14F-4D97-AF65-F5344CB8AC3E}">
        <p14:creationId xmlns:p14="http://schemas.microsoft.com/office/powerpoint/2010/main" val="2845104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10000"/>
          </a:bodyPr>
          <a:lstStyle/>
          <a:p>
            <a:pPr marL="0" indent="0">
              <a:buNone/>
            </a:pPr>
            <a:r>
              <a:rPr lang="en-US" sz="2000" b="1" dirty="0"/>
              <a:t>Leveraging additional data sources, refining algorithms, and broadening the system's geographical coverage could significantly improve performance and utility. Furthermore, integrating cutting-edge technologies could propel the system to new heights of efficiency and effectiveness. Below are potential avenues for these improvements:</a:t>
            </a:r>
          </a:p>
          <a:p>
            <a:pPr marL="0" indent="0">
              <a:buNone/>
            </a:pPr>
            <a:endParaRPr lang="en-US" sz="2000" b="1" dirty="0"/>
          </a:p>
          <a:p>
            <a:pPr marL="0" indent="0">
              <a:buNone/>
            </a:pPr>
            <a:r>
              <a:rPr lang="en-US" sz="2000" b="1" u="sng" dirty="0">
                <a:solidFill>
                  <a:srgbClr val="FF0000"/>
                </a:solidFill>
              </a:rPr>
              <a:t>Incorporating Additional Data Sources</a:t>
            </a:r>
          </a:p>
          <a:p>
            <a:pPr marL="0" indent="0">
              <a:buNone/>
            </a:pPr>
            <a:r>
              <a:rPr lang="en-US" sz="2000" b="1" dirty="0"/>
              <a:t>User Feedback and Interaction Data: Collecting data on user preferences, feedback on bike availability, and interaction patterns could provide insights into demand nuances not captured by other data types.</a:t>
            </a:r>
          </a:p>
          <a:p>
            <a:pPr marL="0" indent="0">
              <a:buNone/>
            </a:pPr>
            <a:r>
              <a:rPr lang="en-US" sz="2000" b="1" dirty="0"/>
              <a:t>Traffic and Infrastructure Changes: Real-time traffic data and information on infrastructural developments (like new bike lanes or construction work) could refine demand predictions by accounting for factors that directly affect cycling routes and safety.</a:t>
            </a:r>
          </a:p>
          <a:p>
            <a:pPr marL="0" indent="0">
              <a:buNone/>
            </a:pPr>
            <a:r>
              <a:rPr lang="en-US" sz="2000" b="1" dirty="0"/>
              <a:t>Social Media and Event Feeds: Monitoring social media and event feeds for mentions of local events, weather alerts, or public gatherings could offer real-time insights into sudden changes in demand.</a:t>
            </a:r>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 (Continued...)</a:t>
            </a:r>
          </a:p>
        </p:txBody>
      </p:sp>
      <p:sp>
        <p:nvSpPr>
          <p:cNvPr id="3" name="Content Placeholder 2"/>
          <p:cNvSpPr>
            <a:spLocks noGrp="1"/>
          </p:cNvSpPr>
          <p:nvPr>
            <p:ph idx="1"/>
          </p:nvPr>
        </p:nvSpPr>
        <p:spPr/>
        <p:txBody>
          <a:bodyPr/>
          <a:lstStyle/>
          <a:p>
            <a:r>
              <a:rPr lang="en-US" b="1" u="sng">
                <a:solidFill>
                  <a:srgbClr val="FF0000"/>
                </a:solidFill>
              </a:rPr>
              <a:t>Optimizing the Algorithm</a:t>
            </a:r>
          </a:p>
          <a:p>
            <a:r>
              <a:rPr lang="en-US" b="1"/>
              <a:t>Advanced Machine Learning Techniques: Exploring more complex models such as deep learning and neural network architectures (e.g., Convolutional Neural Networks for spatial data analysis and Recurrent Neural Networks for temporal data predictions) could uncover patterns missed by traditional models.</a:t>
            </a:r>
          </a:p>
          <a:p>
            <a:r>
              <a:rPr lang="en-US" b="1"/>
              <a:t>Custom Ensemble Models: Combining predictions from multiple models in an ensemble approach could enhance accuracy. Techniques like stacking, blending, or boosting may be employed to leverage the strengths of various predictive models.</a:t>
            </a:r>
          </a:p>
          <a:p>
            <a:r>
              <a:rPr lang="en-US" b="1"/>
              <a:t>Hyperparameter Optimization: Utilizing more sophisticated techniques for hyperparameter tuning, such as Bayesian optimization, could further refine model performance by finding the optimal configuration more efficiently.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 (Contd..)</a:t>
            </a:r>
          </a:p>
        </p:txBody>
      </p:sp>
      <p:sp>
        <p:nvSpPr>
          <p:cNvPr id="3" name="Content Placeholder 2"/>
          <p:cNvSpPr>
            <a:spLocks noGrp="1"/>
          </p:cNvSpPr>
          <p:nvPr>
            <p:ph idx="1"/>
          </p:nvPr>
        </p:nvSpPr>
        <p:spPr>
          <a:xfrm>
            <a:off x="0" y="1301750"/>
            <a:ext cx="11976735" cy="5094605"/>
          </a:xfrm>
        </p:spPr>
        <p:txBody>
          <a:bodyPr/>
          <a:lstStyle/>
          <a:p>
            <a:r>
              <a:rPr lang="en-US" b="1" u="sng">
                <a:solidFill>
                  <a:srgbClr val="FF0000"/>
                </a:solidFill>
              </a:rPr>
              <a:t>Expanding Geographical Coverage</a:t>
            </a:r>
          </a:p>
          <a:p>
            <a:r>
              <a:rPr lang="en-US" b="1"/>
              <a:t>Scalability to Multiple Cities or Regions: Adapting the model to predict bike rental demand in various cities or regions by incorporating city-specific data and characteristics. This might involve modularizing the model to adjust to different urban layouts, weather patterns, and cultural factors affecting bike usage.</a:t>
            </a:r>
          </a:p>
          <a:p>
            <a:r>
              <a:rPr lang="en-US" b="1"/>
              <a:t>Cross-City Analytics: Implementing a system that not only predicts demand within individual cities but also analyzes patterns across multiple locations. This could identify broader trends and facilitate knowledge transfer between regions.</a:t>
            </a:r>
          </a:p>
          <a:p>
            <a:r>
              <a:rPr lang="en-US" b="1" u="sng">
                <a:solidFill>
                  <a:srgbClr val="FF0000"/>
                </a:solidFill>
              </a:rPr>
              <a:t>Integration of Emerging Technologies</a:t>
            </a:r>
          </a:p>
          <a:p>
            <a:r>
              <a:rPr lang="en-US" b="1"/>
              <a:t>Edge Computing: Utilizing edge computing to process data closer to where it's generated (e.g., within smart bike stations) can reduce latency, decrease server load, and enable real-time analytics and responses to changing demand.</a:t>
            </a:r>
          </a:p>
          <a:p>
            <a:r>
              <a:rPr lang="en-US" b="1"/>
              <a:t>Internet of Things (IoT): Integrating IoT devices on bikes and docking stations could provide richer data on bike usage patterns, condition monitoring, and immediate demand sensing.</a:t>
            </a:r>
          </a:p>
          <a:p>
            <a:r>
              <a:rPr lang="en-US" b="1"/>
              <a:t>Advanced Machine Learning and AI Techniques: Investigating the use of Generative Adversarial Networks (GANs) for data augmentation in areas with sparse data and Reinforcement Learning for dynamic adjustment of bike distribution strategies could offer sophisticated solutions to demand prediction and management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 (Contd..)</a:t>
            </a:r>
          </a:p>
        </p:txBody>
      </p:sp>
      <p:sp>
        <p:nvSpPr>
          <p:cNvPr id="3" name="Content Placeholder 2"/>
          <p:cNvSpPr>
            <a:spLocks noGrp="1"/>
          </p:cNvSpPr>
          <p:nvPr>
            <p:ph idx="1"/>
          </p:nvPr>
        </p:nvSpPr>
        <p:spPr>
          <a:xfrm>
            <a:off x="0" y="1572260"/>
            <a:ext cx="12192635" cy="4835525"/>
          </a:xfrm>
        </p:spPr>
        <p:txBody>
          <a:bodyPr/>
          <a:lstStyle/>
          <a:p>
            <a:r>
              <a:rPr lang="en-US" u="sng">
                <a:solidFill>
                  <a:srgbClr val="FF0000"/>
                </a:solidFill>
              </a:rPr>
              <a:t>User Experience and Accessibility Enhancements</a:t>
            </a:r>
            <a:endParaRPr lang="en-US"/>
          </a:p>
          <a:p>
            <a:r>
              <a:rPr lang="en-US" b="1"/>
              <a:t>Personalized Recommendations: Offering personalized bike rental suggestions based on user history and preferences, potentially integrating with other transportation modes for comprehensive mobility solutions.</a:t>
            </a:r>
          </a:p>
          <a:p>
            <a:r>
              <a:rPr lang="en-US" b="1"/>
              <a:t>Accessibility Improvements: Ensuring the system is accessible to a wider range of users, including those with disabilities, by incorporating features tailored to their needs in the app and service design.</a:t>
            </a:r>
          </a:p>
          <a:p>
            <a:r>
              <a:rPr lang="en-US" b="1"/>
              <a:t>Each of these enhancements and expansions has the potential to significantly improve the accuracy of demand predictions, the efficiency of bike distribution, and ultimately, the user experience. By continuously evolving and integrating new technologies and methodologies, the rental bike prediction system can remain at the forefront of urban mobility solutions.</a:t>
            </a:r>
          </a:p>
          <a:p>
            <a:endParaRPr lang="en-US" b="1"/>
          </a:p>
          <a:p>
            <a:endParaRPr lang="en-US"/>
          </a:p>
          <a:p>
            <a:endParaRPr lang="en-US"/>
          </a:p>
          <a:p>
            <a:endParaRPr lang="en-US"/>
          </a:p>
          <a:p>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57500" lnSpcReduction="10000"/>
          </a:bodyPr>
          <a:lstStyle/>
          <a:p>
            <a:pPr marL="0" indent="0">
              <a:buNone/>
            </a:pPr>
            <a:r>
              <a:rPr lang="en-IN" sz="2400" b="1" dirty="0"/>
              <a:t>Scikit-learn Documentation: https://scikit-learn.org/stable/documentation.html</a:t>
            </a:r>
          </a:p>
          <a:p>
            <a:pPr marL="0" indent="0">
              <a:buNone/>
            </a:pPr>
            <a:r>
              <a:rPr lang="en-IN" sz="2400" b="1" dirty="0"/>
              <a:t>For understanding and implementing machine learning models.</a:t>
            </a:r>
          </a:p>
          <a:p>
            <a:pPr marL="0" indent="0">
              <a:buNone/>
            </a:pPr>
            <a:endParaRPr lang="en-IN" sz="2400" b="1" dirty="0"/>
          </a:p>
          <a:p>
            <a:pPr marL="0" indent="0">
              <a:buNone/>
            </a:pPr>
            <a:r>
              <a:rPr lang="en-IN" sz="2400" b="1" dirty="0"/>
              <a:t>TensorFlow Tutorials: https://www.tensorflow.org/tutorials</a:t>
            </a:r>
          </a:p>
          <a:p>
            <a:pPr marL="0" indent="0">
              <a:buNone/>
            </a:pPr>
            <a:r>
              <a:rPr lang="en-IN" sz="2400" b="1" dirty="0"/>
              <a:t>Guides and tutorials on using TensorFlow for building deep learning models, including time-series predictions.</a:t>
            </a:r>
          </a:p>
          <a:p>
            <a:pPr marL="0" indent="0">
              <a:buNone/>
            </a:pPr>
            <a:endParaRPr lang="en-IN" sz="2400" b="1" dirty="0"/>
          </a:p>
          <a:p>
            <a:pPr marL="0" indent="0">
              <a:buNone/>
            </a:pPr>
            <a:r>
              <a:rPr lang="en-IN" sz="2400" b="1" dirty="0"/>
              <a:t>"Deep Learning for Time Series Forecasting" by Jason Brownlee on Machine Learning Mastery. Provides practical guides on applying deep learning models to time-series data.</a:t>
            </a:r>
          </a:p>
          <a:p>
            <a:pPr marL="0" indent="0">
              <a:buNone/>
            </a:pPr>
            <a:endParaRPr lang="en-IN" sz="2400" b="1" dirty="0"/>
          </a:p>
          <a:p>
            <a:pPr marL="0" indent="0">
              <a:buNone/>
            </a:pPr>
            <a:r>
              <a:rPr lang="en-IN" sz="2400" b="1" dirty="0"/>
              <a:t>Emerging Technologies and Future Trends</a:t>
            </a:r>
          </a:p>
          <a:p>
            <a:pPr marL="0" indent="0">
              <a:buNone/>
            </a:pPr>
            <a:r>
              <a:rPr lang="en-IN" sz="2400" b="1" dirty="0"/>
              <a:t>"Edge Computing for Smart Cities: Opportunities and Challenges" in the International Journal of Computer Applications. Discusses the role of edge computing in urban environments, relevant for integrating real-time data processing in bike-sharing systems.</a:t>
            </a:r>
          </a:p>
          <a:p>
            <a:pPr marL="0" indent="0">
              <a:buNone/>
            </a:pPr>
            <a:endParaRPr lang="en-IN" sz="2400" b="1" dirty="0"/>
          </a:p>
          <a:p>
            <a:pPr marL="0" indent="0">
              <a:buNone/>
            </a:pPr>
            <a:r>
              <a:rPr lang="en-IN" sz="2400" b="1" dirty="0"/>
              <a:t>"The Internet of Things in the Evolution of Smart Cities" in IEEE Internet of Things Journal. Explores IoT applications within smart cities, including transportation and mobility solutions.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1 </a:t>
            </a:r>
          </a:p>
        </p:txBody>
      </p:sp>
      <p:pic>
        <p:nvPicPr>
          <p:cNvPr id="4" name="Content Placeholder 3"/>
          <p:cNvPicPr>
            <a:picLocks noGrp="1" noChangeAspect="1"/>
          </p:cNvPicPr>
          <p:nvPr>
            <p:ph idx="1"/>
          </p:nvPr>
        </p:nvPicPr>
        <p:blipFill>
          <a:blip r:embed="rId2"/>
          <a:stretch>
            <a:fillRect/>
          </a:stretch>
        </p:blipFill>
        <p:spPr>
          <a:xfrm>
            <a:off x="160020" y="1496695"/>
            <a:ext cx="7599045" cy="4673600"/>
          </a:xfrm>
          <a:prstGeom prst="rect">
            <a:avLst/>
          </a:prstGeom>
        </p:spPr>
      </p:pic>
    </p:spTree>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2</a:t>
            </a:r>
          </a:p>
        </p:txBody>
      </p:sp>
      <p:pic>
        <p:nvPicPr>
          <p:cNvPr id="4" name="Content Placeholder 3"/>
          <p:cNvPicPr>
            <a:picLocks noGrp="1" noChangeAspect="1"/>
          </p:cNvPicPr>
          <p:nvPr>
            <p:ph idx="1"/>
          </p:nvPr>
        </p:nvPicPr>
        <p:blipFill>
          <a:blip r:embed="rId2"/>
          <a:stretch>
            <a:fillRect/>
          </a:stretch>
        </p:blipFill>
        <p:spPr>
          <a:xfrm>
            <a:off x="208280" y="1232535"/>
            <a:ext cx="8604250" cy="5177790"/>
          </a:xfrm>
          <a:prstGeom prst="rect">
            <a:avLst/>
          </a:prstGeom>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Link of my project </a:t>
            </a:r>
          </a:p>
        </p:txBody>
      </p:sp>
      <p:sp>
        <p:nvSpPr>
          <p:cNvPr id="3" name="Text Box 2"/>
          <p:cNvSpPr txBox="1"/>
          <p:nvPr/>
        </p:nvSpPr>
        <p:spPr>
          <a:xfrm>
            <a:off x="172720" y="2255520"/>
            <a:ext cx="9083040" cy="1894840"/>
          </a:xfrm>
          <a:prstGeom prst="rect">
            <a:avLst/>
          </a:prstGeom>
          <a:noFill/>
        </p:spPr>
        <p:txBody>
          <a:bodyPr wrap="square" rtlCol="0">
            <a:noAutofit/>
          </a:bodyPr>
          <a:lstStyle/>
          <a:p>
            <a:r>
              <a:rPr lang="en-IN" altLang="en-US"/>
              <a:t>Link :- https://github.com/harshu722/Edunet-Seoul-bike-sharing-prediction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 pipeline </a:t>
            </a:r>
          </a:p>
        </p:txBody>
      </p:sp>
      <p:sp>
        <p:nvSpPr>
          <p:cNvPr id="3" name="Content Placeholder 2"/>
          <p:cNvSpPr>
            <a:spLocks noGrp="1"/>
          </p:cNvSpPr>
          <p:nvPr>
            <p:ph idx="1"/>
          </p:nvPr>
        </p:nvSpPr>
        <p:spPr>
          <a:xfrm>
            <a:off x="148590" y="782955"/>
            <a:ext cx="12042775" cy="6075045"/>
          </a:xfrm>
        </p:spPr>
        <p:txBody>
          <a:bodyPr/>
          <a:lstStyle/>
          <a:p>
            <a:r>
              <a:rPr lang="en-US" b="1" i="1">
                <a:latin typeface="Bahnschrift SemiBold" panose="020B0502040204020203" charset="0"/>
                <a:cs typeface="Bahnschrift SemiBold" panose="020B0502040204020203" charset="0"/>
              </a:rPr>
              <a:t>● Exploratory Data Analysis (EDA): In this part we have done some </a:t>
            </a:r>
          </a:p>
          <a:p>
            <a:r>
              <a:rPr lang="en-US" b="1" i="1">
                <a:latin typeface="Bahnschrift SemiBold" panose="020B0502040204020203" charset="0"/>
                <a:cs typeface="Bahnschrift SemiBold" panose="020B0502040204020203" charset="0"/>
              </a:rPr>
              <a:t>EDA on the features to see the trend.</a:t>
            </a:r>
          </a:p>
          <a:p>
            <a:r>
              <a:rPr lang="en-US" b="1" i="1">
                <a:latin typeface="Bahnschrift SemiBold" panose="020B0502040204020203" charset="0"/>
                <a:cs typeface="Bahnschrift SemiBold" panose="020B0502040204020203" charset="0"/>
              </a:rPr>
              <a:t>● Data Processing: In this part we went through each attributes and </a:t>
            </a:r>
          </a:p>
          <a:p>
            <a:r>
              <a:rPr lang="en-US" b="1" i="1">
                <a:latin typeface="Bahnschrift SemiBold" panose="020B0502040204020203" charset="0"/>
                <a:cs typeface="Bahnschrift SemiBold" panose="020B0502040204020203" charset="0"/>
              </a:rPr>
              <a:t>encoded the categorical features.</a:t>
            </a:r>
          </a:p>
          <a:p>
            <a:r>
              <a:rPr lang="en-US" b="1" i="1">
                <a:latin typeface="Bahnschrift SemiBold" panose="020B0502040204020203" charset="0"/>
                <a:cs typeface="Bahnschrift SemiBold" panose="020B0502040204020203" charset="0"/>
              </a:rPr>
              <a:t>● Model Creation: Finally in this part we created the various models. </a:t>
            </a:r>
          </a:p>
          <a:p>
            <a:r>
              <a:rPr lang="en-US" b="1" i="1">
                <a:latin typeface="Bahnschrift SemiBold" panose="020B0502040204020203" charset="0"/>
                <a:cs typeface="Bahnschrift SemiBold" panose="020B0502040204020203" charset="0"/>
              </a:rPr>
              <a:t>These various models are being analysed and we tried to study </a:t>
            </a:r>
          </a:p>
          <a:p>
            <a:r>
              <a:rPr lang="en-US" b="1" i="1">
                <a:latin typeface="Bahnschrift SemiBold" panose="020B0502040204020203" charset="0"/>
                <a:cs typeface="Bahnschrift SemiBold" panose="020B0502040204020203" charset="0"/>
              </a:rPr>
              <a:t>various models so as to get the best performing model for our project</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4770" y="635"/>
            <a:ext cx="11545570" cy="7229475"/>
          </a:xfrm>
        </p:spPr>
        <p:txBody>
          <a:bodyPr>
            <a:normAutofit/>
          </a:bodyPr>
          <a:lstStyle/>
          <a:p>
            <a:r>
              <a:rPr lang="en-US" sz="1400" b="1">
                <a:latin typeface="+mj-ea"/>
                <a:cs typeface="+mj-ea"/>
              </a:rPr>
              <a:t>To elaborate on the steps outlined in the PowerPoint presentation regarding Exploratory Data Analysis (EDA), Data Processing, and Model Creation, let's discuss how these phases contribute to the success of a data science project, focusing on the specifics mentioned.</a:t>
            </a:r>
          </a:p>
          <a:p>
            <a:endParaRPr lang="en-US" sz="1400" b="1">
              <a:latin typeface="+mj-ea"/>
              <a:cs typeface="+mj-ea"/>
            </a:endParaRPr>
          </a:p>
          <a:p>
            <a:r>
              <a:rPr lang="en-US" sz="1400" b="1">
                <a:latin typeface="+mj-ea"/>
                <a:cs typeface="+mj-ea"/>
              </a:rPr>
              <a:t>Exploratory Data Analysis (EDA)</a:t>
            </a:r>
          </a:p>
          <a:p>
            <a:r>
              <a:rPr lang="en-US" sz="1400" b="1">
                <a:latin typeface="+mj-ea"/>
                <a:cs typeface="+mj-ea"/>
              </a:rPr>
              <a:t>In the EDA phase, </a:t>
            </a:r>
            <a:r>
              <a:rPr lang="en-IN" altLang="en-US" sz="1400" b="1">
                <a:latin typeface="+mj-ea"/>
                <a:cs typeface="+mj-ea"/>
              </a:rPr>
              <a:t>I</a:t>
            </a:r>
            <a:r>
              <a:rPr lang="en-US" sz="1400" b="1">
                <a:latin typeface="+mj-ea"/>
                <a:cs typeface="+mj-ea"/>
              </a:rPr>
              <a:t> embarked on an in-depth analysis of the dataset's features to uncover underlying trends, distributions, and relationships among the variables. This involved a thorough examination of each feature individually and in combination with others, employing a variety of visualization tools and statistical tests. For example, we might have used:</a:t>
            </a:r>
          </a:p>
          <a:p>
            <a:endParaRPr lang="en-US" sz="1400" b="1">
              <a:latin typeface="+mj-ea"/>
              <a:cs typeface="+mj-ea"/>
            </a:endParaRPr>
          </a:p>
          <a:p>
            <a:r>
              <a:rPr lang="en-US" sz="1400" b="1">
                <a:latin typeface="+mj-ea"/>
                <a:cs typeface="+mj-ea"/>
              </a:rPr>
              <a:t>Histograms and box plots to understand the distribution of individual features, identifying any skewness or outliers that could affect model performance.</a:t>
            </a:r>
          </a:p>
          <a:p>
            <a:r>
              <a:rPr lang="en-US" sz="1400" b="1">
                <a:latin typeface="+mj-ea"/>
                <a:cs typeface="+mj-ea"/>
              </a:rPr>
              <a:t>Scatter plots and correlation matrices to explore relationships between variables, helping to identify which features might be predictive of the outcome and should be included in the model.</a:t>
            </a:r>
          </a:p>
          <a:p>
            <a:r>
              <a:rPr lang="en-US" sz="1400" b="1">
                <a:latin typeface="+mj-ea"/>
                <a:cs typeface="+mj-ea"/>
              </a:rPr>
              <a:t>Heatmaps to visually represent the strength of correlations between variables, highlighting potential multicollinearity issues that could be addressed in the data processing stage.</a:t>
            </a:r>
          </a:p>
          <a:p>
            <a:r>
              <a:rPr lang="en-US" sz="1400" b="1">
                <a:latin typeface="+mj-ea"/>
                <a:cs typeface="+mj-ea"/>
              </a:rPr>
              <a:t>This initial exploration was crucial for forming hypotheses about the data, guiding the subsequent data processing steps, and informing our choice of modeling techniques.</a:t>
            </a:r>
          </a:p>
          <a:p>
            <a:endParaRPr lang="en-US" sz="1400" b="1">
              <a:latin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dirty="0"/>
          </a:p>
        </p:txBody>
      </p:sp>
      <p:sp>
        <p:nvSpPr>
          <p:cNvPr id="3" name="Content Placeholder 2"/>
          <p:cNvSpPr>
            <a:spLocks noGrp="1"/>
          </p:cNvSpPr>
          <p:nvPr>
            <p:ph idx="1"/>
          </p:nvPr>
        </p:nvSpPr>
        <p:spPr>
          <a:xfrm>
            <a:off x="635" y="1124585"/>
            <a:ext cx="11609705" cy="4850765"/>
          </a:xfrm>
        </p:spPr>
        <p:txBody>
          <a:bodyPr/>
          <a:lstStyle/>
          <a:p>
            <a:r>
              <a:rPr lang="en-IN" altLang="en-US" b="1" u="sng"/>
              <a:t>DATA PREPROCESSING</a:t>
            </a:r>
          </a:p>
          <a:p>
            <a:r>
              <a:rPr lang="en-IN" altLang="en-US" b="1"/>
              <a:t>Following EDA, I have performed various tests and focused on preparing the data for modeling. This involved a meticulous examination and processing of each attribute, with a particular emphasis on encoding categorical features. The steps undertaken likely included:</a:t>
            </a:r>
          </a:p>
          <a:p>
            <a:endParaRPr lang="en-IN" altLang="en-US" b="1"/>
          </a:p>
          <a:p>
            <a:r>
              <a:rPr lang="en-IN" altLang="en-US" b="1"/>
              <a:t>Handling missing values, either by imputation or removal, based on the insights gained during EDA and the nature of each feature.</a:t>
            </a:r>
          </a:p>
          <a:p>
            <a:r>
              <a:rPr lang="en-IN" altLang="en-US" b="1"/>
              <a:t>Encoding categorical variables to transform them into a format that could be effectively utilized by machine learning algorithms. Techniques such as one-hot encoding, label encoding, or more sophisticated encodings like target encoding were applied based on the specific requirements of each categorical feature and the chosen modeling techniques.</a:t>
            </a:r>
          </a:p>
          <a:p>
            <a:r>
              <a:rPr lang="en-IN" altLang="en-US" b="1"/>
              <a:t>Normalizing or standardizing numerical features to ensure that all features contributed equally to the model's predictions, avoiding biases towards variables with larger scales.</a:t>
            </a:r>
          </a:p>
          <a:p>
            <a:r>
              <a:rPr lang="en-IN" altLang="en-US" b="1"/>
              <a:t>These processing steps were essential to optimize the dataset for the machine learning algorithms, ensuring that the models could learn from the data efficiently and effectively.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0000" lnSpcReduction="20000"/>
          </a:bodyPr>
          <a:lstStyle/>
          <a:p>
            <a:r>
              <a:rPr lang="en-US" b="1" i="1" u="sng"/>
              <a:t>Model Creation</a:t>
            </a:r>
          </a:p>
          <a:p>
            <a:r>
              <a:rPr lang="en-US" b="1"/>
              <a:t>In the model creation phase, we leveraged the insights and preparations from the earlier stages to build and evaluate various models. This process involved several key activities:</a:t>
            </a:r>
          </a:p>
          <a:p>
            <a:endParaRPr lang="en-US" b="1"/>
          </a:p>
          <a:p>
            <a:r>
              <a:rPr lang="en-US" b="1"/>
              <a:t>Selection and Development of Models: We experimented with a range of algorithms suitable for the project's objectives. This could include linear models for their simplicity and interpretability, tree-based methods for their ability to capture non-linear relationships, or more complex models like ensemble methods or neural networks if the problem demanded it.</a:t>
            </a:r>
          </a:p>
          <a:p>
            <a:r>
              <a:rPr lang="en-US" b="1"/>
              <a:t>Analysis and Evaluation of Models: Each model was rigorously tested and evaluated to assess its performance. We utilized metrics appropriate to our project's goals, such as accuracy, precision, recall, or the area under the ROC curve for classification problems, and MSE or RMSE for regression problems.</a:t>
            </a:r>
          </a:p>
          <a:p>
            <a:r>
              <a:rPr lang="en-US" b="1"/>
              <a:t>Comparative Analysis: By comparing the performance of different models, we aimed to identify the most effective approach for our specific project. This involved not just looking at performance metrics, but also considering factors like model complexity, interpretability, and computational efficiency.</a:t>
            </a:r>
          </a:p>
          <a:p>
            <a:r>
              <a:rPr lang="en-US" b="1"/>
              <a:t>Iterative Refinement: Based on the comparative analysis, we iteratively refined our models, adjusting parameters, and potentially revisiting our data processing steps to further enhance model performance.</a:t>
            </a:r>
          </a:p>
          <a:p>
            <a:r>
              <a:rPr lang="en-US" b="1"/>
              <a:t>This comprehensive approach to model creation was aimed at identifying the best-performing model(s) for our project, ensuring that the final model chosen was well-suited to meet the project's objectives and deliver robust, actionable insights or predictions.</a:t>
            </a:r>
          </a:p>
        </p:txBody>
      </p:sp>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u="sng">
                <a:solidFill>
                  <a:schemeClr val="tx1"/>
                </a:solidFill>
              </a:rPr>
              <a:t>DATA DESCRIPTION </a:t>
            </a:r>
          </a:p>
        </p:txBody>
      </p:sp>
      <p:sp>
        <p:nvSpPr>
          <p:cNvPr id="3" name="Content Placeholder 2"/>
          <p:cNvSpPr>
            <a:spLocks noGrp="1"/>
          </p:cNvSpPr>
          <p:nvPr>
            <p:ph idx="1"/>
          </p:nvPr>
        </p:nvSpPr>
        <p:spPr/>
        <p:txBody>
          <a:bodyPr>
            <a:noAutofit/>
          </a:bodyPr>
          <a:lstStyle/>
          <a:p>
            <a:r>
              <a:rPr lang="en-US" sz="1200" b="1">
                <a:solidFill>
                  <a:schemeClr val="tx1"/>
                </a:solidFill>
              </a:rPr>
              <a:t>Dependent variable:</a:t>
            </a:r>
            <a:r>
              <a:rPr lang="en-IN" altLang="en-US" sz="1200" b="1">
                <a:solidFill>
                  <a:schemeClr val="tx1"/>
                </a:solidFill>
              </a:rPr>
              <a:t>                                                                                                                                            </a:t>
            </a:r>
            <a:endParaRPr lang="en-US" sz="1200" b="1">
              <a:solidFill>
                <a:schemeClr val="tx1"/>
              </a:solidFill>
            </a:endParaRPr>
          </a:p>
          <a:p>
            <a:r>
              <a:rPr lang="en-US" sz="1200" b="1">
                <a:solidFill>
                  <a:schemeClr val="tx1"/>
                </a:solidFill>
              </a:rPr>
              <a:t>• Rented Bike count - Count of bikes rented at each hour</a:t>
            </a:r>
            <a:r>
              <a:rPr lang="en-IN" altLang="en-US" sz="1200" b="1">
                <a:solidFill>
                  <a:schemeClr val="tx1"/>
                </a:solidFill>
              </a:rPr>
              <a:t>   </a:t>
            </a:r>
          </a:p>
          <a:p>
            <a:r>
              <a:rPr lang="en-US" sz="1200" b="1">
                <a:solidFill>
                  <a:schemeClr val="tx1"/>
                </a:solidFill>
              </a:rPr>
              <a:t>Independent variables:</a:t>
            </a:r>
          </a:p>
          <a:p>
            <a:r>
              <a:rPr lang="en-US" sz="1200" b="1">
                <a:solidFill>
                  <a:schemeClr val="tx1"/>
                </a:solidFill>
              </a:rPr>
              <a:t>• Date : year-month-day</a:t>
            </a:r>
            <a:r>
              <a:rPr lang="en-IN" altLang="en-US" sz="1200" b="1">
                <a:solidFill>
                  <a:schemeClr val="tx1"/>
                </a:solidFill>
              </a:rPr>
              <a:t>                                                                              </a:t>
            </a:r>
            <a:endParaRPr lang="en-US" sz="1200" b="1">
              <a:solidFill>
                <a:schemeClr val="tx1"/>
              </a:solidFill>
            </a:endParaRPr>
          </a:p>
          <a:p>
            <a:r>
              <a:rPr lang="en-US" sz="1200" b="1">
                <a:solidFill>
                  <a:schemeClr val="tx1"/>
                </a:solidFill>
              </a:rPr>
              <a:t>• Hour - Hour of he day</a:t>
            </a:r>
          </a:p>
          <a:p>
            <a:r>
              <a:rPr lang="en-US" sz="1200" b="1">
                <a:solidFill>
                  <a:schemeClr val="tx1"/>
                </a:solidFill>
              </a:rPr>
              <a:t>• Temperature-Temperature in Celsius</a:t>
            </a:r>
          </a:p>
          <a:p>
            <a:r>
              <a:rPr lang="en-US" sz="1200" b="1">
                <a:solidFill>
                  <a:schemeClr val="tx1"/>
                </a:solidFill>
              </a:rPr>
              <a:t>• Humidity - %</a:t>
            </a:r>
          </a:p>
          <a:p>
            <a:r>
              <a:rPr lang="en-US" sz="1200" b="1">
                <a:solidFill>
                  <a:schemeClr val="tx1"/>
                </a:solidFill>
              </a:rPr>
              <a:t>• Windspeed - m/s</a:t>
            </a:r>
          </a:p>
          <a:p>
            <a:r>
              <a:rPr lang="en-US" sz="1200" b="1">
                <a:solidFill>
                  <a:schemeClr val="tx1"/>
                </a:solidFill>
              </a:rPr>
              <a:t>• Visibility - 10 m</a:t>
            </a:r>
          </a:p>
          <a:p>
            <a:r>
              <a:rPr lang="en-US" sz="1200" b="1">
                <a:solidFill>
                  <a:schemeClr val="tx1"/>
                </a:solidFill>
              </a:rPr>
              <a:t>• Dew point temperature - Celsius</a:t>
            </a:r>
            <a:r>
              <a:rPr lang="en-IN" altLang="en-US" sz="1200" b="1">
                <a:solidFill>
                  <a:schemeClr val="tx1"/>
                </a:solidFill>
              </a:rPr>
              <a:t>                                                    </a:t>
            </a:r>
            <a:endParaRPr lang="en-US" sz="1200" b="1">
              <a:solidFill>
                <a:schemeClr val="tx1"/>
              </a:solidFill>
            </a:endParaRPr>
          </a:p>
          <a:p>
            <a:endParaRPr lang="en-US" sz="1200" b="1">
              <a:solidFill>
                <a:schemeClr val="tx1"/>
              </a:solidFill>
            </a:endParaRPr>
          </a:p>
        </p:txBody>
      </p:sp>
      <p:sp>
        <p:nvSpPr>
          <p:cNvPr id="4" name="Text Box 3"/>
          <p:cNvSpPr txBox="1"/>
          <p:nvPr/>
        </p:nvSpPr>
        <p:spPr>
          <a:xfrm>
            <a:off x="3461385" y="2806065"/>
            <a:ext cx="3836670" cy="2308225"/>
          </a:xfrm>
          <a:prstGeom prst="rect">
            <a:avLst/>
          </a:prstGeom>
          <a:noFill/>
        </p:spPr>
        <p:txBody>
          <a:bodyPr wrap="square" rtlCol="0">
            <a:noAutofit/>
          </a:bodyPr>
          <a:lstStyle/>
          <a:p>
            <a:r>
              <a:rPr lang="en-US" sz="1200" b="1">
                <a:sym typeface="+mn-ea"/>
              </a:rPr>
              <a:t>• Solar radiation - MJ/m2</a:t>
            </a:r>
            <a:endParaRPr lang="en-US" sz="1200" b="1">
              <a:solidFill>
                <a:schemeClr val="tx1"/>
              </a:solidFill>
            </a:endParaRPr>
          </a:p>
          <a:p>
            <a:r>
              <a:rPr lang="en-IN" altLang="en-US" sz="1200" b="1">
                <a:sym typeface="+mn-ea"/>
              </a:rPr>
              <a:t>                                                                                                              </a:t>
            </a:r>
            <a:r>
              <a:rPr lang="en-US" sz="1200" b="1">
                <a:sym typeface="+mn-ea"/>
              </a:rPr>
              <a:t>• Rainfall - mm</a:t>
            </a:r>
            <a:endParaRPr lang="en-US" sz="1200" b="1">
              <a:solidFill>
                <a:schemeClr val="tx1"/>
              </a:solidFill>
            </a:endParaRPr>
          </a:p>
          <a:p>
            <a:r>
              <a:rPr lang="en-US" sz="1200" b="1">
                <a:sym typeface="+mn-ea"/>
              </a:rPr>
              <a:t> </a:t>
            </a:r>
            <a:r>
              <a:rPr lang="en-IN" altLang="en-US" sz="1200" b="1">
                <a:sym typeface="+mn-ea"/>
              </a:rPr>
              <a:t>                                                                                                              </a:t>
            </a:r>
            <a:r>
              <a:rPr lang="en-US" sz="1200" b="1">
                <a:sym typeface="+mn-ea"/>
              </a:rPr>
              <a:t>• Snowfall - cm</a:t>
            </a:r>
            <a:endParaRPr lang="en-US" sz="1200" b="1">
              <a:solidFill>
                <a:schemeClr val="tx1"/>
              </a:solidFill>
            </a:endParaRPr>
          </a:p>
          <a:p>
            <a:endParaRPr lang="en-US" sz="1200" b="1">
              <a:sym typeface="+mn-ea"/>
            </a:endParaRPr>
          </a:p>
          <a:p>
            <a:r>
              <a:rPr lang="en-US" sz="1200" b="1">
                <a:sym typeface="+mn-ea"/>
              </a:rPr>
              <a:t>• Seasons - Winter, Spring, Summer, </a:t>
            </a:r>
            <a:endParaRPr lang="en-US" sz="1200" b="1">
              <a:solidFill>
                <a:schemeClr val="tx1"/>
              </a:solidFill>
            </a:endParaRPr>
          </a:p>
          <a:p>
            <a:r>
              <a:rPr lang="en-US" sz="1200" b="1">
                <a:sym typeface="+mn-ea"/>
              </a:rPr>
              <a:t>Autumn</a:t>
            </a:r>
            <a:endParaRPr lang="en-US" sz="1200" b="1">
              <a:solidFill>
                <a:schemeClr val="tx1"/>
              </a:solidFill>
            </a:endParaRPr>
          </a:p>
          <a:p>
            <a:r>
              <a:rPr lang="en-US" sz="1200" b="1">
                <a:sym typeface="+mn-ea"/>
              </a:rPr>
              <a:t>• Holiday - Holiday/No holiday</a:t>
            </a:r>
            <a:endParaRPr lang="en-US" sz="1200" b="1">
              <a:solidFill>
                <a:schemeClr val="tx1"/>
              </a:solidFill>
            </a:endParaRPr>
          </a:p>
          <a:p>
            <a:r>
              <a:rPr lang="en-US" sz="1200" b="1">
                <a:sym typeface="+mn-ea"/>
              </a:rPr>
              <a:t>• Functional Day - NoFunc(Non </a:t>
            </a:r>
            <a:endParaRPr lang="en-US" sz="1200" b="1">
              <a:solidFill>
                <a:schemeClr val="tx1"/>
              </a:solidFill>
            </a:endParaRPr>
          </a:p>
          <a:p>
            <a:r>
              <a:rPr lang="en-US" sz="1200" b="1">
                <a:sym typeface="+mn-ea"/>
              </a:rPr>
              <a:t>Functional Hours), Fun(Functional </a:t>
            </a:r>
            <a:endParaRPr lang="en-US" sz="1200" b="1">
              <a:solidFill>
                <a:schemeClr val="tx1"/>
              </a:solidFill>
            </a:endParaRPr>
          </a:p>
          <a:p>
            <a:r>
              <a:rPr lang="en-US" sz="1200" b="1">
                <a:sym typeface="+mn-ea"/>
              </a:rPr>
              <a:t>hours)</a:t>
            </a:r>
            <a:endParaRPr lang="en-US" sz="1200" b="1">
              <a:solidFill>
                <a:schemeClr val="tx1"/>
              </a:solidFill>
            </a:endParaRPr>
          </a:p>
          <a:p>
            <a:endParaRPr lang="en-US" sz="1200" b="1"/>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EDA - Feature Correlation</a:t>
            </a:r>
          </a:p>
        </p:txBody>
      </p:sp>
      <p:pic>
        <p:nvPicPr>
          <p:cNvPr id="4" name="Content Placeholder 3"/>
          <p:cNvPicPr>
            <a:picLocks noGrp="1" noChangeAspect="1"/>
          </p:cNvPicPr>
          <p:nvPr>
            <p:ph idx="1"/>
          </p:nvPr>
        </p:nvPicPr>
        <p:blipFill>
          <a:blip r:embed="rId2"/>
          <a:stretch>
            <a:fillRect/>
          </a:stretch>
        </p:blipFill>
        <p:spPr>
          <a:xfrm>
            <a:off x="347345" y="1402080"/>
            <a:ext cx="9516745" cy="5157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3535</Words>
  <Application>Microsoft Office PowerPoint</Application>
  <PresentationFormat>Widescreen</PresentationFormat>
  <Paragraphs>253</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Black</vt:lpstr>
      <vt:lpstr>Bahnschrift SemiBold</vt:lpstr>
      <vt:lpstr>Calibri</vt:lpstr>
      <vt:lpstr>Calibri Light</vt:lpstr>
      <vt:lpstr>Franklin Gothic Book</vt:lpstr>
      <vt:lpstr>Franklin Gothic Demi</vt:lpstr>
      <vt:lpstr>Söhne</vt:lpstr>
      <vt:lpstr>Wingdings 2</vt:lpstr>
      <vt:lpstr>DividendVTI</vt:lpstr>
      <vt:lpstr>PROJECT TITLE</vt:lpstr>
      <vt:lpstr>CONTENT </vt:lpstr>
      <vt:lpstr>Problem Statement</vt:lpstr>
      <vt:lpstr>Data pipeline </vt:lpstr>
      <vt:lpstr>PowerPoint Presentation</vt:lpstr>
      <vt:lpstr>PowerPoint Presentation</vt:lpstr>
      <vt:lpstr>PowerPoint Presentation</vt:lpstr>
      <vt:lpstr>DATA DESCRIPTION </vt:lpstr>
      <vt:lpstr>EDA - Feature Correlation</vt:lpstr>
      <vt:lpstr>EDA (contd...)</vt:lpstr>
      <vt:lpstr>EDA (Contd..)</vt:lpstr>
      <vt:lpstr>EDa (cONTD...)</vt:lpstr>
      <vt:lpstr>EDA (Contd...)</vt:lpstr>
      <vt:lpstr>Model’s Performed</vt:lpstr>
      <vt:lpstr>Model’s Evaluation Matrices</vt:lpstr>
      <vt:lpstr>Adjusted R2 of Model’s Performed</vt:lpstr>
      <vt:lpstr>Model Validation &amp; Selection(continued)</vt:lpstr>
      <vt:lpstr>Feature Importance</vt:lpstr>
      <vt:lpstr>MODEL EXPLAINABILITY - SHAP </vt:lpstr>
      <vt:lpstr>CHALLENGES FACED </vt:lpstr>
      <vt:lpstr>System  Approach</vt:lpstr>
      <vt:lpstr>Algorithm &amp; Deployment</vt:lpstr>
      <vt:lpstr>PowerPoint Presentation</vt:lpstr>
      <vt:lpstr>Result</vt:lpstr>
      <vt:lpstr>Conclusion</vt:lpstr>
      <vt:lpstr>PowerPoint Presentation</vt:lpstr>
      <vt:lpstr>PowerPoint Presentation</vt:lpstr>
      <vt:lpstr>Future scope (Continued...)</vt:lpstr>
      <vt:lpstr>FUTURE SCOPE (Contd..)</vt:lpstr>
      <vt:lpstr>Future scope (Contd..)</vt:lpstr>
      <vt:lpstr>References</vt:lpstr>
      <vt:lpstr>course certificate 1 </vt:lpstr>
      <vt:lpstr>course certificate 2</vt:lpstr>
      <vt:lpstr>Link of my 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kollurusaharsh@gmail.com</cp:lastModifiedBy>
  <cp:revision>25</cp:revision>
  <dcterms:created xsi:type="dcterms:W3CDTF">2021-05-26T16:50:00Z</dcterms:created>
  <dcterms:modified xsi:type="dcterms:W3CDTF">2024-02-11T11:54:45Z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0A3DEDE2AF064555BE07E7F135978F6F_13</vt:lpwstr>
  </property>
  <property fmtid="{D5CDD505-2E9C-101B-9397-08002B2CF9AE}" pid="4" name="KSOProductBuildVer">
    <vt:lpwstr>1033-12.2.0.13431</vt:lpwstr>
  </property>
</Properties>
</file>