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8"/>
  </p:notesMasterIdLst>
  <p:sldIdLst>
    <p:sldId id="256" r:id="rId3"/>
    <p:sldId id="16140634" r:id="rId4"/>
    <p:sldId id="262" r:id="rId5"/>
    <p:sldId id="16140635" r:id="rId6"/>
    <p:sldId id="16140637" r:id="rId7"/>
    <p:sldId id="16140636" r:id="rId8"/>
    <p:sldId id="16140638" r:id="rId9"/>
    <p:sldId id="16140639" r:id="rId10"/>
    <p:sldId id="16140640" r:id="rId11"/>
    <p:sldId id="16140641" r:id="rId12"/>
    <p:sldId id="16140642" r:id="rId13"/>
    <p:sldId id="16140643" r:id="rId14"/>
    <p:sldId id="16140644" r:id="rId15"/>
    <p:sldId id="16140645" r:id="rId16"/>
    <p:sldId id="16140646" r:id="rId17"/>
    <p:sldId id="16140647" r:id="rId18"/>
    <p:sldId id="16140648" r:id="rId19"/>
    <p:sldId id="16140649" r:id="rId20"/>
    <p:sldId id="16140650" r:id="rId21"/>
    <p:sldId id="16140651" r:id="rId22"/>
    <p:sldId id="263" r:id="rId23"/>
    <p:sldId id="265" r:id="rId24"/>
    <p:sldId id="266" r:id="rId25"/>
    <p:sldId id="16140653" r:id="rId26"/>
    <p:sldId id="267" r:id="rId27"/>
    <p:sldId id="268" r:id="rId28"/>
    <p:sldId id="16140623" r:id="rId29"/>
    <p:sldId id="16140654" r:id="rId30"/>
    <p:sldId id="16140655" r:id="rId31"/>
    <p:sldId id="16140656" r:id="rId32"/>
    <p:sldId id="269" r:id="rId33"/>
    <p:sldId id="16140624" r:id="rId34"/>
    <p:sldId id="16140625" r:id="rId35"/>
    <p:sldId id="16140657" r:id="rId36"/>
    <p:sldId id="25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harsh" initials="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1" autoAdjust="0"/>
    <p:restoredTop sz="94660"/>
  </p:normalViewPr>
  <p:slideViewPr>
    <p:cSldViewPr snapToGrid="0">
      <p:cViewPr>
        <p:scale>
          <a:sx n="1" d="2"/>
          <a:sy n="1" d="2"/>
        </p:scale>
        <p:origin x="-1853" y="-720"/>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customXml" Target="../customXml/item3.xml"/><Relationship Id="rId44" Type="http://schemas.openxmlformats.org/officeDocument/2006/relationships/customXml" Target="../customXml/item2.xml"/><Relationship Id="rId43" Type="http://schemas.openxmlformats.org/officeDocument/2006/relationships/customXml" Target="../customXml/item1.xml"/><Relationship Id="rId42" Type="http://schemas.openxmlformats.org/officeDocument/2006/relationships/commentAuthors" Target="commentAuthors.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notesMaster" Target="notesMasters/notesMaster1.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2-11T14:44:45.084" idx="1">
    <p:pos x="1059" y="2180"/>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4-02-11T14:58:54.407" idx="2">
    <p:pos x="6872" y="984"/>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comments" Target="../comments/comment2.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endParaRPr lang="en-US" b="1">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872396"/>
            <a:ext cx="12726648" cy="583565"/>
          </a:xfrm>
          <a:prstGeom prst="rect">
            <a:avLst/>
          </a:prstGeom>
          <a:noFill/>
        </p:spPr>
        <p:txBody>
          <a:bodyPr wrap="square" lIns="91440" tIns="45720" rIns="91440" bIns="45720" rtlCol="0" anchor="t">
            <a:spAutoFit/>
          </a:bodyPr>
          <a:lstStyle/>
          <a:p>
            <a:pPr algn="ctr"/>
            <a:r>
              <a:rPr lang="en-IN" altLang="en-US" sz="3200" b="1">
                <a:solidFill>
                  <a:schemeClr val="accent1">
                    <a:lumMod val="75000"/>
                  </a:schemeClr>
                </a:solidFill>
                <a:latin typeface="Arial" panose="020B0604020202020204"/>
                <a:cs typeface="Arial" panose="020B0604020202020204"/>
              </a:rPr>
              <a:t>SEOUL BIKE SHARING DEMAND PREDICTION</a:t>
            </a:r>
            <a:endParaRPr lang="en-IN" alt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706755"/>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anose="020B0604020202020204" pitchFamily="34" charset="0"/>
                <a:cs typeface="Arial" panose="020B0604020202020204" pitchFamily="34" charset="0"/>
              </a:rPr>
              <a:t>Presented By:</a:t>
            </a:r>
            <a:endParaRPr lang="en-US" sz="2000" b="1">
              <a:solidFill>
                <a:schemeClr val="accent1">
                  <a:lumMod val="75000"/>
                </a:schemeClr>
              </a:solidFill>
              <a:latin typeface="Arial" panose="020B0604020202020204" pitchFamily="34" charset="0"/>
              <a:cs typeface="Arial" panose="020B0604020202020204" pitchFamily="34" charset="0"/>
            </a:endParaRPr>
          </a:p>
          <a:p>
            <a:r>
              <a:rPr lang="en-US" sz="2000" b="1">
                <a:solidFill>
                  <a:schemeClr val="accent1">
                    <a:lumMod val="75000"/>
                  </a:schemeClr>
                </a:solidFill>
                <a:latin typeface="Arial" panose="020B0604020202020204"/>
                <a:cs typeface="Arial" panose="020B0604020202020204"/>
              </a:rPr>
              <a:t>1. </a:t>
            </a:r>
            <a:r>
              <a:rPr lang="en-IN" altLang="en-US" sz="2000" b="1">
                <a:solidFill>
                  <a:schemeClr val="accent1">
                    <a:lumMod val="75000"/>
                  </a:schemeClr>
                </a:solidFill>
                <a:latin typeface="Arial" panose="020B0604020202020204"/>
                <a:cs typeface="Arial" panose="020B0604020202020204"/>
              </a:rPr>
              <a:t>Kolluru Saharsh</a:t>
            </a:r>
            <a:r>
              <a:rPr lang="en-US" sz="2000" b="1">
                <a:solidFill>
                  <a:schemeClr val="accent1">
                    <a:lumMod val="75000"/>
                  </a:schemeClr>
                </a:solidFill>
                <a:latin typeface="Arial" panose="020B0604020202020204"/>
                <a:cs typeface="Arial" panose="020B0604020202020204"/>
              </a:rPr>
              <a:t>-</a:t>
            </a:r>
            <a:r>
              <a:rPr lang="en-IN" altLang="en-US" sz="2000" b="1">
                <a:solidFill>
                  <a:schemeClr val="accent1">
                    <a:lumMod val="75000"/>
                  </a:schemeClr>
                </a:solidFill>
                <a:latin typeface="Arial" panose="020B0604020202020204"/>
                <a:cs typeface="Arial" panose="020B0604020202020204"/>
              </a:rPr>
              <a:t>Sri Sri University</a:t>
            </a:r>
            <a:r>
              <a:rPr lang="en-US" sz="2000" b="1">
                <a:solidFill>
                  <a:schemeClr val="accent1">
                    <a:lumMod val="75000"/>
                  </a:schemeClr>
                </a:solidFill>
                <a:latin typeface="Arial" panose="020B0604020202020204"/>
                <a:cs typeface="Arial" panose="020B0604020202020204"/>
              </a:rPr>
              <a:t>-</a:t>
            </a:r>
            <a:r>
              <a:rPr lang="en-IN" altLang="en-US" sz="2000" b="1">
                <a:solidFill>
                  <a:schemeClr val="accent1">
                    <a:lumMod val="75000"/>
                  </a:schemeClr>
                </a:solidFill>
                <a:latin typeface="Arial" panose="020B0604020202020204"/>
                <a:cs typeface="Arial" panose="020B0604020202020204"/>
              </a:rPr>
              <a:t>FMS</a:t>
            </a:r>
            <a:endParaRPr lang="en-IN" altLang="en-US" sz="2000" b="1">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EDA (contd...)</a:t>
            </a:r>
            <a:endParaRPr lang="en-US"/>
          </a:p>
        </p:txBody>
      </p:sp>
      <p:pic>
        <p:nvPicPr>
          <p:cNvPr id="4" name="Content Placeholder 3"/>
          <p:cNvPicPr>
            <a:picLocks noChangeAspect="1"/>
          </p:cNvPicPr>
          <p:nvPr>
            <p:ph sz="half" idx="1"/>
          </p:nvPr>
        </p:nvPicPr>
        <p:blipFill>
          <a:blip r:embed="rId1"/>
          <a:stretch>
            <a:fillRect/>
          </a:stretch>
        </p:blipFill>
        <p:spPr>
          <a:xfrm>
            <a:off x="151765" y="1327785"/>
            <a:ext cx="5176520" cy="4721860"/>
          </a:xfrm>
          <a:prstGeom prst="rect">
            <a:avLst/>
          </a:prstGeom>
        </p:spPr>
      </p:pic>
      <p:pic>
        <p:nvPicPr>
          <p:cNvPr id="5" name="Content Placeholder 4"/>
          <p:cNvPicPr>
            <a:picLocks noChangeAspect="1"/>
          </p:cNvPicPr>
          <p:nvPr>
            <p:ph sz="half" idx="2"/>
          </p:nvPr>
        </p:nvPicPr>
        <p:blipFill>
          <a:blip r:embed="rId2"/>
          <a:stretch>
            <a:fillRect/>
          </a:stretch>
        </p:blipFill>
        <p:spPr>
          <a:xfrm>
            <a:off x="5739130" y="1546860"/>
            <a:ext cx="5153660" cy="4306570"/>
          </a:xfrm>
          <a:prstGeom prst="rect">
            <a:avLst/>
          </a:prstGeom>
        </p:spPr>
      </p:pic>
      <p:sp>
        <p:nvSpPr>
          <p:cNvPr id="7" name="Text Box 6"/>
          <p:cNvSpPr txBox="1"/>
          <p:nvPr/>
        </p:nvSpPr>
        <p:spPr>
          <a:xfrm>
            <a:off x="605155" y="6040755"/>
            <a:ext cx="4064000" cy="368300"/>
          </a:xfrm>
          <a:prstGeom prst="rect">
            <a:avLst/>
          </a:prstGeom>
          <a:noFill/>
        </p:spPr>
        <p:txBody>
          <a:bodyPr wrap="square" rtlCol="0">
            <a:spAutoFit/>
          </a:bodyPr>
          <a:p>
            <a:r>
              <a:rPr lang="en-IN" altLang="en-US" b="1" i="1">
                <a:solidFill>
                  <a:schemeClr val="tx1"/>
                </a:solidFill>
              </a:rPr>
              <a:t>Distribution of Rented Bike Count</a:t>
            </a:r>
            <a:r>
              <a:rPr lang="en-IN" altLang="en-US"/>
              <a:t> </a:t>
            </a:r>
            <a:endParaRPr lang="en-IN" altLang="en-US"/>
          </a:p>
        </p:txBody>
      </p:sp>
      <p:sp>
        <p:nvSpPr>
          <p:cNvPr id="8" name="Text Box 7"/>
          <p:cNvSpPr txBox="1"/>
          <p:nvPr/>
        </p:nvSpPr>
        <p:spPr>
          <a:xfrm>
            <a:off x="5739765" y="6049010"/>
            <a:ext cx="5615940" cy="464820"/>
          </a:xfrm>
          <a:prstGeom prst="rect">
            <a:avLst/>
          </a:prstGeom>
          <a:noFill/>
        </p:spPr>
        <p:txBody>
          <a:bodyPr wrap="square" rtlCol="0">
            <a:noAutofit/>
          </a:bodyPr>
          <a:p>
            <a:r>
              <a:rPr lang="en-IN" altLang="en-US" b="1" i="1"/>
              <a:t>Square root transformation of rented bike count</a:t>
            </a:r>
            <a:r>
              <a:rPr lang="en-IN" altLang="en-US" b="1"/>
              <a:t> </a:t>
            </a:r>
            <a:endParaRPr lang="en-IN" altLang="en-US"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a:t>EDA (Contd..)</a:t>
            </a:r>
            <a:endParaRPr lang="en-IN" altLang="en-US"/>
          </a:p>
        </p:txBody>
      </p:sp>
      <p:pic>
        <p:nvPicPr>
          <p:cNvPr id="5" name="Content Placeholder 4"/>
          <p:cNvPicPr>
            <a:picLocks noChangeAspect="1"/>
          </p:cNvPicPr>
          <p:nvPr>
            <p:ph sz="half" idx="1"/>
          </p:nvPr>
        </p:nvPicPr>
        <p:blipFill>
          <a:blip r:embed="rId1"/>
          <a:stretch>
            <a:fillRect/>
          </a:stretch>
        </p:blipFill>
        <p:spPr>
          <a:xfrm>
            <a:off x="-45085" y="1201420"/>
            <a:ext cx="4624070" cy="3591560"/>
          </a:xfrm>
          <a:prstGeom prst="rect">
            <a:avLst/>
          </a:prstGeom>
        </p:spPr>
      </p:pic>
      <p:pic>
        <p:nvPicPr>
          <p:cNvPr id="6" name="Content Placeholder 5"/>
          <p:cNvPicPr>
            <a:picLocks noChangeAspect="1"/>
          </p:cNvPicPr>
          <p:nvPr>
            <p:ph sz="half" idx="2"/>
          </p:nvPr>
        </p:nvPicPr>
        <p:blipFill>
          <a:blip r:embed="rId2"/>
          <a:stretch>
            <a:fillRect/>
          </a:stretch>
        </p:blipFill>
        <p:spPr>
          <a:xfrm>
            <a:off x="4503420" y="1222375"/>
            <a:ext cx="4709160" cy="3657600"/>
          </a:xfrm>
          <a:prstGeom prst="rect">
            <a:avLst/>
          </a:prstGeom>
        </p:spPr>
      </p:pic>
      <p:pic>
        <p:nvPicPr>
          <p:cNvPr id="7" name="Picture 6"/>
          <p:cNvPicPr>
            <a:picLocks noChangeAspect="1"/>
          </p:cNvPicPr>
          <p:nvPr/>
        </p:nvPicPr>
        <p:blipFill>
          <a:blip r:embed="rId3"/>
          <a:stretch>
            <a:fillRect/>
          </a:stretch>
        </p:blipFill>
        <p:spPr>
          <a:xfrm>
            <a:off x="9098280" y="1222375"/>
            <a:ext cx="3330575" cy="3387725"/>
          </a:xfrm>
          <a:prstGeom prst="rect">
            <a:avLst/>
          </a:prstGeom>
        </p:spPr>
      </p:pic>
      <p:sp>
        <p:nvSpPr>
          <p:cNvPr id="8" name="Text Box 7"/>
          <p:cNvSpPr txBox="1"/>
          <p:nvPr/>
        </p:nvSpPr>
        <p:spPr>
          <a:xfrm>
            <a:off x="139700" y="5256530"/>
            <a:ext cx="6411595" cy="1341755"/>
          </a:xfrm>
          <a:prstGeom prst="rect">
            <a:avLst/>
          </a:prstGeom>
          <a:noFill/>
        </p:spPr>
        <p:txBody>
          <a:bodyPr wrap="square" rtlCol="0">
            <a:noAutofit/>
          </a:bodyPr>
          <a:p>
            <a:r>
              <a:rPr lang="en-IN" altLang="en-US" b="1"/>
              <a:t>Less Demand on winter seasons </a:t>
            </a:r>
            <a:endParaRPr lang="en-IN" altLang="en-US" b="1"/>
          </a:p>
          <a:p>
            <a:r>
              <a:rPr lang="en-IN" altLang="en-US" b="1"/>
              <a:t>Slightly higher demand During Non Holidays </a:t>
            </a:r>
            <a:endParaRPr lang="en-IN" altLang="en-US" b="1"/>
          </a:p>
          <a:p>
            <a:r>
              <a:rPr lang="en-IN" altLang="en-US" b="1"/>
              <a:t>Almost no demand on Non Functioning Day </a:t>
            </a:r>
            <a:endParaRPr lang="en-IN" altLang="en-US"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a:t>EDa (cONTD...)</a:t>
            </a:r>
            <a:endParaRPr lang="en-IN" altLang="en-US"/>
          </a:p>
        </p:txBody>
      </p:sp>
      <p:sp>
        <p:nvSpPr>
          <p:cNvPr id="4" name="Content Placeholder 3"/>
          <p:cNvSpPr>
            <a:spLocks noGrp="1"/>
          </p:cNvSpPr>
          <p:nvPr>
            <p:ph sz="half" idx="2"/>
          </p:nvPr>
        </p:nvSpPr>
        <p:spPr/>
        <p:txBody>
          <a:bodyPr>
            <a:normAutofit lnSpcReduction="10000"/>
          </a:bodyPr>
          <a:p>
            <a:r>
              <a:rPr lang="en-US"/>
              <a:t>We can see that </a:t>
            </a:r>
            <a:endParaRPr lang="en-US"/>
          </a:p>
          <a:p>
            <a:pPr marL="0" indent="0">
              <a:buNone/>
            </a:pPr>
            <a:r>
              <a:rPr lang="en-IN" altLang="en-US"/>
              <a:t>    </a:t>
            </a:r>
            <a:r>
              <a:rPr lang="en-US"/>
              <a:t>there less demand </a:t>
            </a:r>
            <a:endParaRPr lang="en-US"/>
          </a:p>
          <a:p>
            <a:pPr marL="0" indent="0">
              <a:buNone/>
            </a:pPr>
            <a:r>
              <a:rPr lang="en-US"/>
              <a:t> </a:t>
            </a:r>
            <a:r>
              <a:rPr lang="en-IN" altLang="en-US"/>
              <a:t>  </a:t>
            </a:r>
            <a:r>
              <a:rPr lang="en-US"/>
              <a:t>of Rented bike in the </a:t>
            </a:r>
            <a:r>
              <a:rPr lang="en-IN" altLang="en-US"/>
              <a:t> </a:t>
            </a:r>
            <a:endParaRPr lang="en-IN" altLang="en-US"/>
          </a:p>
          <a:p>
            <a:pPr marL="0" indent="0">
              <a:buNone/>
            </a:pPr>
            <a:r>
              <a:rPr lang="en-IN" altLang="en-US"/>
              <a:t>    </a:t>
            </a:r>
            <a:r>
              <a:rPr lang="en-US"/>
              <a:t>month of December, January, February </a:t>
            </a:r>
            <a:endParaRPr lang="en-US"/>
          </a:p>
          <a:p>
            <a:pPr marL="0" indent="0">
              <a:buNone/>
            </a:pPr>
            <a:r>
              <a:rPr lang="en-IN" altLang="en-US"/>
              <a:t>    </a:t>
            </a:r>
            <a:r>
              <a:rPr lang="en-US"/>
              <a:t>i.e. during winter </a:t>
            </a:r>
            <a:endParaRPr lang="en-US"/>
          </a:p>
          <a:p>
            <a:pPr marL="0" indent="0">
              <a:buNone/>
            </a:pPr>
            <a:r>
              <a:rPr lang="en-US"/>
              <a:t> </a:t>
            </a:r>
            <a:r>
              <a:rPr lang="en-IN" altLang="en-US"/>
              <a:t>  </a:t>
            </a:r>
            <a:r>
              <a:rPr lang="en-US"/>
              <a:t>seasons</a:t>
            </a:r>
            <a:endParaRPr lang="en-US"/>
          </a:p>
          <a:p>
            <a:r>
              <a:rPr lang="en-US"/>
              <a:t>• Also demand of bike </a:t>
            </a:r>
            <a:endParaRPr lang="en-US"/>
          </a:p>
          <a:p>
            <a:pPr marL="0" indent="0">
              <a:buNone/>
            </a:pPr>
            <a:r>
              <a:rPr lang="en-IN" altLang="en-US"/>
              <a:t>         </a:t>
            </a:r>
            <a:r>
              <a:rPr lang="en-US"/>
              <a:t>is maximum during </a:t>
            </a:r>
            <a:endParaRPr lang="en-US"/>
          </a:p>
          <a:p>
            <a:pPr marL="0" indent="0">
              <a:buNone/>
            </a:pPr>
            <a:r>
              <a:rPr lang="en-IN" altLang="en-US"/>
              <a:t>         </a:t>
            </a:r>
            <a:r>
              <a:rPr lang="en-US"/>
              <a:t>May, June, July i.e </a:t>
            </a:r>
            <a:endParaRPr lang="en-US"/>
          </a:p>
          <a:p>
            <a:pPr marL="0" indent="0">
              <a:buNone/>
            </a:pPr>
            <a:r>
              <a:rPr lang="en-US"/>
              <a:t> </a:t>
            </a:r>
            <a:r>
              <a:rPr lang="en-IN" altLang="en-US"/>
              <a:t>         </a:t>
            </a:r>
            <a:r>
              <a:rPr lang="en-US"/>
              <a:t>Summer season</a:t>
            </a:r>
            <a:endParaRPr lang="en-US"/>
          </a:p>
        </p:txBody>
      </p:sp>
      <p:pic>
        <p:nvPicPr>
          <p:cNvPr id="5" name="Content Placeholder 4"/>
          <p:cNvPicPr>
            <a:picLocks noChangeAspect="1"/>
          </p:cNvPicPr>
          <p:nvPr>
            <p:ph sz="half" idx="1"/>
          </p:nvPr>
        </p:nvPicPr>
        <p:blipFill>
          <a:blip r:embed="rId1"/>
          <a:stretch>
            <a:fillRect/>
          </a:stretch>
        </p:blipFill>
        <p:spPr>
          <a:xfrm>
            <a:off x="187325" y="2137410"/>
            <a:ext cx="4770120" cy="27813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a:t>EDA (Contd...)</a:t>
            </a:r>
            <a:endParaRPr lang="en-IN" altLang="en-US"/>
          </a:p>
        </p:txBody>
      </p:sp>
      <p:sp>
        <p:nvSpPr>
          <p:cNvPr id="4" name="Content Placeholder 3"/>
          <p:cNvSpPr>
            <a:spLocks noGrp="1"/>
          </p:cNvSpPr>
          <p:nvPr>
            <p:ph sz="half" idx="2"/>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288925" y="1222375"/>
            <a:ext cx="11729720" cy="51098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Model’s Performed</a:t>
            </a:r>
            <a:endParaRPr lang="en-US"/>
          </a:p>
        </p:txBody>
      </p:sp>
      <p:sp>
        <p:nvSpPr>
          <p:cNvPr id="3" name="Content Placeholder 2"/>
          <p:cNvSpPr>
            <a:spLocks noGrp="1"/>
          </p:cNvSpPr>
          <p:nvPr>
            <p:ph sz="half" idx="1"/>
          </p:nvPr>
        </p:nvSpPr>
        <p:spPr>
          <a:xfrm>
            <a:off x="581025" y="1391285"/>
            <a:ext cx="5194935" cy="5097780"/>
          </a:xfrm>
        </p:spPr>
        <p:txBody>
          <a:bodyPr/>
          <a:p>
            <a:r>
              <a:rPr lang="en-US" b="1" u="sng"/>
              <a:t>Linear Regression with regularizations</a:t>
            </a:r>
            <a:endParaRPr lang="en-US" b="1" u="sng"/>
          </a:p>
          <a:p>
            <a:r>
              <a:rPr lang="en-US" b="1" u="sng"/>
              <a:t>● Polynomial Regression</a:t>
            </a:r>
            <a:endParaRPr lang="en-US" b="1" u="sng"/>
          </a:p>
          <a:p>
            <a:r>
              <a:rPr lang="en-US" b="1" u="sng"/>
              <a:t>● K nearest neighbours</a:t>
            </a:r>
            <a:endParaRPr lang="en-US" b="1" u="sng"/>
          </a:p>
          <a:p>
            <a:r>
              <a:rPr lang="en-US" b="1" u="sng"/>
              <a:t>● Decision tree </a:t>
            </a:r>
            <a:endParaRPr lang="en-US" b="1" u="sng"/>
          </a:p>
          <a:p>
            <a:r>
              <a:rPr lang="en-US" b="1" u="sng"/>
              <a:t>● Random forest</a:t>
            </a:r>
            <a:endParaRPr lang="en-US" b="1" u="sng"/>
          </a:p>
          <a:p>
            <a:r>
              <a:rPr lang="en-US" b="1" u="sng"/>
              <a:t>● Gradient Boost</a:t>
            </a:r>
            <a:endParaRPr lang="en-US" b="1" u="sng"/>
          </a:p>
          <a:p>
            <a:r>
              <a:rPr lang="en-US" b="1" u="sng"/>
              <a:t>● eXtreme Gradient Boost</a:t>
            </a:r>
            <a:endParaRPr lang="en-US" b="1" u="sng"/>
          </a:p>
          <a:p>
            <a:r>
              <a:rPr lang="en-US" b="1" u="sng"/>
              <a:t>● lightGBM</a:t>
            </a:r>
            <a:endParaRPr lang="en-US" b="1" u="sng"/>
          </a:p>
          <a:p>
            <a:r>
              <a:rPr lang="en-US" b="1" u="sng"/>
              <a:t>● CatBoost</a:t>
            </a:r>
            <a:endParaRPr lang="en-US" b="1" u="sng"/>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Model’s Evaluation Matrices</a:t>
            </a:r>
            <a:endParaRPr lang="en-US"/>
          </a:p>
        </p:txBody>
      </p:sp>
      <p:sp>
        <p:nvSpPr>
          <p:cNvPr id="4" name="Content Placeholder 3"/>
          <p:cNvSpPr>
            <a:spLocks noGrp="1"/>
          </p:cNvSpPr>
          <p:nvPr>
            <p:ph sz="half" idx="2"/>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635" y="1481455"/>
            <a:ext cx="12191365" cy="537591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Adjusted R2 of Model’s Performed</a:t>
            </a:r>
            <a:endParaRPr lang="en-US"/>
          </a:p>
        </p:txBody>
      </p:sp>
      <p:sp>
        <p:nvSpPr>
          <p:cNvPr id="4" name="Content Placeholder 3"/>
          <p:cNvSpPr>
            <a:spLocks noGrp="1"/>
          </p:cNvSpPr>
          <p:nvPr>
            <p:ph sz="half" idx="2"/>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223520" y="1146175"/>
            <a:ext cx="11610975" cy="57118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a:sym typeface="+mn-ea"/>
              </a:rPr>
              <a:t>Mo</a:t>
            </a:r>
            <a:r>
              <a:rPr lang="en-US">
                <a:sym typeface="+mn-ea"/>
              </a:rPr>
              <a:t>del Validation &amp; Selection(continued)</a:t>
            </a:r>
            <a:endParaRPr lang="en-US"/>
          </a:p>
        </p:txBody>
      </p:sp>
      <p:sp>
        <p:nvSpPr>
          <p:cNvPr id="3" name="Content Placeholder 2"/>
          <p:cNvSpPr>
            <a:spLocks noGrp="1"/>
          </p:cNvSpPr>
          <p:nvPr>
            <p:ph sz="half" idx="1"/>
          </p:nvPr>
        </p:nvSpPr>
        <p:spPr>
          <a:xfrm>
            <a:off x="581025" y="1391285"/>
            <a:ext cx="12106910" cy="4469765"/>
          </a:xfrm>
        </p:spPr>
        <p:txBody>
          <a:bodyPr>
            <a:normAutofit lnSpcReduction="10000"/>
          </a:bodyPr>
          <a:p>
            <a:r>
              <a:rPr lang="en-US"/>
              <a:t>●</a:t>
            </a:r>
            <a:r>
              <a:rPr lang="en-US" b="1"/>
              <a:t> Observation 1: As seen in the </a:t>
            </a:r>
            <a:endParaRPr lang="en-US" b="1"/>
          </a:p>
          <a:p>
            <a:pPr marL="0" indent="0">
              <a:buNone/>
            </a:pPr>
            <a:r>
              <a:rPr lang="en-IN" altLang="en-US" b="1"/>
              <a:t>         </a:t>
            </a:r>
            <a:r>
              <a:rPr lang="en-US" b="1"/>
              <a:t>Model Evaluation Matrices table, </a:t>
            </a:r>
            <a:endParaRPr lang="en-US" b="1"/>
          </a:p>
          <a:p>
            <a:pPr marL="0" indent="0">
              <a:buNone/>
            </a:pPr>
            <a:r>
              <a:rPr lang="en-IN" altLang="en-US" b="1"/>
              <a:t>        </a:t>
            </a:r>
            <a:r>
              <a:rPr lang="en-US" b="1"/>
              <a:t>Linear Regression, KNN is not </a:t>
            </a:r>
            <a:endParaRPr lang="en-US" b="1"/>
          </a:p>
          <a:p>
            <a:pPr marL="0" indent="0">
              <a:buNone/>
            </a:pPr>
            <a:r>
              <a:rPr lang="en-US" b="1"/>
              <a:t> </a:t>
            </a:r>
            <a:r>
              <a:rPr lang="en-IN" altLang="en-US" b="1"/>
              <a:t>       </a:t>
            </a:r>
            <a:r>
              <a:rPr lang="en-US" b="1"/>
              <a:t>giving great results.</a:t>
            </a:r>
            <a:endParaRPr lang="en-US" b="1"/>
          </a:p>
          <a:p>
            <a:r>
              <a:rPr lang="en-US" b="1"/>
              <a:t>● Observation 2: Random forest &amp; </a:t>
            </a:r>
            <a:endParaRPr lang="en-US" b="1"/>
          </a:p>
          <a:p>
            <a:pPr marL="0" indent="0">
              <a:buNone/>
            </a:pPr>
            <a:r>
              <a:rPr lang="en-IN" altLang="en-US" b="1"/>
              <a:t>         </a:t>
            </a:r>
            <a:r>
              <a:rPr lang="en-US" b="1"/>
              <a:t>GBR have performed equally </a:t>
            </a:r>
            <a:endParaRPr lang="en-US" b="1"/>
          </a:p>
          <a:p>
            <a:pPr marL="0" indent="0">
              <a:buNone/>
            </a:pPr>
            <a:r>
              <a:rPr lang="en-US" b="1"/>
              <a:t> </a:t>
            </a:r>
            <a:r>
              <a:rPr lang="en-IN" altLang="en-US" b="1"/>
              <a:t>        </a:t>
            </a:r>
            <a:r>
              <a:rPr lang="en-US" b="1"/>
              <a:t>good in terms of adjusted r2.</a:t>
            </a:r>
            <a:endParaRPr lang="en-US" b="1"/>
          </a:p>
          <a:p>
            <a:r>
              <a:rPr lang="en-US" b="1"/>
              <a:t>● Observation 3: We are getting </a:t>
            </a:r>
            <a:endParaRPr lang="en-US" b="1"/>
          </a:p>
          <a:p>
            <a:pPr marL="0" indent="0">
              <a:buNone/>
            </a:pPr>
            <a:r>
              <a:rPr lang="en-IN" altLang="en-US" b="1"/>
              <a:t>         </a:t>
            </a:r>
            <a:r>
              <a:rPr lang="en-US" b="1"/>
              <a:t>the best results from lightGBM</a:t>
            </a:r>
            <a:endParaRPr lang="en-US" b="1"/>
          </a:p>
          <a:p>
            <a:pPr marL="0" indent="0">
              <a:buNone/>
            </a:pPr>
            <a:r>
              <a:rPr lang="en-IN" altLang="en-US" b="1"/>
              <a:t>         </a:t>
            </a:r>
            <a:r>
              <a:rPr lang="en-US" b="1"/>
              <a:t>and CatBoost.</a:t>
            </a:r>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Feature Importance</a:t>
            </a:r>
            <a:endParaRPr lang="en-US"/>
          </a:p>
        </p:txBody>
      </p:sp>
      <p:pic>
        <p:nvPicPr>
          <p:cNvPr id="5" name="Content Placeholder 4"/>
          <p:cNvPicPr>
            <a:picLocks noChangeAspect="1"/>
          </p:cNvPicPr>
          <p:nvPr>
            <p:ph sz="half" idx="1"/>
          </p:nvPr>
        </p:nvPicPr>
        <p:blipFill>
          <a:blip r:embed="rId1"/>
          <a:stretch>
            <a:fillRect/>
          </a:stretch>
        </p:blipFill>
        <p:spPr>
          <a:xfrm>
            <a:off x="149225" y="1560830"/>
            <a:ext cx="6134735" cy="4486910"/>
          </a:xfrm>
          <a:prstGeom prst="rect">
            <a:avLst/>
          </a:prstGeom>
        </p:spPr>
      </p:pic>
      <p:pic>
        <p:nvPicPr>
          <p:cNvPr id="6" name="Content Placeholder 5"/>
          <p:cNvPicPr>
            <a:picLocks noChangeAspect="1"/>
          </p:cNvPicPr>
          <p:nvPr>
            <p:ph sz="half" idx="2"/>
          </p:nvPr>
        </p:nvPicPr>
        <p:blipFill>
          <a:blip r:embed="rId2"/>
          <a:stretch>
            <a:fillRect/>
          </a:stretch>
        </p:blipFill>
        <p:spPr>
          <a:xfrm>
            <a:off x="6416040" y="1301115"/>
            <a:ext cx="5194935" cy="4563110"/>
          </a:xfrm>
          <a:prstGeom prst="rect">
            <a:avLst/>
          </a:prstGeom>
        </p:spPr>
      </p:pic>
      <p:sp>
        <p:nvSpPr>
          <p:cNvPr id="7" name="Text Box 6"/>
          <p:cNvSpPr txBox="1"/>
          <p:nvPr/>
        </p:nvSpPr>
        <p:spPr>
          <a:xfrm>
            <a:off x="832485" y="6191885"/>
            <a:ext cx="4064000" cy="368300"/>
          </a:xfrm>
          <a:prstGeom prst="rect">
            <a:avLst/>
          </a:prstGeom>
          <a:noFill/>
        </p:spPr>
        <p:txBody>
          <a:bodyPr wrap="square" rtlCol="0">
            <a:spAutoFit/>
          </a:bodyPr>
          <a:p>
            <a:r>
              <a:rPr lang="en-IN" altLang="en-US" b="1" u="sng"/>
              <a:t>Light GBM</a:t>
            </a:r>
            <a:r>
              <a:rPr lang="en-IN" altLang="en-US"/>
              <a:t> </a:t>
            </a:r>
            <a:endParaRPr lang="en-IN" altLang="en-US"/>
          </a:p>
        </p:txBody>
      </p:sp>
      <p:sp>
        <p:nvSpPr>
          <p:cNvPr id="8" name="Text Box 7"/>
          <p:cNvSpPr txBox="1"/>
          <p:nvPr/>
        </p:nvSpPr>
        <p:spPr>
          <a:xfrm>
            <a:off x="7301865" y="6191885"/>
            <a:ext cx="4064000" cy="368300"/>
          </a:xfrm>
          <a:prstGeom prst="rect">
            <a:avLst/>
          </a:prstGeom>
          <a:noFill/>
        </p:spPr>
        <p:txBody>
          <a:bodyPr wrap="square" rtlCol="0">
            <a:spAutoFit/>
          </a:bodyPr>
          <a:p>
            <a:r>
              <a:rPr lang="en-US" b="1" u="sng">
                <a:solidFill>
                  <a:schemeClr val="tx1"/>
                </a:solidFill>
              </a:rPr>
              <a:t>CatBoost</a:t>
            </a:r>
            <a:endParaRPr lang="en-US" b="1" u="sng">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a:t>MODEL EXPLAINABILITY - SHAP </a:t>
            </a:r>
            <a:endParaRPr lang="en-IN" altLang="en-US"/>
          </a:p>
        </p:txBody>
      </p:sp>
      <p:pic>
        <p:nvPicPr>
          <p:cNvPr id="5" name="Content Placeholder 4"/>
          <p:cNvPicPr>
            <a:picLocks noChangeAspect="1"/>
          </p:cNvPicPr>
          <p:nvPr>
            <p:ph sz="half" idx="1"/>
          </p:nvPr>
        </p:nvPicPr>
        <p:blipFill>
          <a:blip r:embed="rId1"/>
          <a:stretch>
            <a:fillRect/>
          </a:stretch>
        </p:blipFill>
        <p:spPr>
          <a:xfrm>
            <a:off x="350520" y="1222375"/>
            <a:ext cx="10960100" cy="2524125"/>
          </a:xfrm>
          <a:prstGeom prst="rect">
            <a:avLst/>
          </a:prstGeom>
        </p:spPr>
      </p:pic>
      <p:sp>
        <p:nvSpPr>
          <p:cNvPr id="6" name="Text Box 5"/>
          <p:cNvSpPr txBox="1"/>
          <p:nvPr/>
        </p:nvSpPr>
        <p:spPr>
          <a:xfrm>
            <a:off x="2352040" y="3541395"/>
            <a:ext cx="4064000" cy="357505"/>
          </a:xfrm>
          <a:prstGeom prst="rect">
            <a:avLst/>
          </a:prstGeom>
          <a:noFill/>
        </p:spPr>
        <p:txBody>
          <a:bodyPr wrap="square" rtlCol="0">
            <a:noAutofit/>
          </a:bodyPr>
          <a:p>
            <a:r>
              <a:rPr lang="en-IN" altLang="en-US" b="1" i="1" u="sng">
                <a:solidFill>
                  <a:schemeClr val="tx1"/>
                </a:solidFill>
              </a:rPr>
              <a:t>LIGHT GBM </a:t>
            </a:r>
            <a:endParaRPr lang="en-IN" altLang="en-US" b="1" i="1" u="sng">
              <a:solidFill>
                <a:schemeClr val="tx1"/>
              </a:solidFill>
            </a:endParaRPr>
          </a:p>
        </p:txBody>
      </p:sp>
      <p:pic>
        <p:nvPicPr>
          <p:cNvPr id="7" name="Content Placeholder 6"/>
          <p:cNvPicPr>
            <a:picLocks noChangeAspect="1"/>
          </p:cNvPicPr>
          <p:nvPr>
            <p:ph sz="half" idx="2"/>
          </p:nvPr>
        </p:nvPicPr>
        <p:blipFill>
          <a:blip r:embed="rId2"/>
          <a:stretch>
            <a:fillRect/>
          </a:stretch>
        </p:blipFill>
        <p:spPr>
          <a:xfrm>
            <a:off x="350520" y="3898900"/>
            <a:ext cx="11164570" cy="1615440"/>
          </a:xfrm>
          <a:prstGeom prst="rect">
            <a:avLst/>
          </a:prstGeom>
        </p:spPr>
      </p:pic>
      <p:sp>
        <p:nvSpPr>
          <p:cNvPr id="8" name="Text Box 7"/>
          <p:cNvSpPr txBox="1"/>
          <p:nvPr/>
        </p:nvSpPr>
        <p:spPr>
          <a:xfrm>
            <a:off x="2352040" y="5800090"/>
            <a:ext cx="6096000" cy="368300"/>
          </a:xfrm>
          <a:prstGeom prst="rect">
            <a:avLst/>
          </a:prstGeom>
          <a:noFill/>
        </p:spPr>
        <p:txBody>
          <a:bodyPr wrap="square" rtlCol="0" anchor="t">
            <a:spAutoFit/>
          </a:bodyPr>
          <a:p>
            <a:r>
              <a:rPr lang="en-US" b="1" i="1" u="sng">
                <a:solidFill>
                  <a:schemeClr val="tx1"/>
                </a:solidFill>
              </a:rPr>
              <a:t>CatBoost</a:t>
            </a:r>
            <a:endParaRPr lang="en-US" b="1" i="1" u="sng">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CONTENT </a:t>
            </a:r>
            <a:endParaRPr lang="en-IN" altLang="en-US"/>
          </a:p>
        </p:txBody>
      </p:sp>
      <p:sp>
        <p:nvSpPr>
          <p:cNvPr id="3" name="Content Placeholder 2"/>
          <p:cNvSpPr>
            <a:spLocks noGrp="1"/>
          </p:cNvSpPr>
          <p:nvPr>
            <p:ph idx="1"/>
          </p:nvPr>
        </p:nvSpPr>
        <p:spPr/>
        <p:txBody>
          <a:bodyPr/>
          <a:p>
            <a:r>
              <a:rPr lang="en-US"/>
              <a:t>Content</a:t>
            </a:r>
            <a:endParaRPr lang="en-US"/>
          </a:p>
          <a:p>
            <a:r>
              <a:rPr lang="en-US"/>
              <a:t>❑ Data Pipeline</a:t>
            </a:r>
            <a:endParaRPr lang="en-US"/>
          </a:p>
          <a:p>
            <a:r>
              <a:rPr lang="en-US"/>
              <a:t>❑ Data Description</a:t>
            </a:r>
            <a:endParaRPr lang="en-US"/>
          </a:p>
          <a:p>
            <a:r>
              <a:rPr lang="en-US"/>
              <a:t>❑ Exploratory Data Analysis</a:t>
            </a:r>
            <a:endParaRPr lang="en-US"/>
          </a:p>
          <a:p>
            <a:r>
              <a:rPr lang="en-US"/>
              <a:t>❑ Models performed</a:t>
            </a:r>
            <a:endParaRPr lang="en-US"/>
          </a:p>
          <a:p>
            <a:r>
              <a:rPr lang="en-US"/>
              <a:t>❑ Model Validation &amp; Selection</a:t>
            </a:r>
            <a:endParaRPr lang="en-US"/>
          </a:p>
          <a:p>
            <a:r>
              <a:rPr lang="en-US"/>
              <a:t>❑ Evaluation Matrix of All the models</a:t>
            </a:r>
            <a:endParaRPr lang="en-US"/>
          </a:p>
          <a:p>
            <a:r>
              <a:rPr lang="en-US"/>
              <a:t>❑ Model Explainability - SHAP</a:t>
            </a:r>
            <a:endParaRPr lang="en-US"/>
          </a:p>
          <a:p>
            <a:r>
              <a:rPr lang="en-US"/>
              <a:t>❑ Challenges</a:t>
            </a:r>
            <a:endParaRPr lang="en-US"/>
          </a:p>
          <a:p>
            <a:r>
              <a:rPr lang="en-US"/>
              <a:t>❑ Conclusion</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a:t>CHALLENGES FACED </a:t>
            </a:r>
            <a:endParaRPr lang="en-IN" altLang="en-US"/>
          </a:p>
        </p:txBody>
      </p:sp>
      <p:sp>
        <p:nvSpPr>
          <p:cNvPr id="3" name="Content Placeholder 2"/>
          <p:cNvSpPr>
            <a:spLocks noGrp="1"/>
          </p:cNvSpPr>
          <p:nvPr>
            <p:ph sz="half" idx="1"/>
          </p:nvPr>
        </p:nvSpPr>
        <p:spPr>
          <a:xfrm>
            <a:off x="64770" y="1391285"/>
            <a:ext cx="11373485" cy="5032375"/>
          </a:xfrm>
        </p:spPr>
        <p:txBody>
          <a:bodyPr>
            <a:normAutofit fontScale="80000"/>
          </a:bodyPr>
          <a:p>
            <a:r>
              <a:rPr lang="en-US" b="1"/>
              <a:t>Addressing the challenges faced during the project on predicting hourly rental bike demand highlights key issues encountered in data-driven projects, especially those involving large datasets and the need for precise predictions.</a:t>
            </a:r>
            <a:endParaRPr lang="en-US" b="1"/>
          </a:p>
          <a:p>
            <a:endParaRPr lang="en-US" b="1"/>
          </a:p>
          <a:p>
            <a:r>
              <a:rPr lang="en-US" b="1"/>
              <a:t>1. Handling Large Volumes of Data:</a:t>
            </a:r>
            <a:r>
              <a:rPr lang="en-IN" altLang="en-US" b="1"/>
              <a:t>-</a:t>
            </a:r>
            <a:r>
              <a:rPr lang="en-US" b="1"/>
              <a:t> The project's dataset encompassed extensive records over time, capturing various factors influencing bike rental demand. Managing this vast amount of data posed significant challenges, primarily in processing and analysis. The sheer volume required robust data handling and storage solutions to ensure efficient data manipulation and analysis without compromising performance.</a:t>
            </a:r>
            <a:endParaRPr lang="en-US" b="1"/>
          </a:p>
          <a:p>
            <a:endParaRPr lang="en-US" b="1"/>
          </a:p>
          <a:p>
            <a:r>
              <a:rPr lang="en-US" b="1"/>
              <a:t>2. Computational Complexity:</a:t>
            </a:r>
            <a:r>
              <a:rPr lang="en-IN" altLang="en-US" b="1"/>
              <a:t> </a:t>
            </a:r>
            <a:r>
              <a:rPr lang="en-US" b="1"/>
              <a:t>Given the dataset's size, the computational demands were substantial. Processing the data, especially running complex models to predict hourly bike rental demand, required significant computational resources. This increased the time needed for model training and optimization, impacting the project's pace and potentially its scalability.</a:t>
            </a:r>
            <a:endParaRPr lang="en-US" b="1"/>
          </a:p>
          <a:p>
            <a:endParaRPr lang="en-US" b="1"/>
          </a:p>
          <a:p>
            <a:r>
              <a:rPr lang="en-US" b="1"/>
              <a:t>3. Attention to Detail in Inferences:The project required meticulous attention to small but critical details within the data. Even minor trends or patterns could significantly influence the prediction accuracy. Identifying and incorporating these subtle inferences into the model was crucial for enhancing its predictive performance and ensuring that the bike rental service could meet demand efficiently.</a:t>
            </a:r>
            <a:endParaRPr lang="en-US" b="1"/>
          </a:p>
          <a:p>
            <a:endParaRPr lang="en-US" b="1"/>
          </a:p>
          <a:p>
            <a:r>
              <a:rPr lang="en-US" b="1"/>
              <a:t>These challenges underscore the complexities of working with large datasets and the importance of computational efficiency and detailed analysis in making accurate predictions to support urban mobility solutions.</a:t>
            </a:r>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Data Collection:</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Gather historical data on bike rentals, including time, date, location, and other relevant factors.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Utilize real-time data sources, such as weather conditions, events, and holidays, to enhance prediction accuracy.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Data Preprocessing:</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Clean and preprocess the collected data to handle missing values, outliers, and inconsistencies.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Feature engineering to extract relevant features from the data that might impact bike demand.</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Machine Learning Algorithm:</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Implement a machine learning algorithm, such as a time-series forecasting model (e.g., ARIMA, SARIMA, or LSTM), to predict bike counts based on historical patterns.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Consider incorporating other factors like weather conditions, day of the week, and special events to improve prediction accuracy.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Deployment:</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Develop a user-friendly interface or application that provides real-time predictions for bike counts at different hours.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Deploy the solution on a scalable and reliable platform, considering factors like server infrastructure, response time, and user accessibility.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Evaluation:</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Assess the model's performance using appropriate metrics such as Mean Absolute Error (MAE), Root Mean Squared Error (RMSE), or other relevant metrics.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Fine-tune the model based on feedback and continuous monitoring of prediction accuracy.</a:t>
            </a:r>
            <a:endParaRPr lang="en-IN" sz="1200" b="1">
              <a:latin typeface="Calibri" panose="020F0502020204030204"/>
            </a:endParaRPr>
          </a:p>
          <a:p>
            <a:pPr marL="629920" lvl="1" indent="-305435"/>
            <a:r>
              <a:rPr lang="en-IN" sz="1200">
                <a:ea typeface="+mn-lt"/>
                <a:cs typeface="+mn-lt"/>
              </a:rPr>
              <a:t>Result:</a:t>
            </a:r>
            <a:endParaRPr lang="en-IN" sz="1200"/>
          </a:p>
          <a:p>
            <a:pPr marL="0" indent="0">
              <a:buNone/>
            </a:pPr>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95250" y="1052830"/>
            <a:ext cx="12261215" cy="4922520"/>
          </a:xfrm>
        </p:spPr>
        <p:txBody>
          <a:bodyPr>
            <a:noAutofit/>
          </a:bodyPr>
          <a:lstStyle/>
          <a:p>
            <a:pPr marL="0" indent="0">
              <a:buNone/>
            </a:pPr>
            <a:r>
              <a:rPr lang="en-IN" sz="1300" b="1">
                <a:solidFill>
                  <a:srgbClr val="0F0F0F"/>
                </a:solidFill>
              </a:rPr>
              <a:t>To ensure the smooth operation and scalability of the rental bike prediction system, the following system requirements are essential:</a:t>
            </a:r>
            <a:endParaRPr lang="en-IN" sz="1300" b="1">
              <a:solidFill>
                <a:srgbClr val="0F0F0F"/>
              </a:solidFill>
            </a:endParaRPr>
          </a:p>
          <a:p>
            <a:pPr marL="0" indent="0">
              <a:buNone/>
            </a:pPr>
            <a:endParaRPr lang="en-IN" sz="1300" b="1">
              <a:solidFill>
                <a:srgbClr val="0F0F0F"/>
              </a:solidFill>
            </a:endParaRPr>
          </a:p>
          <a:p>
            <a:pPr marL="0" indent="0">
              <a:buNone/>
            </a:pPr>
            <a:r>
              <a:rPr lang="en-IN" sz="1300" b="1">
                <a:solidFill>
                  <a:srgbClr val="0F0F0F"/>
                </a:solidFill>
              </a:rPr>
              <a:t>Computational Resources: Adequate processing power and memory to handle data preprocessing, model training, and real-time prediction. This may involve powerful local machines for development and cloud-based solutions for deployment to manage workload efficiently.</a:t>
            </a:r>
            <a:endParaRPr lang="en-IN" sz="1300" b="1">
              <a:solidFill>
                <a:srgbClr val="0F0F0F"/>
              </a:solidFill>
            </a:endParaRPr>
          </a:p>
          <a:p>
            <a:pPr marL="0" indent="0">
              <a:buNone/>
            </a:pPr>
            <a:r>
              <a:rPr lang="en-IN" sz="1300" b="1">
                <a:solidFill>
                  <a:srgbClr val="0F0F0F"/>
                </a:solidFill>
              </a:rPr>
              <a:t>Storage: Sufficient storage capacity to archive historical bike rental data, real-time input data, and model artifacts. Cloud storage solutions could be considered for flexibility and scalability.</a:t>
            </a:r>
            <a:endParaRPr lang="en-IN" sz="1300" b="1">
              <a:solidFill>
                <a:srgbClr val="0F0F0F"/>
              </a:solidFill>
            </a:endParaRPr>
          </a:p>
          <a:p>
            <a:pPr marL="0" indent="0">
              <a:buNone/>
            </a:pPr>
            <a:r>
              <a:rPr lang="en-IN" sz="1300" b="1">
                <a:solidFill>
                  <a:srgbClr val="0F0F0F"/>
                </a:solidFill>
              </a:rPr>
              <a:t>Connectivity: Reliable internet connection for accessing real-time data sources (e.g., weather updates, event calendars) and for deploying the application on cloud platforms.</a:t>
            </a:r>
            <a:endParaRPr lang="en-IN" sz="1300" b="1">
              <a:solidFill>
                <a:srgbClr val="0F0F0F"/>
              </a:solidFill>
            </a:endParaRPr>
          </a:p>
          <a:p>
            <a:pPr marL="0" indent="0">
              <a:buNone/>
            </a:pPr>
            <a:r>
              <a:rPr lang="en-IN" sz="1300" b="1">
                <a:solidFill>
                  <a:srgbClr val="0F0F0F"/>
                </a:solidFill>
              </a:rPr>
              <a:t>Security: Robust security measures to protect data integrity and user privacy, especially when dealing with user location data and real-time inputs.</a:t>
            </a:r>
            <a:endParaRPr lang="en-IN" sz="1300" b="1">
              <a:solidFill>
                <a:srgbClr val="0F0F0F"/>
              </a:solidFill>
            </a:endParaRPr>
          </a:p>
          <a:p>
            <a:pPr marL="0" indent="0">
              <a:buNone/>
            </a:pPr>
            <a:r>
              <a:rPr lang="en-IN" sz="1300" b="1">
                <a:solidFill>
                  <a:srgbClr val="0F0F0F"/>
                </a:solidFill>
              </a:rPr>
              <a:t>Library Requirements</a:t>
            </a:r>
            <a:endParaRPr lang="en-IN" sz="1300" b="1">
              <a:solidFill>
                <a:srgbClr val="0F0F0F"/>
              </a:solidFill>
            </a:endParaRPr>
          </a:p>
          <a:p>
            <a:pPr marL="0" indent="0">
              <a:buNone/>
            </a:pPr>
            <a:r>
              <a:rPr lang="en-IN" sz="1300" b="1">
                <a:solidFill>
                  <a:srgbClr val="0F0F0F"/>
                </a:solidFill>
              </a:rPr>
              <a:t>Building an efficient and accurate predictive model requires the utilization of specific programming libraries and tools. The primary libraries include:</a:t>
            </a:r>
            <a:endParaRPr lang="en-IN" sz="1300" b="1">
              <a:solidFill>
                <a:srgbClr val="0F0F0F"/>
              </a:solidFill>
            </a:endParaRPr>
          </a:p>
          <a:p>
            <a:pPr marL="0" indent="0">
              <a:buNone/>
            </a:pPr>
            <a:endParaRPr lang="en-IN" sz="1300" b="1">
              <a:solidFill>
                <a:srgbClr val="0F0F0F"/>
              </a:solidFill>
            </a:endParaRPr>
          </a:p>
          <a:p>
            <a:pPr marL="0" indent="0">
              <a:buNone/>
            </a:pPr>
            <a:r>
              <a:rPr lang="en-IN" sz="1300" b="1" u="sng">
                <a:solidFill>
                  <a:schemeClr val="tx1"/>
                </a:solidFill>
              </a:rPr>
              <a:t>Data Analysis and Preprocessing:</a:t>
            </a:r>
            <a:endParaRPr lang="en-IN" sz="1300" b="1" u="sng">
              <a:solidFill>
                <a:schemeClr val="tx1"/>
              </a:solidFill>
            </a:endParaRPr>
          </a:p>
          <a:p>
            <a:pPr marL="0" indent="0">
              <a:buNone/>
            </a:pPr>
            <a:endParaRPr lang="en-IN" sz="1300" b="1">
              <a:solidFill>
                <a:srgbClr val="0F0F0F"/>
              </a:solidFill>
            </a:endParaRPr>
          </a:p>
          <a:p>
            <a:pPr marL="0" indent="0">
              <a:buNone/>
            </a:pPr>
            <a:r>
              <a:rPr lang="en-IN" sz="1300" b="1">
                <a:solidFill>
                  <a:srgbClr val="0F0F0F"/>
                </a:solidFill>
              </a:rPr>
              <a:t>Pandas: For data manipulation and cleaning. Essential for handling and preprocessing structured data.</a:t>
            </a:r>
            <a:endParaRPr lang="en-IN" sz="1300" b="1">
              <a:solidFill>
                <a:srgbClr val="0F0F0F"/>
              </a:solidFill>
            </a:endParaRPr>
          </a:p>
          <a:p>
            <a:pPr marL="0" indent="0">
              <a:buNone/>
            </a:pPr>
            <a:r>
              <a:rPr lang="en-IN" sz="1300" b="1">
                <a:solidFill>
                  <a:srgbClr val="0F0F0F"/>
                </a:solidFill>
              </a:rPr>
              <a:t>NumPy: For numerical operations, especially useful in data preprocessing and feature engineering phases.</a:t>
            </a:r>
            <a:endParaRPr lang="en-IN" sz="1300" b="1">
              <a:solidFill>
                <a:srgbClr val="0F0F0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54380" y="0"/>
            <a:ext cx="10855960" cy="567690"/>
          </a:xfrm>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a:xfrm>
            <a:off x="0" y="361950"/>
            <a:ext cx="11610340" cy="6496685"/>
          </a:xfrm>
        </p:spPr>
        <p:txBody>
          <a:bodyPr>
            <a:noAutofit/>
          </a:bodyPr>
          <a:lstStyle/>
          <a:p>
            <a:pPr marL="305435" indent="-305435"/>
            <a:r>
              <a:rPr lang="en-IN" sz="1100" b="1" u="sng">
                <a:solidFill>
                  <a:srgbClr val="FF0000"/>
                </a:solidFill>
              </a:rPr>
              <a:t>Deployment</a:t>
            </a:r>
            <a:r>
              <a:rPr lang="en-IN" sz="1100" b="1"/>
              <a:t>:</a:t>
            </a:r>
            <a:endParaRPr lang="en-IN" sz="1100" b="1"/>
          </a:p>
          <a:p>
            <a:pPr marL="305435" indent="-305435"/>
            <a:r>
              <a:rPr lang="en-IN" sz="1100" b="1"/>
              <a:t>Flask/Django: For creating a web application or API that serves the model's predictions to end-users or integrates with a bike rental management system.</a:t>
            </a:r>
            <a:endParaRPr lang="en-IN" sz="1100" b="1"/>
          </a:p>
          <a:p>
            <a:pPr marL="305435" indent="-305435"/>
            <a:r>
              <a:rPr lang="en-IN" sz="1100" b="1"/>
              <a:t>Docker: To containerize the application, ensuring consistency across different development and deployment environments.</a:t>
            </a:r>
            <a:endParaRPr lang="en-IN" sz="1100" b="1"/>
          </a:p>
          <a:p>
            <a:pPr marL="305435" indent="-305435"/>
            <a:r>
              <a:rPr lang="en-IN" sz="1100" b="1"/>
              <a:t>Monitoring and Logging:</a:t>
            </a:r>
            <a:endParaRPr lang="en-IN" sz="1100" b="1"/>
          </a:p>
          <a:p>
            <a:pPr marL="305435" indent="-305435"/>
            <a:r>
              <a:rPr lang="en-IN" sz="1100" b="1"/>
              <a:t>Prometheus/Grafana: For real-time monitoring of the system's performance and logging usage statistics, which is crucial for maintaining system reliability and optimizing resource allocation.</a:t>
            </a:r>
            <a:endParaRPr lang="en-IN" sz="1100" b="1"/>
          </a:p>
          <a:p>
            <a:pPr marL="305435" indent="-305435"/>
            <a:r>
              <a:rPr lang="en-IN" sz="1100" b="1" u="sng">
                <a:solidFill>
                  <a:srgbClr val="FF0000"/>
                </a:solidFill>
              </a:rPr>
              <a:t>ALGORITHMS USED </a:t>
            </a:r>
            <a:endParaRPr lang="en-IN" sz="1100" b="1" u="sng">
              <a:solidFill>
                <a:srgbClr val="FF0000"/>
              </a:solidFill>
            </a:endParaRPr>
          </a:p>
          <a:p>
            <a:pPr marL="305435" indent="-305435"/>
            <a:r>
              <a:rPr lang="en-IN" sz="1100" b="1" u="sng">
                <a:solidFill>
                  <a:schemeClr val="tx1"/>
                </a:solidFill>
              </a:rPr>
              <a:t>and Performed</a:t>
            </a:r>
            <a:endParaRPr lang="en-IN" sz="1100" b="1" u="sng">
              <a:solidFill>
                <a:schemeClr val="tx1"/>
              </a:solidFill>
            </a:endParaRPr>
          </a:p>
          <a:p>
            <a:pPr marL="305435" indent="-305435"/>
            <a:r>
              <a:rPr lang="en-IN" sz="1100" b="1" u="sng">
                <a:solidFill>
                  <a:schemeClr val="tx1"/>
                </a:solidFill>
              </a:rPr>
              <a:t>● Linear Regression with regularizations</a:t>
            </a:r>
            <a:endParaRPr lang="en-IN" sz="1100" b="1" u="sng">
              <a:solidFill>
                <a:schemeClr val="tx1"/>
              </a:solidFill>
            </a:endParaRPr>
          </a:p>
          <a:p>
            <a:pPr marL="305435" indent="-305435"/>
            <a:r>
              <a:rPr lang="en-IN" sz="1100" b="1" u="sng">
                <a:solidFill>
                  <a:schemeClr val="tx1"/>
                </a:solidFill>
              </a:rPr>
              <a:t>● Polynomial Regression</a:t>
            </a:r>
            <a:endParaRPr lang="en-IN" sz="1100" b="1" u="sng">
              <a:solidFill>
                <a:schemeClr val="tx1"/>
              </a:solidFill>
            </a:endParaRPr>
          </a:p>
          <a:p>
            <a:pPr marL="305435" indent="-305435"/>
            <a:r>
              <a:rPr lang="en-IN" sz="1100" b="1" u="sng">
                <a:solidFill>
                  <a:schemeClr val="tx1"/>
                </a:solidFill>
              </a:rPr>
              <a:t>● K nearest neighbours</a:t>
            </a:r>
            <a:endParaRPr lang="en-IN" sz="1100" b="1" u="sng">
              <a:solidFill>
                <a:schemeClr val="tx1"/>
              </a:solidFill>
            </a:endParaRPr>
          </a:p>
          <a:p>
            <a:pPr marL="305435" indent="-305435"/>
            <a:r>
              <a:rPr lang="en-IN" sz="1100" b="1" u="sng">
                <a:solidFill>
                  <a:schemeClr val="tx1"/>
                </a:solidFill>
              </a:rPr>
              <a:t>● Decision tree </a:t>
            </a:r>
            <a:endParaRPr lang="en-IN" sz="1100" b="1" u="sng">
              <a:solidFill>
                <a:schemeClr val="tx1"/>
              </a:solidFill>
            </a:endParaRPr>
          </a:p>
          <a:p>
            <a:pPr marL="305435" indent="-305435"/>
            <a:r>
              <a:rPr lang="en-IN" sz="1100" b="1" u="sng">
                <a:solidFill>
                  <a:schemeClr val="tx1"/>
                </a:solidFill>
              </a:rPr>
              <a:t>● Random forest</a:t>
            </a:r>
            <a:endParaRPr lang="en-IN" sz="1100" b="1" u="sng">
              <a:solidFill>
                <a:schemeClr val="tx1"/>
              </a:solidFill>
            </a:endParaRPr>
          </a:p>
          <a:p>
            <a:pPr marL="305435" indent="-305435"/>
            <a:r>
              <a:rPr lang="en-IN" sz="1100" b="1" u="sng">
                <a:solidFill>
                  <a:schemeClr val="tx1"/>
                </a:solidFill>
              </a:rPr>
              <a:t>● Gradient Boost</a:t>
            </a:r>
            <a:endParaRPr lang="en-IN" sz="1100" b="1" u="sng">
              <a:solidFill>
                <a:schemeClr val="tx1"/>
              </a:solidFill>
            </a:endParaRPr>
          </a:p>
          <a:p>
            <a:pPr marL="305435" indent="-305435"/>
            <a:r>
              <a:rPr lang="en-IN" sz="1100" b="1" u="sng">
                <a:solidFill>
                  <a:schemeClr val="tx1"/>
                </a:solidFill>
              </a:rPr>
              <a:t>● eXtreme Gradient Boost</a:t>
            </a:r>
            <a:endParaRPr lang="en-IN" sz="1100" b="1" u="sng">
              <a:solidFill>
                <a:schemeClr val="tx1"/>
              </a:solidFill>
            </a:endParaRPr>
          </a:p>
          <a:p>
            <a:pPr marL="305435" indent="-305435"/>
            <a:r>
              <a:rPr lang="en-IN" sz="1100" b="1" u="sng">
                <a:solidFill>
                  <a:schemeClr val="tx1"/>
                </a:solidFill>
              </a:rPr>
              <a:t>● lightGBM</a:t>
            </a:r>
            <a:endParaRPr lang="en-IN" sz="1100" b="1" u="sng">
              <a:solidFill>
                <a:schemeClr val="tx1"/>
              </a:solidFill>
            </a:endParaRPr>
          </a:p>
          <a:p>
            <a:pPr marL="305435" indent="-305435"/>
            <a:r>
              <a:rPr lang="en-IN" sz="1100" b="1" u="sng">
                <a:solidFill>
                  <a:schemeClr val="tx1"/>
                </a:solidFill>
              </a:rPr>
              <a:t>● CatBoos</a:t>
            </a:r>
            <a:endParaRPr lang="en-IN" sz="1100" b="1" u="sng">
              <a:solidFill>
                <a:schemeClr val="tx1"/>
              </a:solidFill>
            </a:endParaRPr>
          </a:p>
          <a:p>
            <a:pPr marL="305435" indent="-305435"/>
            <a:r>
              <a:rPr lang="en-IN" sz="1100" b="1"/>
              <a:t>Machine Learning and Time-Series Forecasting:</a:t>
            </a:r>
            <a:endParaRPr lang="en-IN" sz="1100" b="1"/>
          </a:p>
          <a:p>
            <a:pPr marL="305435" indent="-305435"/>
            <a:r>
              <a:rPr lang="en-IN" sz="1100" b="1"/>
              <a:t>Scikit-learn: Offers a wide range of tools for machine learning model development, evaluation, and hyperparameter tuning.</a:t>
            </a:r>
            <a:endParaRPr lang="en-IN" sz="1100" b="1"/>
          </a:p>
          <a:p>
            <a:pPr marL="305435" indent="-305435"/>
            <a:r>
              <a:rPr lang="en-IN" sz="1100" b="1"/>
              <a:t>Statsmodels: Useful for implementing traditional time-series forecasting models like ARIMA or SARIMA.</a:t>
            </a:r>
            <a:endParaRPr lang="en-IN" sz="1100" b="1"/>
          </a:p>
          <a:p>
            <a:pPr marL="305435" indent="-305435"/>
            <a:r>
              <a:rPr lang="en-IN" sz="1100" b="1"/>
              <a:t>TensorFlow/Keras: For building more complex models like LSTM (Long Short-Term Memory networks), particularly useful in capturing temporal dependencies in time-series data.</a:t>
            </a:r>
            <a:endParaRPr lang="en-IN" sz="1100"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IN" altLang="en-US"/>
          </a:p>
        </p:txBody>
      </p:sp>
      <p:sp>
        <p:nvSpPr>
          <p:cNvPr id="3" name="Content Placeholder 2"/>
          <p:cNvSpPr>
            <a:spLocks noGrp="1"/>
          </p:cNvSpPr>
          <p:nvPr>
            <p:ph idx="1"/>
          </p:nvPr>
        </p:nvSpPr>
        <p:spPr/>
        <p:txBody>
          <a:bodyPr/>
          <a:p>
            <a:r>
              <a:rPr lang="en-IN" altLang="en-US" sz="1600" b="1" u="sng">
                <a:solidFill>
                  <a:srgbClr val="FF0000"/>
                </a:solidFill>
                <a:latin typeface="Arial Black" panose="020B0A04020102020204" charset="0"/>
                <a:cs typeface="Arial Black" panose="020B0A04020102020204" charset="0"/>
              </a:rPr>
              <a:t>Visualization </a:t>
            </a:r>
            <a:endParaRPr lang="en-IN" altLang="en-US" sz="1600" b="1" u="sng">
              <a:solidFill>
                <a:srgbClr val="FF0000"/>
              </a:solidFill>
              <a:latin typeface="Arial Black" panose="020B0A04020102020204" charset="0"/>
              <a:cs typeface="Arial Black" panose="020B0A04020102020204" charset="0"/>
            </a:endParaRPr>
          </a:p>
          <a:p>
            <a:endParaRPr lang="en-IN" altLang="en-US" sz="1600" b="1" u="sng">
              <a:solidFill>
                <a:srgbClr val="FF0000"/>
              </a:solidFill>
              <a:latin typeface="Arial Black" panose="020B0A04020102020204" charset="0"/>
              <a:cs typeface="Arial Black" panose="020B0A04020102020204" charset="0"/>
            </a:endParaRPr>
          </a:p>
          <a:p>
            <a:r>
              <a:rPr lang="en-IN" altLang="en-US" sz="1400" b="1" u="sng">
                <a:solidFill>
                  <a:schemeClr val="tx1"/>
                </a:solidFill>
                <a:latin typeface="Arial Black" panose="020B0A04020102020204" charset="0"/>
                <a:cs typeface="Arial Black" panose="020B0A04020102020204" charset="0"/>
              </a:rPr>
              <a:t>Matplotlib and Seaborn: For visualizing data and model performance metrics, aiding in the analysis and presentation of findings.</a:t>
            </a:r>
            <a:endParaRPr lang="en-IN" altLang="en-US" sz="1400" b="1" u="sng">
              <a:solidFill>
                <a:schemeClr val="tx1"/>
              </a:solidFill>
              <a:latin typeface="Arial Black" panose="020B0A04020102020204" charset="0"/>
              <a:cs typeface="Arial Black" panose="020B0A04020102020204" charset="0"/>
            </a:endParaRPr>
          </a:p>
          <a:p>
            <a:endParaRPr lang="en-IN" altLang="en-US" sz="1400" b="1" u="sng">
              <a:solidFill>
                <a:schemeClr val="tx1"/>
              </a:solidFill>
              <a:latin typeface="Arial Black" panose="020B0A04020102020204" charset="0"/>
              <a:cs typeface="Arial Black" panose="020B0A04020102020204" charset="0"/>
            </a:endParaRPr>
          </a:p>
          <a:p>
            <a:r>
              <a:rPr lang="en-IN" altLang="en-US" sz="1400" b="1" u="sng">
                <a:solidFill>
                  <a:srgbClr val="FF0000"/>
                </a:solidFill>
                <a:latin typeface="Arial Black" panose="020B0A04020102020204" charset="0"/>
                <a:cs typeface="Arial Black" panose="020B0A04020102020204" charset="0"/>
              </a:rPr>
              <a:t>Monitoring and Logging:</a:t>
            </a:r>
            <a:endParaRPr lang="en-IN" altLang="en-US" sz="1400" b="1" u="sng">
              <a:solidFill>
                <a:srgbClr val="FF0000"/>
              </a:solidFill>
              <a:latin typeface="Arial Black" panose="020B0A04020102020204" charset="0"/>
              <a:cs typeface="Arial Black" panose="020B0A04020102020204" charset="0"/>
            </a:endParaRPr>
          </a:p>
          <a:p>
            <a:endParaRPr lang="en-IN" altLang="en-US" sz="1400" b="1" u="sng">
              <a:solidFill>
                <a:schemeClr val="tx1"/>
              </a:solidFill>
              <a:latin typeface="Arial Black" panose="020B0A04020102020204" charset="0"/>
              <a:cs typeface="Arial Black" panose="020B0A04020102020204" charset="0"/>
            </a:endParaRPr>
          </a:p>
          <a:p>
            <a:r>
              <a:rPr lang="en-IN" altLang="en-US" sz="1400" b="1" u="sng">
                <a:solidFill>
                  <a:schemeClr val="tx1"/>
                </a:solidFill>
                <a:latin typeface="Arial Black" panose="020B0A04020102020204" charset="0"/>
                <a:cs typeface="Arial Black" panose="020B0A04020102020204" charset="0"/>
              </a:rPr>
              <a:t>Prometheus/Grafana: For real-time monitoring of the system's performance and logging usage statistics, which is crucial for maintaining system reliability and optimizing resource allocation.</a:t>
            </a:r>
            <a:endParaRPr lang="en-IN" altLang="en-US" sz="1400" b="1" u="sng">
              <a:solidFill>
                <a:schemeClr val="tx1"/>
              </a:solidFill>
              <a:latin typeface="Arial Black" panose="020B0A04020102020204" charset="0"/>
              <a:cs typeface="Arial Black" panose="020B0A040201020202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191770" y="1301750"/>
            <a:ext cx="15615920" cy="4673600"/>
          </a:xfrm>
        </p:spPr>
        <p:txBody>
          <a:bodyPr>
            <a:normAutofit fontScale="90000" lnSpcReduction="20000"/>
          </a:bodyPr>
          <a:lstStyle/>
          <a:p>
            <a:pPr marL="0" indent="0">
              <a:buNone/>
            </a:pPr>
            <a:r>
              <a:rPr lang="en-IN" sz="2400" dirty="0"/>
              <a:t>It is quite evident from the results that </a:t>
            </a:r>
            <a:endParaRPr lang="en-IN" sz="2400" dirty="0"/>
          </a:p>
          <a:p>
            <a:pPr marL="0" indent="0">
              <a:buNone/>
            </a:pPr>
            <a:r>
              <a:rPr lang="en-IN" sz="2400" dirty="0"/>
              <a:t>lightGBM and Catboost is the best </a:t>
            </a:r>
            <a:endParaRPr lang="en-IN" sz="2400" dirty="0"/>
          </a:p>
          <a:p>
            <a:pPr marL="0" indent="0">
              <a:buNone/>
            </a:pPr>
            <a:r>
              <a:rPr lang="en-IN" sz="2400" dirty="0"/>
              <a:t>model that can be used for the Bike </a:t>
            </a:r>
            <a:endParaRPr lang="en-IN" sz="2400" dirty="0"/>
          </a:p>
          <a:p>
            <a:pPr marL="0" indent="0">
              <a:buNone/>
            </a:pPr>
            <a:r>
              <a:rPr lang="en-IN" sz="2400" dirty="0"/>
              <a:t>Sharing Demand Prediction since the </a:t>
            </a:r>
            <a:endParaRPr lang="en-IN" sz="2400" dirty="0"/>
          </a:p>
          <a:p>
            <a:pPr marL="0" indent="0">
              <a:buNone/>
            </a:pPr>
            <a:r>
              <a:rPr lang="en-IN" sz="2400" dirty="0"/>
              <a:t>performance metrics (mse,rmse) shows </a:t>
            </a:r>
            <a:endParaRPr lang="en-IN" sz="2400" dirty="0"/>
          </a:p>
          <a:p>
            <a:pPr marL="0" indent="0">
              <a:buNone/>
            </a:pPr>
            <a:r>
              <a:rPr lang="en-IN" sz="2400" dirty="0"/>
              <a:t>lower and (r2,adjusted_r2) show a </a:t>
            </a:r>
            <a:endParaRPr lang="en-IN" sz="2400" dirty="0"/>
          </a:p>
          <a:p>
            <a:pPr marL="0" indent="0">
              <a:buNone/>
            </a:pPr>
            <a:r>
              <a:rPr lang="en-IN" sz="2400" dirty="0"/>
              <a:t>higher value for the lightGBM and </a:t>
            </a:r>
            <a:endParaRPr lang="en-IN" sz="2400" dirty="0"/>
          </a:p>
          <a:p>
            <a:pPr marL="0" indent="0">
              <a:buNone/>
            </a:pPr>
            <a:r>
              <a:rPr lang="en-IN" sz="2400" dirty="0"/>
              <a:t>Catboost models.</a:t>
            </a:r>
            <a:endParaRPr lang="en-IN" sz="2400" dirty="0"/>
          </a:p>
          <a:p>
            <a:pPr marL="0" indent="0">
              <a:buNone/>
            </a:pPr>
            <a:r>
              <a:rPr lang="en-IN" sz="2400" dirty="0"/>
              <a:t>• So, we can use either lightGBM or </a:t>
            </a:r>
            <a:endParaRPr lang="en-IN" sz="2400" dirty="0"/>
          </a:p>
          <a:p>
            <a:pPr marL="0" indent="0">
              <a:buNone/>
            </a:pPr>
            <a:r>
              <a:rPr lang="en-IN" sz="2400" dirty="0"/>
              <a:t>catboost model for the above problem</a:t>
            </a:r>
            <a:endParaRPr lang="en-IN"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0000" lnSpcReduction="10000"/>
          </a:bodyPr>
          <a:lstStyle/>
          <a:p>
            <a:pPr marL="0" indent="0">
              <a:buNone/>
            </a:pPr>
            <a:r>
              <a:rPr lang="en-US" sz="2000" b="1" dirty="0"/>
              <a:t>Leveraging additional data sources, refining algorithms, and broadening the system's geographical coverage could significantly improve performance and utility. Furthermore, integrating cutting-edge technologies could propel the system to new heights of efficiency and effectiveness. Below are potential avenues for these improvements:</a:t>
            </a:r>
            <a:endParaRPr lang="en-US" sz="2000" b="1" dirty="0"/>
          </a:p>
          <a:p>
            <a:pPr marL="0" indent="0">
              <a:buNone/>
            </a:pPr>
            <a:endParaRPr lang="en-US" sz="2000" b="1" dirty="0"/>
          </a:p>
          <a:p>
            <a:pPr marL="0" indent="0">
              <a:buNone/>
            </a:pPr>
            <a:r>
              <a:rPr lang="en-US" sz="2000" b="1" u="sng" dirty="0">
                <a:solidFill>
                  <a:srgbClr val="FF0000"/>
                </a:solidFill>
              </a:rPr>
              <a:t>Incorporating Additional Data Sources</a:t>
            </a:r>
            <a:endParaRPr lang="en-US" sz="2000" b="1" u="sng" dirty="0">
              <a:solidFill>
                <a:srgbClr val="FF0000"/>
              </a:solidFill>
            </a:endParaRPr>
          </a:p>
          <a:p>
            <a:pPr marL="0" indent="0">
              <a:buNone/>
            </a:pPr>
            <a:r>
              <a:rPr lang="en-US" sz="2000" b="1" dirty="0"/>
              <a:t>User Feedback and Interaction Data: Collecting data on user preferences, feedback on bike availability, and interaction patterns could provide insights into demand nuances not captured by other data types.</a:t>
            </a:r>
            <a:endParaRPr lang="en-US" sz="2000" b="1" dirty="0"/>
          </a:p>
          <a:p>
            <a:pPr marL="0" indent="0">
              <a:buNone/>
            </a:pPr>
            <a:r>
              <a:rPr lang="en-US" sz="2000" b="1" dirty="0"/>
              <a:t>Traffic and Infrastructure Changes: Real-time traffic data and information on infrastructural developments (like new bike lanes or construction work) could refine demand predictions by accounting for factors that directly affect cycling routes and safety.</a:t>
            </a:r>
            <a:endParaRPr lang="en-US" sz="2000" b="1" dirty="0"/>
          </a:p>
          <a:p>
            <a:pPr marL="0" indent="0">
              <a:buNone/>
            </a:pPr>
            <a:r>
              <a:rPr lang="en-US" sz="2000" b="1" dirty="0"/>
              <a:t>Social Media and Event Feeds: Monitoring social media and event feeds for mentions of local events, weather alerts, or public gatherings could offer real-time insights into sudden changes in demand.</a:t>
            </a:r>
            <a:endParaRPr lang="en-US" sz="2000" b="1" dirty="0"/>
          </a:p>
          <a:p>
            <a:pPr marL="305435" indent="-305435"/>
            <a:endParaRPr lang="en-US"/>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Future scope (Continued...)</a:t>
            </a:r>
            <a:endParaRPr lang="en-IN" altLang="en-US"/>
          </a:p>
        </p:txBody>
      </p:sp>
      <p:sp>
        <p:nvSpPr>
          <p:cNvPr id="3" name="Content Placeholder 2"/>
          <p:cNvSpPr>
            <a:spLocks noGrp="1"/>
          </p:cNvSpPr>
          <p:nvPr>
            <p:ph idx="1"/>
          </p:nvPr>
        </p:nvSpPr>
        <p:spPr/>
        <p:txBody>
          <a:bodyPr/>
          <a:p>
            <a:r>
              <a:rPr lang="en-US" b="1" u="sng">
                <a:solidFill>
                  <a:srgbClr val="FF0000"/>
                </a:solidFill>
              </a:rPr>
              <a:t>Optimizing the Algorithm</a:t>
            </a:r>
            <a:endParaRPr lang="en-US" b="1" u="sng">
              <a:solidFill>
                <a:srgbClr val="FF0000"/>
              </a:solidFill>
            </a:endParaRPr>
          </a:p>
          <a:p>
            <a:r>
              <a:rPr lang="en-US" b="1"/>
              <a:t>Advanced Machine Learning Techniques: Exploring more complex models such as deep learning and neural network architectures (e.g., Convolutional Neural Networks for spatial data analysis and Recurrent Neural Networks for temporal data predictions) could uncover patterns missed by traditional models.</a:t>
            </a:r>
            <a:endParaRPr lang="en-US" b="1"/>
          </a:p>
          <a:p>
            <a:r>
              <a:rPr lang="en-US" b="1"/>
              <a:t>Custom Ensemble Models: Combining predictions from multiple models in an ensemble approach could enhance accuracy. Techniques like stacking, blending, or boosting may be employed to leverage the strengths of various predictive models.</a:t>
            </a:r>
            <a:endParaRPr lang="en-US" b="1"/>
          </a:p>
          <a:p>
            <a:r>
              <a:rPr lang="en-US" b="1"/>
              <a:t>Hyperparameter Optimization: Utilizing more sophisticated techniques for hyperparameter tuning, such as Bayesian optimization, could further refine model performance by finding the optimal configuration more efficiently.</a:t>
            </a:r>
            <a:endParaRPr lang="en-US"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FUTURE SCOPE (Contd..)</a:t>
            </a:r>
            <a:endParaRPr lang="en-IN" altLang="en-US"/>
          </a:p>
        </p:txBody>
      </p:sp>
      <p:sp>
        <p:nvSpPr>
          <p:cNvPr id="3" name="Content Placeholder 2"/>
          <p:cNvSpPr>
            <a:spLocks noGrp="1"/>
          </p:cNvSpPr>
          <p:nvPr>
            <p:ph idx="1"/>
          </p:nvPr>
        </p:nvSpPr>
        <p:spPr>
          <a:xfrm>
            <a:off x="0" y="1301750"/>
            <a:ext cx="11976735" cy="5094605"/>
          </a:xfrm>
        </p:spPr>
        <p:txBody>
          <a:bodyPr/>
          <a:p>
            <a:r>
              <a:rPr lang="en-US" b="1" u="sng">
                <a:solidFill>
                  <a:srgbClr val="FF0000"/>
                </a:solidFill>
              </a:rPr>
              <a:t>Expanding Geographical Coverage</a:t>
            </a:r>
            <a:endParaRPr lang="en-US" b="1" u="sng">
              <a:solidFill>
                <a:srgbClr val="FF0000"/>
              </a:solidFill>
            </a:endParaRPr>
          </a:p>
          <a:p>
            <a:r>
              <a:rPr lang="en-US" b="1"/>
              <a:t>Scalability to Multiple Cities or Regions: Adapting the model to predict bike rental demand in various cities or regions by incorporating city-specific data and characteristics. This might involve modularizing the model to adjust to different urban layouts, weather patterns, and cultural factors affecting bike usage.</a:t>
            </a:r>
            <a:endParaRPr lang="en-US" b="1"/>
          </a:p>
          <a:p>
            <a:r>
              <a:rPr lang="en-US" b="1"/>
              <a:t>Cross-City Analytics: Implementing a system that not only predicts demand within individual cities but also analyzes patterns across multiple locations. This could identify broader trends and facilitate knowledge transfer between regions.</a:t>
            </a:r>
            <a:endParaRPr lang="en-US" b="1"/>
          </a:p>
          <a:p>
            <a:r>
              <a:rPr lang="en-US" b="1" u="sng">
                <a:solidFill>
                  <a:srgbClr val="FF0000"/>
                </a:solidFill>
              </a:rPr>
              <a:t>Integration of Emerging Technologies</a:t>
            </a:r>
            <a:endParaRPr lang="en-US" b="1" u="sng">
              <a:solidFill>
                <a:srgbClr val="FF0000"/>
              </a:solidFill>
            </a:endParaRPr>
          </a:p>
          <a:p>
            <a:r>
              <a:rPr lang="en-US" b="1"/>
              <a:t>Edge Computing: Utilizing edge computing to process data closer to where it's generated (e.g., within smart bike stations) can reduce latency, decrease server load, and enable real-time analytics and responses to changing demand.</a:t>
            </a:r>
            <a:endParaRPr lang="en-US" b="1"/>
          </a:p>
          <a:p>
            <a:r>
              <a:rPr lang="en-US" b="1"/>
              <a:t>Internet of Things (IoT): Integrating IoT devices on bikes and docking stations could provide richer data on bike usage patterns, condition monitoring, and immediate demand sensing.</a:t>
            </a:r>
            <a:endParaRPr lang="en-US" b="1"/>
          </a:p>
          <a:p>
            <a:r>
              <a:rPr lang="en-US" b="1"/>
              <a:t>Advanced Machine Learning and AI Techniques: Investigating the use of Generative Adversarial Networks (GANs) for data augmentation in areas with sparse data and Reinforcement Learning for dynamic adjustment of bike distribution strategies could offer sophisticated solutions to demand prediction and management challenges.</a:t>
            </a:r>
            <a:endParaRPr lang="en-US"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Future scope (Contd..)</a:t>
            </a:r>
            <a:endParaRPr lang="en-IN" altLang="en-US"/>
          </a:p>
        </p:txBody>
      </p:sp>
      <p:sp>
        <p:nvSpPr>
          <p:cNvPr id="3" name="Content Placeholder 2"/>
          <p:cNvSpPr>
            <a:spLocks noGrp="1"/>
          </p:cNvSpPr>
          <p:nvPr>
            <p:ph idx="1"/>
          </p:nvPr>
        </p:nvSpPr>
        <p:spPr>
          <a:xfrm>
            <a:off x="0" y="1572260"/>
            <a:ext cx="12192635" cy="4835525"/>
          </a:xfrm>
        </p:spPr>
        <p:txBody>
          <a:bodyPr/>
          <a:p>
            <a:r>
              <a:rPr lang="en-US" u="sng">
                <a:solidFill>
                  <a:srgbClr val="FF0000"/>
                </a:solidFill>
              </a:rPr>
              <a:t>User Experience and Accessibility Enhancements</a:t>
            </a:r>
            <a:endParaRPr lang="en-US"/>
          </a:p>
          <a:p>
            <a:r>
              <a:rPr lang="en-US" b="1"/>
              <a:t>Personalized Recommendations: Offering personalized bike rental suggestions based on user history and preferences, potentially integrating with other transportation modes for comprehensive mobility solutions.</a:t>
            </a:r>
            <a:endParaRPr lang="en-US" b="1"/>
          </a:p>
          <a:p>
            <a:r>
              <a:rPr lang="en-US" b="1"/>
              <a:t>Accessibility Improvements: Ensuring the system is accessible to a wider range of users, including those with disabilities, by incorporating features tailored to their needs in the app and service design.</a:t>
            </a:r>
            <a:endParaRPr lang="en-US" b="1"/>
          </a:p>
          <a:p>
            <a:r>
              <a:rPr lang="en-US" b="1"/>
              <a:t>Each of these enhancements and expansions has the potential to significantly improve the accuracy of demand predictions, the efficiency of bike distribution, and ultimately, the user experience. By continuously evolving and integrating new technologies and methodologies, the rental bike prediction system can remain at the forefront of urban mobility solutions.</a:t>
            </a:r>
            <a:endParaRPr lang="en-US" b="1"/>
          </a:p>
          <a:p>
            <a:endParaRPr lang="en-US" b="1"/>
          </a:p>
          <a:p>
            <a:endParaRPr lang="en-US"/>
          </a:p>
          <a:p>
            <a:endParaRPr lang="en-US"/>
          </a:p>
          <a:p>
            <a:endParaRPr lang="en-US"/>
          </a:p>
          <a:p>
            <a:endParaRPr lang="en-US"/>
          </a:p>
          <a:p>
            <a:endParaRPr lang="en-US"/>
          </a:p>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fontScale="50000"/>
          </a:bodyPr>
          <a:lstStyle/>
          <a:p>
            <a:pPr marL="0" indent="0">
              <a:buNone/>
            </a:pPr>
            <a:r>
              <a:rPr lang="en-IN" sz="2400" b="1" dirty="0"/>
              <a:t>Scikit-learn Documentation: https://scikit-learn.org/stable/documentation.html</a:t>
            </a:r>
            <a:endParaRPr lang="en-IN" sz="2400" b="1" dirty="0"/>
          </a:p>
          <a:p>
            <a:pPr marL="0" indent="0">
              <a:buNone/>
            </a:pPr>
            <a:r>
              <a:rPr lang="en-IN" sz="2400" b="1" dirty="0"/>
              <a:t>For understanding and implementing machine learning models.</a:t>
            </a:r>
            <a:endParaRPr lang="en-IN" sz="2400" b="1" dirty="0"/>
          </a:p>
          <a:p>
            <a:pPr marL="0" indent="0">
              <a:buNone/>
            </a:pPr>
            <a:endParaRPr lang="en-IN" sz="2400" b="1" dirty="0"/>
          </a:p>
          <a:p>
            <a:pPr marL="0" indent="0">
              <a:buNone/>
            </a:pPr>
            <a:r>
              <a:rPr lang="en-IN" sz="2400" b="1" dirty="0"/>
              <a:t>TensorFlow Tutorials: https://www.tensorflow.org/tutorials</a:t>
            </a:r>
            <a:endParaRPr lang="en-IN" sz="2400" b="1" dirty="0"/>
          </a:p>
          <a:p>
            <a:pPr marL="0" indent="0">
              <a:buNone/>
            </a:pPr>
            <a:r>
              <a:rPr lang="en-IN" sz="2400" b="1" dirty="0"/>
              <a:t>Guides and tutorials on using TensorFlow for building deep learning models, including time-series predictions.</a:t>
            </a:r>
            <a:endParaRPr lang="en-IN" sz="2400" b="1" dirty="0"/>
          </a:p>
          <a:p>
            <a:pPr marL="0" indent="0">
              <a:buNone/>
            </a:pPr>
            <a:endParaRPr lang="en-IN" sz="2400" b="1" dirty="0"/>
          </a:p>
          <a:p>
            <a:pPr marL="0" indent="0">
              <a:buNone/>
            </a:pPr>
            <a:r>
              <a:rPr lang="en-IN" sz="2400" b="1" dirty="0"/>
              <a:t>"Deep Learning for Time Series Forecasting" by Jason Brownlee on Machine Learning Mastery. Provides practical guides on applying deep learning models to time-series data.</a:t>
            </a:r>
            <a:endParaRPr lang="en-IN" sz="2400" b="1" dirty="0"/>
          </a:p>
          <a:p>
            <a:pPr marL="0" indent="0">
              <a:buNone/>
            </a:pPr>
            <a:endParaRPr lang="en-IN" sz="2400" b="1" dirty="0"/>
          </a:p>
          <a:p>
            <a:pPr marL="0" indent="0">
              <a:buNone/>
            </a:pPr>
            <a:r>
              <a:rPr lang="en-IN" sz="2400" b="1" dirty="0"/>
              <a:t>Emerging Technologies and Future Trends</a:t>
            </a:r>
            <a:endParaRPr lang="en-IN" sz="2400" b="1" dirty="0"/>
          </a:p>
          <a:p>
            <a:pPr marL="0" indent="0">
              <a:buNone/>
            </a:pPr>
            <a:r>
              <a:rPr lang="en-IN" sz="2400" b="1" dirty="0"/>
              <a:t>"Edge Computing for Smart Cities: Opportunities and Challenges" in the International Journal of Computer Applications. Discusses the role of edge computing in urban environments, relevant for integrating real-time data processing in bike-sharing systems.</a:t>
            </a:r>
            <a:endParaRPr lang="en-IN" sz="2400" b="1" dirty="0"/>
          </a:p>
          <a:p>
            <a:pPr marL="0" indent="0">
              <a:buNone/>
            </a:pPr>
            <a:endParaRPr lang="en-IN" sz="2400" b="1" dirty="0"/>
          </a:p>
          <a:p>
            <a:pPr marL="0" indent="0">
              <a:buNone/>
            </a:pPr>
            <a:r>
              <a:rPr lang="en-IN" sz="2400" b="1" dirty="0"/>
              <a:t>"The Internet of Things in the Evolution of Smart Cities" in IEEE Internet of Things Journal. Explores IoT applications within smart cities, including transportation and mobility solutions.</a:t>
            </a:r>
            <a:endParaRPr lang="en-IN" sz="24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anose="020B0604020202020204" pitchFamily="34" charset="0"/>
                <a:cs typeface="Arial" panose="020B0604020202020204" pitchFamily="34" charset="0"/>
              </a:rPr>
              <a:t>course certificate 1 </a:t>
            </a:r>
            <a:endParaRPr lang="en-IN" sz="3200" b="1" dirty="0">
              <a:solidFill>
                <a:srgbClr val="00B0F0"/>
              </a:solidFill>
              <a:latin typeface="Arial" panose="020B0604020202020204" pitchFamily="34" charset="0"/>
              <a:cs typeface="Arial" panose="020B0604020202020204" pitchFamily="34" charset="0"/>
            </a:endParaRPr>
          </a:p>
        </p:txBody>
      </p:sp>
      <p:pic>
        <p:nvPicPr>
          <p:cNvPr id="4" name="Content Placeholder 3"/>
          <p:cNvPicPr>
            <a:picLocks noChangeAspect="1"/>
          </p:cNvPicPr>
          <p:nvPr>
            <p:ph idx="1"/>
          </p:nvPr>
        </p:nvPicPr>
        <p:blipFill>
          <a:blip r:embed="rId1"/>
          <a:stretch>
            <a:fillRect/>
          </a:stretch>
        </p:blipFill>
        <p:spPr>
          <a:xfrm>
            <a:off x="160020" y="1496695"/>
            <a:ext cx="7599045" cy="46736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anose="020B0604020202020204" pitchFamily="34" charset="0"/>
                <a:cs typeface="Arial" panose="020B0604020202020204" pitchFamily="34" charset="0"/>
              </a:rPr>
              <a:t>course </a:t>
            </a:r>
            <a:r>
              <a:rPr lang="en-IN" sz="3200" b="1" dirty="0" smtClean="0">
                <a:solidFill>
                  <a:srgbClr val="00B0F0"/>
                </a:solidFill>
                <a:latin typeface="Arial" panose="020B0604020202020204" pitchFamily="34" charset="0"/>
                <a:cs typeface="Arial" panose="020B0604020202020204" pitchFamily="34" charset="0"/>
              </a:rPr>
              <a:t>certificate 2</a:t>
            </a:r>
            <a:endParaRPr lang="en-IN" sz="3200" b="1" dirty="0">
              <a:solidFill>
                <a:srgbClr val="00B0F0"/>
              </a:solidFill>
              <a:latin typeface="Arial" panose="020B0604020202020204" pitchFamily="34" charset="0"/>
              <a:cs typeface="Arial" panose="020B0604020202020204" pitchFamily="34" charset="0"/>
            </a:endParaRPr>
          </a:p>
        </p:txBody>
      </p:sp>
      <p:pic>
        <p:nvPicPr>
          <p:cNvPr id="4" name="Content Placeholder 3"/>
          <p:cNvPicPr>
            <a:picLocks noChangeAspect="1"/>
          </p:cNvPicPr>
          <p:nvPr>
            <p:ph idx="1"/>
          </p:nvPr>
        </p:nvPicPr>
        <p:blipFill>
          <a:blip r:embed="rId1"/>
          <a:stretch>
            <a:fillRect/>
          </a:stretch>
        </p:blipFill>
        <p:spPr>
          <a:xfrm>
            <a:off x="208280" y="1232535"/>
            <a:ext cx="8604250" cy="517779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Link of my project </a:t>
            </a:r>
            <a:endParaRPr lang="en-IN" altLang="en-US"/>
          </a:p>
        </p:txBody>
      </p:sp>
      <p:sp>
        <p:nvSpPr>
          <p:cNvPr id="3" name="Text Box 2"/>
          <p:cNvSpPr txBox="1"/>
          <p:nvPr/>
        </p:nvSpPr>
        <p:spPr>
          <a:xfrm>
            <a:off x="172720" y="2255520"/>
            <a:ext cx="9083040" cy="1894840"/>
          </a:xfrm>
          <a:prstGeom prst="rect">
            <a:avLst/>
          </a:prstGeom>
          <a:noFill/>
        </p:spPr>
        <p:txBody>
          <a:bodyPr wrap="square" rtlCol="0">
            <a:noAutofit/>
          </a:bodyPr>
          <a:p>
            <a:r>
              <a:rPr lang="en-IN" altLang="en-US"/>
              <a:t>Link :- https://github.com/harshu722/Edunet-Seoul-bike-sharing-prediction</a:t>
            </a:r>
            <a:endParaRPr lang="en-I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Data pipeline </a:t>
            </a:r>
            <a:endParaRPr lang="en-IN" altLang="en-US"/>
          </a:p>
        </p:txBody>
      </p:sp>
      <p:sp>
        <p:nvSpPr>
          <p:cNvPr id="3" name="Content Placeholder 2"/>
          <p:cNvSpPr>
            <a:spLocks noGrp="1"/>
          </p:cNvSpPr>
          <p:nvPr>
            <p:ph idx="1"/>
          </p:nvPr>
        </p:nvSpPr>
        <p:spPr>
          <a:xfrm>
            <a:off x="148590" y="782955"/>
            <a:ext cx="12042775" cy="6075045"/>
          </a:xfrm>
        </p:spPr>
        <p:txBody>
          <a:bodyPr/>
          <a:p>
            <a:r>
              <a:rPr lang="en-US" b="1" i="1">
                <a:latin typeface="Bahnschrift SemiBold" panose="020B0502040204020203" charset="0"/>
                <a:cs typeface="Bahnschrift SemiBold" panose="020B0502040204020203" charset="0"/>
              </a:rPr>
              <a:t>● Exploratory Data Analysis (EDA): In this part we have done some </a:t>
            </a:r>
            <a:endParaRPr lang="en-US" b="1" i="1">
              <a:latin typeface="Bahnschrift SemiBold" panose="020B0502040204020203" charset="0"/>
              <a:cs typeface="Bahnschrift SemiBold" panose="020B0502040204020203" charset="0"/>
            </a:endParaRPr>
          </a:p>
          <a:p>
            <a:r>
              <a:rPr lang="en-US" b="1" i="1">
                <a:latin typeface="Bahnschrift SemiBold" panose="020B0502040204020203" charset="0"/>
                <a:cs typeface="Bahnschrift SemiBold" panose="020B0502040204020203" charset="0"/>
              </a:rPr>
              <a:t>EDA on the features to see the trend.</a:t>
            </a:r>
            <a:endParaRPr lang="en-US" b="1" i="1">
              <a:latin typeface="Bahnschrift SemiBold" panose="020B0502040204020203" charset="0"/>
              <a:cs typeface="Bahnschrift SemiBold" panose="020B0502040204020203" charset="0"/>
            </a:endParaRPr>
          </a:p>
          <a:p>
            <a:r>
              <a:rPr lang="en-US" b="1" i="1">
                <a:latin typeface="Bahnschrift SemiBold" panose="020B0502040204020203" charset="0"/>
                <a:cs typeface="Bahnschrift SemiBold" panose="020B0502040204020203" charset="0"/>
              </a:rPr>
              <a:t>● Data Processing: In this part we went through each attributes and </a:t>
            </a:r>
            <a:endParaRPr lang="en-US" b="1" i="1">
              <a:latin typeface="Bahnschrift SemiBold" panose="020B0502040204020203" charset="0"/>
              <a:cs typeface="Bahnschrift SemiBold" panose="020B0502040204020203" charset="0"/>
            </a:endParaRPr>
          </a:p>
          <a:p>
            <a:r>
              <a:rPr lang="en-US" b="1" i="1">
                <a:latin typeface="Bahnschrift SemiBold" panose="020B0502040204020203" charset="0"/>
                <a:cs typeface="Bahnschrift SemiBold" panose="020B0502040204020203" charset="0"/>
              </a:rPr>
              <a:t>encoded the categorical features.</a:t>
            </a:r>
            <a:endParaRPr lang="en-US" b="1" i="1">
              <a:latin typeface="Bahnschrift SemiBold" panose="020B0502040204020203" charset="0"/>
              <a:cs typeface="Bahnschrift SemiBold" panose="020B0502040204020203" charset="0"/>
            </a:endParaRPr>
          </a:p>
          <a:p>
            <a:r>
              <a:rPr lang="en-US" b="1" i="1">
                <a:latin typeface="Bahnschrift SemiBold" panose="020B0502040204020203" charset="0"/>
                <a:cs typeface="Bahnschrift SemiBold" panose="020B0502040204020203" charset="0"/>
              </a:rPr>
              <a:t>● Model Creation: Finally in this part we created the various models. </a:t>
            </a:r>
            <a:endParaRPr lang="en-US" b="1" i="1">
              <a:latin typeface="Bahnschrift SemiBold" panose="020B0502040204020203" charset="0"/>
              <a:cs typeface="Bahnschrift SemiBold" panose="020B0502040204020203" charset="0"/>
            </a:endParaRPr>
          </a:p>
          <a:p>
            <a:r>
              <a:rPr lang="en-US" b="1" i="1">
                <a:latin typeface="Bahnschrift SemiBold" panose="020B0502040204020203" charset="0"/>
                <a:cs typeface="Bahnschrift SemiBold" panose="020B0502040204020203" charset="0"/>
              </a:rPr>
              <a:t>These various models are being analysed and we tried to study </a:t>
            </a:r>
            <a:endParaRPr lang="en-US" b="1" i="1">
              <a:latin typeface="Bahnschrift SemiBold" panose="020B0502040204020203" charset="0"/>
              <a:cs typeface="Bahnschrift SemiBold" panose="020B0502040204020203" charset="0"/>
            </a:endParaRPr>
          </a:p>
          <a:p>
            <a:r>
              <a:rPr lang="en-US" b="1" i="1">
                <a:latin typeface="Bahnschrift SemiBold" panose="020B0502040204020203" charset="0"/>
                <a:cs typeface="Bahnschrift SemiBold" panose="020B0502040204020203" charset="0"/>
              </a:rPr>
              <a:t>various models so as to get the best performing model for our project</a:t>
            </a:r>
            <a:endParaRPr lang="en-US" b="1" i="1">
              <a:latin typeface="Bahnschrift SemiBold" panose="020B0502040204020203" charset="0"/>
              <a:cs typeface="Bahnschrift SemiBold" panose="020B0502040204020203"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64770" y="635"/>
            <a:ext cx="11545570" cy="7229475"/>
          </a:xfrm>
        </p:spPr>
        <p:txBody>
          <a:bodyPr>
            <a:normAutofit/>
          </a:bodyPr>
          <a:p>
            <a:r>
              <a:rPr lang="en-US" sz="1400" b="1">
                <a:latin typeface="+mj-ea"/>
                <a:cs typeface="+mj-ea"/>
              </a:rPr>
              <a:t>To elaborate on the steps outlined in the PowerPoint presentation regarding Exploratory Data Analysis (EDA), Data Processing, and Model Creation, let's discuss how these phases contribute to the success of a data science project, focusing on the specifics mentioned.</a:t>
            </a:r>
            <a:endParaRPr lang="en-US" sz="1400" b="1">
              <a:latin typeface="+mj-ea"/>
              <a:cs typeface="+mj-ea"/>
            </a:endParaRPr>
          </a:p>
          <a:p>
            <a:endParaRPr lang="en-US" sz="1400" b="1">
              <a:latin typeface="+mj-ea"/>
              <a:cs typeface="+mj-ea"/>
            </a:endParaRPr>
          </a:p>
          <a:p>
            <a:r>
              <a:rPr lang="en-US" sz="1400" b="1">
                <a:latin typeface="+mj-ea"/>
                <a:cs typeface="+mj-ea"/>
              </a:rPr>
              <a:t>Exploratory Data Analysis (EDA)</a:t>
            </a:r>
            <a:endParaRPr lang="en-US" sz="1400" b="1">
              <a:latin typeface="+mj-ea"/>
              <a:cs typeface="+mj-ea"/>
            </a:endParaRPr>
          </a:p>
          <a:p>
            <a:r>
              <a:rPr lang="en-US" sz="1400" b="1">
                <a:latin typeface="+mj-ea"/>
                <a:cs typeface="+mj-ea"/>
              </a:rPr>
              <a:t>In the EDA phase, </a:t>
            </a:r>
            <a:r>
              <a:rPr lang="en-IN" altLang="en-US" sz="1400" b="1">
                <a:latin typeface="+mj-ea"/>
                <a:cs typeface="+mj-ea"/>
              </a:rPr>
              <a:t>I</a:t>
            </a:r>
            <a:r>
              <a:rPr lang="en-US" sz="1400" b="1">
                <a:latin typeface="+mj-ea"/>
                <a:cs typeface="+mj-ea"/>
              </a:rPr>
              <a:t> embarked on an in-depth analysis of the dataset's features to uncover underlying trends, distributions, and relationships among the variables. This involved a thorough examination of each feature individually and in combination with others, employing a variety of visualization tools and statistical tests. For example, we might have used:</a:t>
            </a:r>
            <a:endParaRPr lang="en-US" sz="1400" b="1">
              <a:latin typeface="+mj-ea"/>
              <a:cs typeface="+mj-ea"/>
            </a:endParaRPr>
          </a:p>
          <a:p>
            <a:endParaRPr lang="en-US" sz="1400" b="1">
              <a:latin typeface="+mj-ea"/>
              <a:cs typeface="+mj-ea"/>
            </a:endParaRPr>
          </a:p>
          <a:p>
            <a:r>
              <a:rPr lang="en-US" sz="1400" b="1">
                <a:latin typeface="+mj-ea"/>
                <a:cs typeface="+mj-ea"/>
              </a:rPr>
              <a:t>Histograms and box plots to understand the distribution of individual features, identifying any skewness or outliers that could affect model performance.</a:t>
            </a:r>
            <a:endParaRPr lang="en-US" sz="1400" b="1">
              <a:latin typeface="+mj-ea"/>
              <a:cs typeface="+mj-ea"/>
            </a:endParaRPr>
          </a:p>
          <a:p>
            <a:r>
              <a:rPr lang="en-US" sz="1400" b="1">
                <a:latin typeface="+mj-ea"/>
                <a:cs typeface="+mj-ea"/>
              </a:rPr>
              <a:t>Scatter plots and correlation matrices to explore relationships between variables, helping to identify which features might be predictive of the outcome and should be included in the model.</a:t>
            </a:r>
            <a:endParaRPr lang="en-US" sz="1400" b="1">
              <a:latin typeface="+mj-ea"/>
              <a:cs typeface="+mj-ea"/>
            </a:endParaRPr>
          </a:p>
          <a:p>
            <a:r>
              <a:rPr lang="en-US" sz="1400" b="1">
                <a:latin typeface="+mj-ea"/>
                <a:cs typeface="+mj-ea"/>
              </a:rPr>
              <a:t>Heatmaps to visually represent the strength of correlations between variables, highlighting potential multicollinearity issues that could be addressed in the data processing stage.</a:t>
            </a:r>
            <a:endParaRPr lang="en-US" sz="1400" b="1">
              <a:latin typeface="+mj-ea"/>
              <a:cs typeface="+mj-ea"/>
            </a:endParaRPr>
          </a:p>
          <a:p>
            <a:r>
              <a:rPr lang="en-US" sz="1400" b="1">
                <a:latin typeface="+mj-ea"/>
                <a:cs typeface="+mj-ea"/>
              </a:rPr>
              <a:t>This initial exploration was crucial for forming hypotheses about the data, guiding the subsequent data processing steps, and informing our choice of modeling techniques.</a:t>
            </a:r>
            <a:endParaRPr lang="en-US" sz="1400" b="1">
              <a:latin typeface="+mj-ea"/>
              <a:cs typeface="+mj-ea"/>
            </a:endParaRPr>
          </a:p>
          <a:p>
            <a:endParaRPr lang="en-US" sz="1400" b="1">
              <a:latin typeface="+mj-ea"/>
              <a:cs typeface="+mj-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IN" altLang="en-US"/>
          </a:p>
        </p:txBody>
      </p:sp>
      <p:sp>
        <p:nvSpPr>
          <p:cNvPr id="3" name="Content Placeholder 2"/>
          <p:cNvSpPr>
            <a:spLocks noGrp="1"/>
          </p:cNvSpPr>
          <p:nvPr>
            <p:ph idx="1"/>
          </p:nvPr>
        </p:nvSpPr>
        <p:spPr>
          <a:xfrm>
            <a:off x="635" y="1124585"/>
            <a:ext cx="11609705" cy="4850765"/>
          </a:xfrm>
        </p:spPr>
        <p:txBody>
          <a:bodyPr/>
          <a:p>
            <a:r>
              <a:rPr lang="en-IN" altLang="en-US" b="1" u="sng"/>
              <a:t>DATA PREPROCESSING</a:t>
            </a:r>
            <a:endParaRPr lang="en-IN" altLang="en-US" b="1" u="sng"/>
          </a:p>
          <a:p>
            <a:r>
              <a:rPr lang="en-IN" altLang="en-US" b="1"/>
              <a:t>Following EDA, I have performed various tests and focused on preparing the data for modeling. This involved a meticulous examination and processing of each attribute, </a:t>
            </a:r>
            <a:r>
              <a:rPr lang="en-IN" altLang="en-US" b="1"/>
              <a:t>with a particular emphasis on encoding categorical features. The steps undertaken likely included:</a:t>
            </a:r>
            <a:endParaRPr lang="en-IN" altLang="en-US" b="1"/>
          </a:p>
          <a:p>
            <a:endParaRPr lang="en-IN" altLang="en-US" b="1"/>
          </a:p>
          <a:p>
            <a:r>
              <a:rPr lang="en-IN" altLang="en-US" b="1"/>
              <a:t>Handling missing values, either by imputation or removal, based on the insights gained during EDA and the nature of each feature.</a:t>
            </a:r>
            <a:endParaRPr lang="en-IN" altLang="en-US" b="1"/>
          </a:p>
          <a:p>
            <a:r>
              <a:rPr lang="en-IN" altLang="en-US" b="1"/>
              <a:t>Encoding categorical variables to transform them into a format that could be effectively utilized by machine learning algorithms. Techniques such as one-hot encoding, label encoding, or more sophisticated encodings like target encoding were applied based on the specific requirements of each categorical feature and the chosen modeling techniques.</a:t>
            </a:r>
            <a:endParaRPr lang="en-IN" altLang="en-US" b="1"/>
          </a:p>
          <a:p>
            <a:r>
              <a:rPr lang="en-IN" altLang="en-US" b="1"/>
              <a:t>Normalizing or standardizing numerical features to ensure that all features contributed equally to the model's predictions, avoiding biases towards variables with larger scales.</a:t>
            </a:r>
            <a:endParaRPr lang="en-IN" altLang="en-US" b="1"/>
          </a:p>
          <a:p>
            <a:r>
              <a:rPr lang="en-IN" altLang="en-US" b="1"/>
              <a:t>These processing steps were essential to optimize the dataset for the machine learning algorithms, ensuring that the models could learn from the data efficiently and effectively.</a:t>
            </a:r>
            <a:endParaRPr lang="en-IN" altLang="en-US"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fontScale="90000" lnSpcReduction="20000"/>
          </a:bodyPr>
          <a:p>
            <a:r>
              <a:rPr lang="en-US" b="1" i="1" u="sng"/>
              <a:t>Model Creation</a:t>
            </a:r>
            <a:endParaRPr lang="en-US" b="1" i="1" u="sng"/>
          </a:p>
          <a:p>
            <a:r>
              <a:rPr lang="en-US" b="1"/>
              <a:t>In the model creation phase, we leveraged the insights and preparations from the earlier stages to build and evaluate various models. This process involved several key activities:</a:t>
            </a:r>
            <a:endParaRPr lang="en-US" b="1"/>
          </a:p>
          <a:p>
            <a:endParaRPr lang="en-US" b="1"/>
          </a:p>
          <a:p>
            <a:r>
              <a:rPr lang="en-US" b="1"/>
              <a:t>Selection and Development of Models: We experimented with a range of algorithms suitable for the project's objectives. This could include linear models for their simplicity and interpretability, tree-based methods for their ability to capture non-linear relationships, or more complex models like ensemble methods or neural networks if the problem demanded it.</a:t>
            </a:r>
            <a:endParaRPr lang="en-US" b="1"/>
          </a:p>
          <a:p>
            <a:r>
              <a:rPr lang="en-US" b="1"/>
              <a:t>Analysis and Evaluation of Models: Each model was rigorously tested and evaluated to assess its performance. We utilized metrics appropriate to our project's goals, such as accuracy, precision, recall, or the area under the ROC curve for classification problems, and MSE or RMSE for regression problems.</a:t>
            </a:r>
            <a:endParaRPr lang="en-US" b="1"/>
          </a:p>
          <a:p>
            <a:r>
              <a:rPr lang="en-US" b="1"/>
              <a:t>Comparative Analysis: By comparing the performance of different models, we aimed to identify the most effective approach for our specific project. This involved not just looking at performance metrics, but also considering factors like model complexity, interpretability, and computational efficiency.</a:t>
            </a:r>
            <a:endParaRPr lang="en-US" b="1"/>
          </a:p>
          <a:p>
            <a:r>
              <a:rPr lang="en-US" b="1"/>
              <a:t>Iterative Refinement: Based on the comparative analysis, we iteratively refined our models, adjusting parameters, and potentially revisiting our data processing steps to further enhance model performance.</a:t>
            </a:r>
            <a:endParaRPr lang="en-US" b="1"/>
          </a:p>
          <a:p>
            <a:r>
              <a:rPr lang="en-US" b="1"/>
              <a:t>This comprehensive approach to model creation was aimed at identifying the best-performing model(s) for our project, ensuring that the final model chosen was well-suited to meet the project's objectives and deliver robust, actionable insights or predictions.</a:t>
            </a:r>
            <a:endParaRPr lang="en-US"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u="sng">
                <a:solidFill>
                  <a:schemeClr val="tx1"/>
                </a:solidFill>
              </a:rPr>
              <a:t>DATA DESCRIPTION </a:t>
            </a:r>
            <a:endParaRPr lang="en-IN" altLang="en-US" u="sng">
              <a:solidFill>
                <a:schemeClr val="tx1"/>
              </a:solidFill>
            </a:endParaRPr>
          </a:p>
        </p:txBody>
      </p:sp>
      <p:sp>
        <p:nvSpPr>
          <p:cNvPr id="3" name="Content Placeholder 2"/>
          <p:cNvSpPr>
            <a:spLocks noGrp="1"/>
          </p:cNvSpPr>
          <p:nvPr>
            <p:ph idx="1"/>
          </p:nvPr>
        </p:nvSpPr>
        <p:spPr/>
        <p:txBody>
          <a:bodyPr>
            <a:noAutofit/>
          </a:bodyPr>
          <a:p>
            <a:r>
              <a:rPr lang="en-US" sz="1200" b="1">
                <a:solidFill>
                  <a:schemeClr val="tx1"/>
                </a:solidFill>
              </a:rPr>
              <a:t>Dependent variable:</a:t>
            </a:r>
            <a:r>
              <a:rPr lang="en-IN" altLang="en-US" sz="1200" b="1">
                <a:solidFill>
                  <a:schemeClr val="tx1"/>
                </a:solidFill>
              </a:rPr>
              <a:t>                                                                                                                                            </a:t>
            </a:r>
            <a:endParaRPr lang="en-US" sz="1200" b="1">
              <a:solidFill>
                <a:schemeClr val="tx1"/>
              </a:solidFill>
            </a:endParaRPr>
          </a:p>
          <a:p>
            <a:r>
              <a:rPr lang="en-US" sz="1200" b="1">
                <a:solidFill>
                  <a:schemeClr val="tx1"/>
                </a:solidFill>
              </a:rPr>
              <a:t>• Rented Bike count - Count of bikes rented at each hour</a:t>
            </a:r>
            <a:r>
              <a:rPr lang="en-IN" altLang="en-US" sz="1200" b="1">
                <a:solidFill>
                  <a:schemeClr val="tx1"/>
                </a:solidFill>
              </a:rPr>
              <a:t>   </a:t>
            </a:r>
            <a:endParaRPr lang="en-IN" altLang="en-US" sz="1200" b="1">
              <a:solidFill>
                <a:schemeClr val="tx1"/>
              </a:solidFill>
            </a:endParaRPr>
          </a:p>
          <a:p>
            <a:r>
              <a:rPr lang="en-US" sz="1200" b="1">
                <a:solidFill>
                  <a:schemeClr val="tx1"/>
                </a:solidFill>
              </a:rPr>
              <a:t>Independent variables:</a:t>
            </a:r>
            <a:endParaRPr lang="en-US" sz="1200" b="1">
              <a:solidFill>
                <a:schemeClr val="tx1"/>
              </a:solidFill>
            </a:endParaRPr>
          </a:p>
          <a:p>
            <a:r>
              <a:rPr lang="en-US" sz="1200" b="1">
                <a:solidFill>
                  <a:schemeClr val="tx1"/>
                </a:solidFill>
              </a:rPr>
              <a:t>• Date : year-month-day</a:t>
            </a:r>
            <a:r>
              <a:rPr lang="en-IN" altLang="en-US" sz="1200" b="1">
                <a:solidFill>
                  <a:schemeClr val="tx1"/>
                </a:solidFill>
              </a:rPr>
              <a:t>                                                                              </a:t>
            </a:r>
            <a:endParaRPr lang="en-US" sz="1200" b="1">
              <a:solidFill>
                <a:schemeClr val="tx1"/>
              </a:solidFill>
            </a:endParaRPr>
          </a:p>
          <a:p>
            <a:r>
              <a:rPr lang="en-US" sz="1200" b="1">
                <a:solidFill>
                  <a:schemeClr val="tx1"/>
                </a:solidFill>
              </a:rPr>
              <a:t>• Hour - Hour of he day</a:t>
            </a:r>
            <a:endParaRPr lang="en-US" sz="1200" b="1">
              <a:solidFill>
                <a:schemeClr val="tx1"/>
              </a:solidFill>
            </a:endParaRPr>
          </a:p>
          <a:p>
            <a:r>
              <a:rPr lang="en-US" sz="1200" b="1">
                <a:solidFill>
                  <a:schemeClr val="tx1"/>
                </a:solidFill>
              </a:rPr>
              <a:t>• Temperature-Temperature in Celsius</a:t>
            </a:r>
            <a:endParaRPr lang="en-US" sz="1200" b="1">
              <a:solidFill>
                <a:schemeClr val="tx1"/>
              </a:solidFill>
            </a:endParaRPr>
          </a:p>
          <a:p>
            <a:r>
              <a:rPr lang="en-US" sz="1200" b="1">
                <a:solidFill>
                  <a:schemeClr val="tx1"/>
                </a:solidFill>
              </a:rPr>
              <a:t>• Humidity - %</a:t>
            </a:r>
            <a:endParaRPr lang="en-US" sz="1200" b="1">
              <a:solidFill>
                <a:schemeClr val="tx1"/>
              </a:solidFill>
            </a:endParaRPr>
          </a:p>
          <a:p>
            <a:r>
              <a:rPr lang="en-US" sz="1200" b="1">
                <a:solidFill>
                  <a:schemeClr val="tx1"/>
                </a:solidFill>
              </a:rPr>
              <a:t>• Windspeed - m/s</a:t>
            </a:r>
            <a:endParaRPr lang="en-US" sz="1200" b="1">
              <a:solidFill>
                <a:schemeClr val="tx1"/>
              </a:solidFill>
            </a:endParaRPr>
          </a:p>
          <a:p>
            <a:r>
              <a:rPr lang="en-US" sz="1200" b="1">
                <a:solidFill>
                  <a:schemeClr val="tx1"/>
                </a:solidFill>
              </a:rPr>
              <a:t>• Visibility - 10 m</a:t>
            </a:r>
            <a:endParaRPr lang="en-US" sz="1200" b="1">
              <a:solidFill>
                <a:schemeClr val="tx1"/>
              </a:solidFill>
            </a:endParaRPr>
          </a:p>
          <a:p>
            <a:r>
              <a:rPr lang="en-US" sz="1200" b="1">
                <a:solidFill>
                  <a:schemeClr val="tx1"/>
                </a:solidFill>
              </a:rPr>
              <a:t>• Dew point temperature - Celsius</a:t>
            </a:r>
            <a:r>
              <a:rPr lang="en-IN" altLang="en-US" sz="1200" b="1">
                <a:solidFill>
                  <a:schemeClr val="tx1"/>
                </a:solidFill>
              </a:rPr>
              <a:t>                                                    </a:t>
            </a:r>
            <a:endParaRPr lang="en-US" sz="1200" b="1">
              <a:solidFill>
                <a:schemeClr val="tx1"/>
              </a:solidFill>
            </a:endParaRPr>
          </a:p>
          <a:p>
            <a:endParaRPr lang="en-US" sz="1200" b="1">
              <a:solidFill>
                <a:schemeClr val="tx1"/>
              </a:solidFill>
            </a:endParaRPr>
          </a:p>
        </p:txBody>
      </p:sp>
      <p:sp>
        <p:nvSpPr>
          <p:cNvPr id="4" name="Text Box 3"/>
          <p:cNvSpPr txBox="1"/>
          <p:nvPr/>
        </p:nvSpPr>
        <p:spPr>
          <a:xfrm>
            <a:off x="3461385" y="2806065"/>
            <a:ext cx="3836670" cy="2308225"/>
          </a:xfrm>
          <a:prstGeom prst="rect">
            <a:avLst/>
          </a:prstGeom>
          <a:noFill/>
        </p:spPr>
        <p:txBody>
          <a:bodyPr wrap="square" rtlCol="0">
            <a:noAutofit/>
          </a:bodyPr>
          <a:p>
            <a:r>
              <a:rPr lang="en-US" sz="1200" b="1">
                <a:sym typeface="+mn-ea"/>
              </a:rPr>
              <a:t>• Solar radiation - MJ/m2</a:t>
            </a:r>
            <a:endParaRPr lang="en-US" sz="1200" b="1">
              <a:solidFill>
                <a:schemeClr val="tx1"/>
              </a:solidFill>
            </a:endParaRPr>
          </a:p>
          <a:p>
            <a:r>
              <a:rPr lang="en-IN" altLang="en-US" sz="1200" b="1">
                <a:sym typeface="+mn-ea"/>
              </a:rPr>
              <a:t>                                                                                                              </a:t>
            </a:r>
            <a:r>
              <a:rPr lang="en-US" sz="1200" b="1">
                <a:sym typeface="+mn-ea"/>
              </a:rPr>
              <a:t>• Rainfall - mm</a:t>
            </a:r>
            <a:endParaRPr lang="en-US" sz="1200" b="1">
              <a:solidFill>
                <a:schemeClr val="tx1"/>
              </a:solidFill>
            </a:endParaRPr>
          </a:p>
          <a:p>
            <a:r>
              <a:rPr lang="en-US" sz="1200" b="1">
                <a:sym typeface="+mn-ea"/>
              </a:rPr>
              <a:t> </a:t>
            </a:r>
            <a:r>
              <a:rPr lang="en-IN" altLang="en-US" sz="1200" b="1">
                <a:sym typeface="+mn-ea"/>
              </a:rPr>
              <a:t>                                                                                                              </a:t>
            </a:r>
            <a:r>
              <a:rPr lang="en-US" sz="1200" b="1">
                <a:sym typeface="+mn-ea"/>
              </a:rPr>
              <a:t>• Snowfall - cm</a:t>
            </a:r>
            <a:endParaRPr lang="en-US" sz="1200" b="1">
              <a:solidFill>
                <a:schemeClr val="tx1"/>
              </a:solidFill>
            </a:endParaRPr>
          </a:p>
          <a:p>
            <a:endParaRPr lang="en-US" sz="1200" b="1">
              <a:sym typeface="+mn-ea"/>
            </a:endParaRPr>
          </a:p>
          <a:p>
            <a:r>
              <a:rPr lang="en-US" sz="1200" b="1">
                <a:sym typeface="+mn-ea"/>
              </a:rPr>
              <a:t>• Seasons - Winter, Spring, Summer, </a:t>
            </a:r>
            <a:endParaRPr lang="en-US" sz="1200" b="1">
              <a:solidFill>
                <a:schemeClr val="tx1"/>
              </a:solidFill>
            </a:endParaRPr>
          </a:p>
          <a:p>
            <a:r>
              <a:rPr lang="en-US" sz="1200" b="1">
                <a:sym typeface="+mn-ea"/>
              </a:rPr>
              <a:t>Autumn</a:t>
            </a:r>
            <a:endParaRPr lang="en-US" sz="1200" b="1">
              <a:solidFill>
                <a:schemeClr val="tx1"/>
              </a:solidFill>
            </a:endParaRPr>
          </a:p>
          <a:p>
            <a:r>
              <a:rPr lang="en-US" sz="1200" b="1">
                <a:sym typeface="+mn-ea"/>
              </a:rPr>
              <a:t>• Holiday - Holiday/No holiday</a:t>
            </a:r>
            <a:endParaRPr lang="en-US" sz="1200" b="1">
              <a:solidFill>
                <a:schemeClr val="tx1"/>
              </a:solidFill>
            </a:endParaRPr>
          </a:p>
          <a:p>
            <a:r>
              <a:rPr lang="en-US" sz="1200" b="1">
                <a:sym typeface="+mn-ea"/>
              </a:rPr>
              <a:t>• Functional Day - NoFunc(Non </a:t>
            </a:r>
            <a:endParaRPr lang="en-US" sz="1200" b="1">
              <a:solidFill>
                <a:schemeClr val="tx1"/>
              </a:solidFill>
            </a:endParaRPr>
          </a:p>
          <a:p>
            <a:r>
              <a:rPr lang="en-US" sz="1200" b="1">
                <a:sym typeface="+mn-ea"/>
              </a:rPr>
              <a:t>Functional Hours), Fun(Functional </a:t>
            </a:r>
            <a:endParaRPr lang="en-US" sz="1200" b="1">
              <a:solidFill>
                <a:schemeClr val="tx1"/>
              </a:solidFill>
            </a:endParaRPr>
          </a:p>
          <a:p>
            <a:r>
              <a:rPr lang="en-US" sz="1200" b="1">
                <a:sym typeface="+mn-ea"/>
              </a:rPr>
              <a:t>hours)</a:t>
            </a:r>
            <a:endParaRPr lang="en-US" sz="1200" b="1">
              <a:solidFill>
                <a:schemeClr val="tx1"/>
              </a:solidFill>
            </a:endParaRPr>
          </a:p>
          <a:p>
            <a:endParaRPr lang="en-US" sz="12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EDA - Feature Correlation</a:t>
            </a:r>
            <a:endParaRPr lang="en-US"/>
          </a:p>
        </p:txBody>
      </p:sp>
      <p:pic>
        <p:nvPicPr>
          <p:cNvPr id="4" name="Content Placeholder 3"/>
          <p:cNvPicPr>
            <a:picLocks noChangeAspect="1"/>
          </p:cNvPicPr>
          <p:nvPr>
            <p:ph idx="1"/>
          </p:nvPr>
        </p:nvPicPr>
        <p:blipFill>
          <a:blip r:embed="rId1"/>
          <a:stretch>
            <a:fillRect/>
          </a:stretch>
        </p:blipFill>
        <p:spPr>
          <a:xfrm>
            <a:off x="347345" y="1402080"/>
            <a:ext cx="9516745" cy="5157470"/>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19397</Words>
  <Application>WPS Presentation</Application>
  <PresentationFormat>Custom</PresentationFormat>
  <Paragraphs>322</Paragraphs>
  <Slides>35</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35</vt:i4>
      </vt:variant>
    </vt:vector>
  </HeadingPairs>
  <TitlesOfParts>
    <vt:vector size="50"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Bahnschrift Condensed</vt:lpstr>
      <vt:lpstr>Bahnschrift SemiBold</vt:lpstr>
      <vt:lpstr>Arial Black</vt:lpstr>
      <vt:lpstr>DividendVTI</vt:lpstr>
      <vt:lpstr>PROJECT TITLE</vt:lpstr>
      <vt:lpstr>PowerPoint 演示文稿</vt:lpstr>
      <vt:lpstr>Problem Statement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Proposed Solution</vt:lpstr>
      <vt:lpstr>System  Approach</vt:lpstr>
      <vt:lpstr>Algorithm &amp; Deployment</vt:lpstr>
      <vt:lpstr>PowerPoint 演示文稿</vt:lpstr>
      <vt:lpstr>Result</vt:lpstr>
      <vt:lpstr>Conclusion</vt:lpstr>
      <vt:lpstr>PowerPoint 演示文稿</vt:lpstr>
      <vt:lpstr>PowerPoint 演示文稿</vt:lpstr>
      <vt:lpstr>PowerPoint 演示文稿</vt:lpstr>
      <vt:lpstr>PowerPoint 演示文稿</vt:lpstr>
      <vt:lpstr>References</vt:lpstr>
      <vt:lpstr>course certificate 1 </vt:lpstr>
      <vt:lpstr>course certificate 2</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saharsh</cp:lastModifiedBy>
  <cp:revision>24</cp:revision>
  <dcterms:created xsi:type="dcterms:W3CDTF">2021-05-26T16:50:00Z</dcterms:created>
  <dcterms:modified xsi:type="dcterms:W3CDTF">2024-02-11T11:31:20Z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0A3DEDE2AF064555BE07E7F135978F6F_13</vt:lpwstr>
  </property>
  <property fmtid="{D5CDD505-2E9C-101B-9397-08002B2CF9AE}" pid="4" name="KSOProductBuildVer">
    <vt:lpwstr>1033-12.2.0.13431</vt:lpwstr>
  </property>
</Properties>
</file>