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svg" ContentType="image/svg+xml"/>
  <Override PartName="/docMetadata/LabelInfo.xml" ContentType="application/vnd.ms-office.classificationlabel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authors.xml" ContentType="application/vnd.ms-powerpoint.author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7" r:id="rId1"/>
  </p:sldMasterIdLst>
  <p:notesMasterIdLst>
    <p:notesMasterId r:id="rId46"/>
  </p:notesMasterIdLst>
  <p:sldIdLst>
    <p:sldId id="278" r:id="rId2"/>
    <p:sldId id="279" r:id="rId3"/>
    <p:sldId id="280" r:id="rId4"/>
    <p:sldId id="281" r:id="rId5"/>
    <p:sldId id="294" r:id="rId6"/>
    <p:sldId id="283" r:id="rId7"/>
    <p:sldId id="284" r:id="rId8"/>
    <p:sldId id="296" r:id="rId9"/>
    <p:sldId id="297" r:id="rId10"/>
    <p:sldId id="298" r:id="rId11"/>
    <p:sldId id="332" r:id="rId12"/>
    <p:sldId id="334" r:id="rId13"/>
    <p:sldId id="300" r:id="rId14"/>
    <p:sldId id="301" r:id="rId15"/>
    <p:sldId id="351" r:id="rId16"/>
    <p:sldId id="352" r:id="rId17"/>
    <p:sldId id="302" r:id="rId18"/>
    <p:sldId id="303" r:id="rId19"/>
    <p:sldId id="329" r:id="rId20"/>
    <p:sldId id="330" r:id="rId21"/>
    <p:sldId id="304" r:id="rId22"/>
    <p:sldId id="337" r:id="rId23"/>
    <p:sldId id="305" r:id="rId24"/>
    <p:sldId id="306" r:id="rId25"/>
    <p:sldId id="326" r:id="rId26"/>
    <p:sldId id="328" r:id="rId27"/>
    <p:sldId id="312" r:id="rId28"/>
    <p:sldId id="315" r:id="rId29"/>
    <p:sldId id="325" r:id="rId30"/>
    <p:sldId id="317" r:id="rId31"/>
    <p:sldId id="318" r:id="rId32"/>
    <p:sldId id="313" r:id="rId33"/>
    <p:sldId id="319" r:id="rId34"/>
    <p:sldId id="321" r:id="rId35"/>
    <p:sldId id="324" r:id="rId36"/>
    <p:sldId id="322" r:id="rId37"/>
    <p:sldId id="345" r:id="rId38"/>
    <p:sldId id="346" r:id="rId39"/>
    <p:sldId id="347" r:id="rId40"/>
    <p:sldId id="282" r:id="rId41"/>
    <p:sldId id="349" r:id="rId42"/>
    <p:sldId id="350" r:id="rId43"/>
    <p:sldId id="292" r:id="rId44"/>
    <p:sldId id="293" r:id="rId4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09" autoAdjust="0"/>
  </p:normalViewPr>
  <p:slideViewPr>
    <p:cSldViewPr snapToGrid="0" snapToObjects="1">
      <p:cViewPr varScale="1">
        <p:scale>
          <a:sx n="73" d="100"/>
          <a:sy n="73" d="100"/>
        </p:scale>
        <p:origin x="-624" y="-120"/>
      </p:cViewPr>
      <p:guideLst>
        <p:guide orient="horz" pos="2616"/>
        <p:guide orient="horz" pos="3264"/>
        <p:guide orient="horz" pos="2136"/>
        <p:guide orient="horz" pos="4008"/>
        <p:guide orient="horz" pos="1152"/>
        <p:guide orient="horz" pos="2352"/>
        <p:guide orient="horz" pos="1512"/>
        <p:guide orient="horz" pos="2448"/>
        <p:guide/>
        <p:guide pos="456"/>
        <p:guide pos="6912"/>
        <p:guide pos="7680"/>
        <p:guide pos="6696"/>
        <p:guide pos="1008"/>
        <p:guide pos="1584"/>
        <p:guide pos="2136"/>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7C9B81F-C347-4BEF-BFDF-29C42F48304A}" type="datetimeFigureOut">
              <a:rPr lang="en-US" smtClean="0"/>
              <a:pPr/>
              <a:t>12/18/2022</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
        <p:nvSpPr>
          <p:cNvPr id="7" name="Freeform: Shape 19">
            <a:extLst>
              <a:ext uri="{FF2B5EF4-FFF2-40B4-BE49-F238E27FC236}">
                <a16:creationId xmlns=""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17">
            <a:extLst>
              <a:ext uri="{FF2B5EF4-FFF2-40B4-BE49-F238E27FC236}">
                <a16:creationId xmlns=""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12/18/2022</a:t>
            </a:fld>
            <a:endParaRPr lang="en-US"/>
          </a:p>
        </p:txBody>
      </p:sp>
      <p:sp>
        <p:nvSpPr>
          <p:cNvPr id="5" name="Footer Placeholder 4"/>
          <p:cNvSpPr>
            <a:spLocks noGrp="1"/>
          </p:cNvSpPr>
          <p:nvPr>
            <p:ph type="ftr" sz="quarter" idx="11"/>
          </p:nvPr>
        </p:nvSpPr>
        <p:spPr/>
        <p:txBody>
          <a:bodyPr/>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12/18/2022</a:t>
            </a:fld>
            <a:endParaRPr lang="en-US"/>
          </a:p>
        </p:txBody>
      </p:sp>
      <p:sp>
        <p:nvSpPr>
          <p:cNvPr id="5" name="Footer Placeholder 4"/>
          <p:cNvSpPr>
            <a:spLocks noGrp="1"/>
          </p:cNvSpPr>
          <p:nvPr>
            <p:ph type="ftr" sz="quarter" idx="11"/>
          </p:nvPr>
        </p:nvSpPr>
        <p:spPr/>
        <p:txBody>
          <a:bodyPr/>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3" name="Group 5">
            <a:extLst>
              <a:ext uri="{FF2B5EF4-FFF2-40B4-BE49-F238E27FC236}">
                <a16:creationId xmlns=""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4" name="Group 8">
            <a:extLst>
              <a:ext uri="{FF2B5EF4-FFF2-40B4-BE49-F238E27FC236}">
                <a16:creationId xmlns=""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 xmlns:p14="http://schemas.microsoft.com/office/powerpoint/2010/main" val="2333964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220804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74571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552850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 xmlns:p14="http://schemas.microsoft.com/office/powerpoint/2010/main" val="2586653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 xmlns:p14="http://schemas.microsoft.com/office/powerpoint/2010/main" val="1900709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 xmlns:p14="http://schemas.microsoft.com/office/powerpoint/2010/main" val="8725162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85033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12/18/2022</a:t>
            </a:fld>
            <a:endParaRPr lang="en-US"/>
          </a:p>
        </p:txBody>
      </p:sp>
      <p:sp>
        <p:nvSpPr>
          <p:cNvPr id="5" name="Footer Placeholder 4"/>
          <p:cNvSpPr>
            <a:spLocks noGrp="1"/>
          </p:cNvSpPr>
          <p:nvPr>
            <p:ph type="ftr" sz="quarter" idx="11"/>
          </p:nvPr>
        </p:nvSpPr>
        <p:spPr/>
        <p:txBody>
          <a:bodyPr/>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 xmlns:a14="http://schemas.microsoft.com/office/drawing/2010/main"/>
              </a:ext>
              <a:ext uri="{96DAC541-7B7A-43D3-8B79-37D633B846F1}">
                <asvg:svgBlip xmlns=""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 xmlns:a14="http://schemas.microsoft.com/office/drawing/2010/main"/>
              </a:ext>
              <a:ext uri="{96DAC541-7B7A-43D3-8B79-37D633B846F1}">
                <asvg:svgBlip xmlns=""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3871031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 xmlns:p14="http://schemas.microsoft.com/office/powerpoint/2010/main" val="1268954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 xmlns:a14="http://schemas.microsoft.com/office/drawing/2010/main"/>
              </a:ext>
              <a:ext uri="{96DAC541-7B7A-43D3-8B79-37D633B846F1}">
                <asvg:svgBlip xmlns=""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 xmlns:a14="http://schemas.microsoft.com/office/drawing/2010/main"/>
              </a:ext>
              <a:ext uri="{96DAC541-7B7A-43D3-8B79-37D633B846F1}">
                <asvg:svgBlip xmlns=""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
        <p:nvSpPr>
          <p:cNvPr id="18" name="Title 19">
            <a:extLst>
              <a:ext uri="{FF2B5EF4-FFF2-40B4-BE49-F238E27FC236}">
                <a16:creationId xmlns=""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 xmlns:p14="http://schemas.microsoft.com/office/powerpoint/2010/main" val="42508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7C9B81F-C347-4BEF-BFDF-29C42F48304A}" type="datetimeFigureOut">
              <a:rPr lang="en-US" smtClean="0"/>
              <a:pPr/>
              <a:t>12/18/2022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
        <p:nvSpPr>
          <p:cNvPr id="7" name="Freeform: Shape 33">
            <a:extLst>
              <a:ext uri="{FF2B5EF4-FFF2-40B4-BE49-F238E27FC236}">
                <a16:creationId xmlns=""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45">
            <a:extLst>
              <a:ext uri="{FF2B5EF4-FFF2-40B4-BE49-F238E27FC236}">
                <a16:creationId xmlns=""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9" name="Freeform: Shape 42">
            <a:extLst>
              <a:ext uri="{FF2B5EF4-FFF2-40B4-BE49-F238E27FC236}">
                <a16:creationId xmlns=""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48">
            <a:extLst>
              <a:ext uri="{FF2B5EF4-FFF2-40B4-BE49-F238E27FC236}">
                <a16:creationId xmlns=""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39">
            <a:extLst>
              <a:ext uri="{FF2B5EF4-FFF2-40B4-BE49-F238E27FC236}">
                <a16:creationId xmlns=""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36">
            <a:extLst>
              <a:ext uri="{FF2B5EF4-FFF2-40B4-BE49-F238E27FC236}">
                <a16:creationId xmlns=""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12/18/2022</a:t>
            </a:fld>
            <a:endParaRPr lang="en-US"/>
          </a:p>
        </p:txBody>
      </p:sp>
      <p:sp>
        <p:nvSpPr>
          <p:cNvPr id="6" name="Footer Placeholder 5"/>
          <p:cNvSpPr>
            <a:spLocks noGrp="1"/>
          </p:cNvSpPr>
          <p:nvPr>
            <p:ph type="ftr" sz="quarter" idx="11"/>
          </p:nvPr>
        </p:nvSpPr>
        <p:spPr/>
        <p:txBody>
          <a:bodyPr/>
          <a:lstStyle/>
          <a:p>
            <a:r>
              <a:rPr lang="en-US" smtClean="0"/>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8" name="Image 0" descr="preencoded.png">
            <a:extLst>
              <a:ext uri="{FF2B5EF4-FFF2-40B4-BE49-F238E27FC236}">
                <a16:creationId xmlns=""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9" name="Image 1" descr="preencoded.png">
            <a:extLst>
              <a:ext uri="{FF2B5EF4-FFF2-40B4-BE49-F238E27FC236}">
                <a16:creationId xmlns=""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 xmlns:a14="http://schemas.microsoft.com/office/drawing/2010/main"/>
              </a:ext>
              <a:ext uri="{96DAC541-7B7A-43D3-8B79-37D633B846F1}">
                <asvg:svgBlip xmlns="" xmlns:asvg="http://schemas.microsoft.com/office/drawing/2016/SVG/main" r:embed="rId3"/>
              </a:ext>
            </a:extLst>
          </a:blip>
          <a:srcRect/>
          <a:stretch/>
        </p:blipFill>
        <p:spPr>
          <a:xfrm>
            <a:off x="1703311" y="-2784"/>
            <a:ext cx="1734410" cy="5167313"/>
          </a:xfrm>
          <a:prstGeom prst="rect">
            <a:avLst/>
          </a:prstGeom>
        </p:spPr>
      </p:pic>
      <p:sp>
        <p:nvSpPr>
          <p:cNvPr id="10" name="Freeform: Shape 12">
            <a:extLst>
              <a:ext uri="{FF2B5EF4-FFF2-40B4-BE49-F238E27FC236}">
                <a16:creationId xmlns=""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1" name="Image 5" descr="preencoded.png">
            <a:extLst>
              <a:ext uri="{FF2B5EF4-FFF2-40B4-BE49-F238E27FC236}">
                <a16:creationId xmlns=""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2" name="Image 6" descr="preencoded.png">
            <a:extLst>
              <a:ext uri="{FF2B5EF4-FFF2-40B4-BE49-F238E27FC236}">
                <a16:creationId xmlns=""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 xmlns:a14="http://schemas.microsoft.com/office/drawing/2010/main"/>
              </a:ext>
              <a:ext uri="{96DAC541-7B7A-43D3-8B79-37D633B846F1}">
                <asvg:svgBlip xmlns="" xmlns:asvg="http://schemas.microsoft.com/office/drawing/2016/SVG/main" r:embed="rId5"/>
              </a:ext>
            </a:extLst>
          </a:blip>
          <a:srcRect/>
          <a:stretch/>
        </p:blipFill>
        <p:spPr>
          <a:xfrm>
            <a:off x="1718457" y="3440504"/>
            <a:ext cx="1719263" cy="172402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7C9B81F-C347-4BEF-BFDF-29C42F48304A}" type="datetimeFigureOut">
              <a:rPr lang="en-US" smtClean="0"/>
              <a:pPr/>
              <a:t>12/18/2022</a:t>
            </a:fld>
            <a:endParaRPr lang="en-US"/>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dirty="0"/>
          </a:p>
        </p:txBody>
      </p:sp>
      <p:sp>
        <p:nvSpPr>
          <p:cNvPr id="10" name="Image 0" descr="preencoded.png">
            <a:extLst>
              <a:ext uri="{FF2B5EF4-FFF2-40B4-BE49-F238E27FC236}">
                <a16:creationId xmlns=""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 xmlns:a14="http://schemas.microsoft.com/office/drawing/2010/main"/>
              </a:ext>
              <a:ext uri="{96DAC541-7B7A-43D3-8B79-37D633B846F1}">
                <asvg:svgBlip xmlns="" xmlns:asvg="http://schemas.microsoft.com/office/drawing/2016/SVG/main" r:embed="rId3"/>
              </a:ext>
            </a:extLst>
          </a:blip>
          <a:srcRect/>
          <a:stretch/>
        </p:blipFill>
        <p:spPr>
          <a:xfrm>
            <a:off x="1703311" y="-2784"/>
            <a:ext cx="1734410" cy="5167313"/>
          </a:xfrm>
          <a:prstGeom prst="rect">
            <a:avLst/>
          </a:prstGeom>
        </p:spPr>
      </p:pic>
      <p:sp>
        <p:nvSpPr>
          <p:cNvPr id="12" name="Image 5" descr="preencoded.png">
            <a:extLst>
              <a:ext uri="{FF2B5EF4-FFF2-40B4-BE49-F238E27FC236}">
                <a16:creationId xmlns=""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descr="preencoded.png">
            <a:extLst>
              <a:ext uri="{FF2B5EF4-FFF2-40B4-BE49-F238E27FC236}">
                <a16:creationId xmlns=""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 xmlns:a14="http://schemas.microsoft.com/office/drawing/2010/main"/>
              </a:ext>
              <a:ext uri="{96DAC541-7B7A-43D3-8B79-37D633B846F1}">
                <asvg:svgBlip xmlns="" xmlns:asvg="http://schemas.microsoft.com/office/drawing/2016/SVG/main" r:embed="rId5"/>
              </a:ext>
            </a:extLst>
          </a:blip>
          <a:srcRect/>
          <a:stretch/>
        </p:blipFill>
        <p:spPr>
          <a:xfrm>
            <a:off x="1718457" y="3440504"/>
            <a:ext cx="1719263" cy="1724025"/>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7C9B81F-C347-4BEF-BFDF-29C42F48304A}" type="datetimeFigureOut">
              <a:rPr lang="en-US" smtClean="0"/>
              <a:pPr/>
              <a:t>12/18/2022</a:t>
            </a:fld>
            <a:endParaRPr lang="en-US"/>
          </a:p>
        </p:txBody>
      </p:sp>
      <p:sp>
        <p:nvSpPr>
          <p:cNvPr id="4" name="Footer Placeholder 3"/>
          <p:cNvSpPr>
            <a:spLocks noGrp="1"/>
          </p:cNvSpPr>
          <p:nvPr>
            <p:ph type="ftr" sz="quarter" idx="11"/>
          </p:nvPr>
        </p:nvSpPr>
        <p:spPr/>
        <p:txBody>
          <a:bodyPr/>
          <a:lstStyle/>
          <a:p>
            <a:r>
              <a:rPr lang="en-US" smtClean="0"/>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
        <p:nvSpPr>
          <p:cNvPr id="6" name="Freeform: Shape 6">
            <a:extLst>
              <a:ext uri="{FF2B5EF4-FFF2-40B4-BE49-F238E27FC236}">
                <a16:creationId xmlns=""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8">
            <a:extLst>
              <a:ext uri="{FF2B5EF4-FFF2-40B4-BE49-F238E27FC236}">
                <a16:creationId xmlns=""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9B81F-C347-4BEF-BFDF-29C42F48304A}" type="datetimeFigureOut">
              <a:rPr lang="en-US" smtClean="0"/>
              <a:pPr/>
              <a:t>12/18/2022</a:t>
            </a:fld>
            <a:endParaRPr lang="en-US"/>
          </a:p>
        </p:txBody>
      </p:sp>
      <p:sp>
        <p:nvSpPr>
          <p:cNvPr id="3" name="Footer Placeholder 2"/>
          <p:cNvSpPr>
            <a:spLocks noGrp="1"/>
          </p:cNvSpPr>
          <p:nvPr>
            <p:ph type="ftr" sz="quarter" idx="11"/>
          </p:nvPr>
        </p:nvSpPr>
        <p:spPr/>
        <p:txBody>
          <a:bodyPr/>
          <a:lstStyle/>
          <a:p>
            <a:r>
              <a:rPr lang="en-US" smtClean="0"/>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pPr/>
              <a:t>‹#›</a:t>
            </a:fld>
            <a:endParaRPr lang="en-US" dirty="0"/>
          </a:p>
        </p:txBody>
      </p:sp>
      <p:sp>
        <p:nvSpPr>
          <p:cNvPr id="5" name="Freeform: Shape 5">
            <a:extLst>
              <a:ext uri="{FF2B5EF4-FFF2-40B4-BE49-F238E27FC236}">
                <a16:creationId xmlns=""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7">
            <a:extLst>
              <a:ext uri="{FF2B5EF4-FFF2-40B4-BE49-F238E27FC236}">
                <a16:creationId xmlns=""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12/18/2022</a:t>
            </a:fld>
            <a:endParaRPr lang="en-US"/>
          </a:p>
        </p:txBody>
      </p:sp>
      <p:sp>
        <p:nvSpPr>
          <p:cNvPr id="6" name="Footer Placeholder 5"/>
          <p:cNvSpPr>
            <a:spLocks noGrp="1"/>
          </p:cNvSpPr>
          <p:nvPr>
            <p:ph type="ftr" sz="quarter" idx="11"/>
          </p:nvPr>
        </p:nvSpPr>
        <p:spPr/>
        <p:txBody>
          <a:bodyPr/>
          <a:lstStyle/>
          <a:p>
            <a:r>
              <a:rPr lang="en-US" smtClean="0"/>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8" name="Freeform: Shape 10">
            <a:extLst>
              <a:ext uri="{FF2B5EF4-FFF2-40B4-BE49-F238E27FC236}">
                <a16:creationId xmlns=""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12/18/2022</a:t>
            </a:fld>
            <a:endParaRPr lang="en-US"/>
          </a:p>
        </p:txBody>
      </p:sp>
      <p:sp>
        <p:nvSpPr>
          <p:cNvPr id="6" name="Footer Placeholder 5"/>
          <p:cNvSpPr>
            <a:spLocks noGrp="1"/>
          </p:cNvSpPr>
          <p:nvPr>
            <p:ph type="ftr" sz="quarter" idx="11"/>
          </p:nvPr>
        </p:nvSpPr>
        <p:spPr/>
        <p:txBody>
          <a:bodyPr/>
          <a:lstStyle/>
          <a:p>
            <a:r>
              <a:rPr lang="en-US" smtClean="0"/>
              <a:t>Presentation title</a:t>
            </a:r>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48F63A3B-78C7-47BE-AE5E-E10140E04643}" type="slidenum">
              <a:rPr lang="en-US" smtClean="0"/>
              <a:pPr/>
              <a:t>‹#›</a:t>
            </a:fld>
            <a:endParaRPr lang="en-US"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3" name="Freeform: Shape 10">
            <a:extLst>
              <a:ext uri="{FF2B5EF4-FFF2-40B4-BE49-F238E27FC236}">
                <a16:creationId xmlns=""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12/18/2022</a:t>
            </a:fld>
            <a:endParaRPr lang="en-US" dirty="0">
              <a:solidFill>
                <a:schemeClr val="tx2">
                  <a:shade val="90000"/>
                </a:schemeClr>
              </a:solidFill>
            </a:endParaRPr>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Presentation title</a:t>
            </a:r>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8F63A3B-78C7-47BE-AE5E-E10140E04643}" type="slidenum">
              <a:rPr lang="en-US" smtClean="0"/>
              <a:pPr/>
              <a:t>‹#›</a:t>
            </a:fld>
            <a:endParaRPr lang="en-US"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669" r:id="rId16"/>
    <p:sldLayoutId id="2147483673" r:id="rId17"/>
    <p:sldLayoutId id="2147483670" r:id="rId18"/>
    <p:sldLayoutId id="2147483671" r:id="rId19"/>
    <p:sldLayoutId id="2147483655" r:id="rId20"/>
    <p:sldLayoutId id="2147483674" r:id="rId21"/>
    <p:sldLayoutId id="2147483654" r:id="rId22"/>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4.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4.xml"/><Relationship Id="rId5" Type="http://schemas.openxmlformats.org/officeDocument/2006/relationships/image" Target="../media/image20.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4.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4.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4.xm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4.xml"/><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4.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15.xml"/><Relationship Id="rId4" Type="http://schemas.openxmlformats.org/officeDocument/2006/relationships/image" Target="../media/image7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 xmlns:a16="http://schemas.microsoft.com/office/drawing/2014/main" id="{8A0F1F4A-0645-53F9-4341-904BF8503A05}"/>
              </a:ext>
            </a:extLst>
          </p:cNvPr>
          <p:cNvSpPr>
            <a:spLocks noGrp="1"/>
          </p:cNvSpPr>
          <p:nvPr>
            <p:ph type="ctrTitle"/>
          </p:nvPr>
        </p:nvSpPr>
        <p:spPr>
          <a:xfrm>
            <a:off x="464234" y="1026942"/>
            <a:ext cx="10972800" cy="1209821"/>
          </a:xfrm>
        </p:spPr>
        <p:txBody>
          <a:bodyPr/>
          <a:lstStyle/>
          <a:p>
            <a:r>
              <a:rPr lang="en-IN" sz="6000" dirty="0"/>
              <a:t>CAR PRICE PREDICTION</a:t>
            </a:r>
          </a:p>
        </p:txBody>
      </p:sp>
      <p:pic>
        <p:nvPicPr>
          <p:cNvPr id="18" name="Picture 2" descr="Cars price prediction through linear regression with PyTorch | by Sergio  Alves | Medium">
            <a:extLst>
              <a:ext uri="{FF2B5EF4-FFF2-40B4-BE49-F238E27FC236}">
                <a16:creationId xmlns="" xmlns:a16="http://schemas.microsoft.com/office/drawing/2014/main" id="{A378CF07-D608-1520-09D4-B0F0C0176BEA}"/>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280521" y="2236763"/>
            <a:ext cx="6727407" cy="364324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4B311B-3177-0658-3585-6639F26A9BF6}"/>
              </a:ext>
            </a:extLst>
          </p:cNvPr>
          <p:cNvSpPr>
            <a:spLocks noGrp="1"/>
          </p:cNvSpPr>
          <p:nvPr>
            <p:ph type="title"/>
          </p:nvPr>
        </p:nvSpPr>
        <p:spPr/>
        <p:txBody>
          <a:bodyPr/>
          <a:lstStyle/>
          <a:p>
            <a:r>
              <a:rPr lang="en-IN" b="1" i="0" dirty="0">
                <a:effectLst/>
                <a:latin typeface="-apple-system"/>
              </a:rPr>
              <a:t>Data Visualization</a:t>
            </a:r>
          </a:p>
        </p:txBody>
      </p:sp>
      <p:graphicFrame>
        <p:nvGraphicFramePr>
          <p:cNvPr id="6" name="Table 4">
            <a:extLst>
              <a:ext uri="{FF2B5EF4-FFF2-40B4-BE49-F238E27FC236}">
                <a16:creationId xmlns="" xmlns:a16="http://schemas.microsoft.com/office/drawing/2014/main" id="{705AB9BF-07E9-9DED-DB8B-F644759C8FDC}"/>
              </a:ext>
            </a:extLst>
          </p:cNvPr>
          <p:cNvGraphicFramePr>
            <a:graphicFrameLocks noGrp="1"/>
          </p:cNvGraphicFramePr>
          <p:nvPr>
            <p:ph sz="half" idx="1"/>
            <p:extLst>
              <p:ext uri="{D42A27DB-BD31-4B8C-83A1-F6EECF244321}">
                <p14:modId xmlns="" xmlns:p14="http://schemas.microsoft.com/office/powerpoint/2010/main" val="1218229884"/>
              </p:ext>
            </p:extLst>
          </p:nvPr>
        </p:nvGraphicFramePr>
        <p:xfrm>
          <a:off x="968188" y="2102347"/>
          <a:ext cx="10054534" cy="2940300"/>
        </p:xfrm>
        <a:graphic>
          <a:graphicData uri="http://schemas.openxmlformats.org/drawingml/2006/table">
            <a:tbl>
              <a:tblPr firstRow="1" bandRow="1">
                <a:tableStyleId>{5C22544A-7EE6-4342-B048-85BDC9FD1C3A}</a:tableStyleId>
              </a:tblPr>
              <a:tblGrid>
                <a:gridCol w="10054534">
                  <a:extLst>
                    <a:ext uri="{9D8B030D-6E8A-4147-A177-3AD203B41FA5}">
                      <a16:colId xmlns="" xmlns:a16="http://schemas.microsoft.com/office/drawing/2014/main" val="1689330750"/>
                    </a:ext>
                  </a:extLst>
                </a:gridCol>
              </a:tblGrid>
              <a:tr h="2940300">
                <a:tc>
                  <a:txBody>
                    <a:bodyPr/>
                    <a:lstStyle/>
                    <a:p>
                      <a:pPr marL="342900" indent="-342900">
                        <a:buFont typeface="+mj-lt"/>
                        <a:buAutoNum type="arabicPeriod"/>
                      </a:pPr>
                      <a:r>
                        <a:rPr lang="en-IN" sz="1800" b="1" i="0" kern="1200" dirty="0">
                          <a:solidFill>
                            <a:schemeClr val="tx1"/>
                          </a:solidFill>
                          <a:effectLst/>
                          <a:latin typeface="+mn-lt"/>
                          <a:ea typeface="+mn-ea"/>
                          <a:cs typeface="+mn-cs"/>
                        </a:rPr>
                        <a:t>Univariate Analysis</a:t>
                      </a:r>
                    </a:p>
                    <a:p>
                      <a:pPr marL="285750" indent="-285750">
                        <a:buFont typeface="Wingdings" panose="05000000000000000000" pitchFamily="2" charset="2"/>
                        <a:buChar char="ü"/>
                      </a:pPr>
                      <a:r>
                        <a:rPr lang="en-IN" sz="1800" b="1" i="0" kern="1200" dirty="0">
                          <a:solidFill>
                            <a:schemeClr val="tx1"/>
                          </a:solidFill>
                          <a:effectLst/>
                          <a:latin typeface="+mn-lt"/>
                          <a:ea typeface="+mn-ea"/>
                          <a:cs typeface="+mn-cs"/>
                        </a:rPr>
                        <a:t>Using </a:t>
                      </a:r>
                      <a:r>
                        <a:rPr lang="en-IN" sz="1800" b="1" i="0" kern="1200" dirty="0" err="1">
                          <a:solidFill>
                            <a:schemeClr val="tx1"/>
                          </a:solidFill>
                          <a:effectLst/>
                          <a:latin typeface="+mn-lt"/>
                          <a:ea typeface="+mn-ea"/>
                          <a:cs typeface="+mn-cs"/>
                        </a:rPr>
                        <a:t>Countplot</a:t>
                      </a:r>
                      <a:endParaRPr lang="en-IN" sz="1800" b="1" i="0" kern="1200" dirty="0">
                        <a:solidFill>
                          <a:schemeClr val="tx1"/>
                        </a:solidFill>
                        <a:effectLst/>
                        <a:latin typeface="+mn-lt"/>
                        <a:ea typeface="+mn-ea"/>
                        <a:cs typeface="+mn-cs"/>
                      </a:endParaRPr>
                    </a:p>
                    <a:p>
                      <a:pPr marL="0" indent="0">
                        <a:buFont typeface="Wingdings" panose="05000000000000000000" pitchFamily="2" charset="2"/>
                        <a:buNone/>
                      </a:pPr>
                      <a:endParaRPr lang="en-IN" sz="20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IN" sz="2000" b="1" i="0" kern="1200" dirty="0">
                          <a:solidFill>
                            <a:schemeClr val="tx1"/>
                          </a:solidFill>
                          <a:effectLst/>
                          <a:latin typeface="+mn-lt"/>
                          <a:ea typeface="+mn-ea"/>
                          <a:cs typeface="+mn-cs"/>
                        </a:rPr>
                        <a:t>2. Bivariate Analysis (for comparison between features and target)</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b="1" i="0" kern="1200" dirty="0">
                          <a:solidFill>
                            <a:schemeClr val="tx1"/>
                          </a:solidFill>
                          <a:effectLst/>
                          <a:latin typeface="+mn-lt"/>
                          <a:ea typeface="+mn-ea"/>
                          <a:cs typeface="+mn-cs"/>
                        </a:rPr>
                        <a:t>Using </a:t>
                      </a:r>
                      <a:r>
                        <a:rPr lang="en-IN" sz="2000" b="1" i="0" kern="1200" dirty="0" err="1">
                          <a:solidFill>
                            <a:schemeClr val="tx1"/>
                          </a:solidFill>
                          <a:effectLst/>
                          <a:latin typeface="+mn-lt"/>
                          <a:ea typeface="+mn-ea"/>
                          <a:cs typeface="+mn-cs"/>
                        </a:rPr>
                        <a:t>Catplot</a:t>
                      </a:r>
                      <a:r>
                        <a:rPr lang="en-IN" sz="2000" b="1" i="0" kern="1200" dirty="0">
                          <a:solidFill>
                            <a:schemeClr val="tx1"/>
                          </a:solidFill>
                          <a:effectLst/>
                          <a:latin typeface="+mn-lt"/>
                          <a:ea typeface="+mn-ea"/>
                          <a:cs typeface="+mn-cs"/>
                        </a:rPr>
                        <a:t> and Scatterplot</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IN" sz="20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IN" sz="2000" b="1" i="0" kern="1200" dirty="0">
                          <a:solidFill>
                            <a:schemeClr val="tx1"/>
                          </a:solidFill>
                          <a:effectLst/>
                          <a:latin typeface="+mn-lt"/>
                          <a:ea typeface="+mn-ea"/>
                          <a:cs typeface="+mn-cs"/>
                        </a:rPr>
                        <a:t>3. Multivariate Analysis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b="1" i="0" kern="1200" dirty="0">
                          <a:solidFill>
                            <a:schemeClr val="tx1"/>
                          </a:solidFill>
                          <a:effectLst/>
                          <a:latin typeface="+mn-lt"/>
                          <a:ea typeface="+mn-ea"/>
                          <a:cs typeface="+mn-cs"/>
                        </a:rPr>
                        <a:t>Using </a:t>
                      </a:r>
                      <a:r>
                        <a:rPr lang="en-IN" sz="2000" b="1" i="0" kern="1200" dirty="0" err="1">
                          <a:solidFill>
                            <a:schemeClr val="tx1"/>
                          </a:solidFill>
                          <a:effectLst/>
                          <a:latin typeface="+mn-lt"/>
                          <a:ea typeface="+mn-ea"/>
                          <a:cs typeface="+mn-cs"/>
                        </a:rPr>
                        <a:t>Pairplot</a:t>
                      </a:r>
                      <a:r>
                        <a:rPr lang="en-IN" sz="2000" b="1" i="0" kern="1200" dirty="0">
                          <a:solidFill>
                            <a:schemeClr val="tx1"/>
                          </a:solidFill>
                          <a:effectLst/>
                          <a:latin typeface="+mn-lt"/>
                          <a:ea typeface="+mn-ea"/>
                          <a:cs typeface="+mn-cs"/>
                        </a:rPr>
                        <a:t> (comparison between all continuous features and target)</a:t>
                      </a:r>
                    </a:p>
                  </a:txBody>
                  <a:tcPr marL="96897" marR="96897" marT="48449" marB="48449" anchor="ctr">
                    <a:solidFill>
                      <a:schemeClr val="accent2">
                        <a:lumMod val="20000"/>
                        <a:lumOff val="80000"/>
                      </a:schemeClr>
                    </a:solidFill>
                  </a:tcPr>
                </a:tc>
                <a:extLst>
                  <a:ext uri="{0D108BD9-81ED-4DB2-BD59-A6C34878D82A}">
                    <a16:rowId xmlns="" xmlns:a16="http://schemas.microsoft.com/office/drawing/2014/main" val="479928716"/>
                  </a:ext>
                </a:extLst>
              </a:tr>
            </a:tbl>
          </a:graphicData>
        </a:graphic>
      </p:graphicFrame>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Tree>
    <p:extLst>
      <p:ext uri="{BB962C8B-B14F-4D97-AF65-F5344CB8AC3E}">
        <p14:creationId xmlns="" xmlns:p14="http://schemas.microsoft.com/office/powerpoint/2010/main" val="13487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pPr/>
              <a:t>11</a:t>
            </a:fld>
            <a:endParaRPr lang="en-US" dirty="0"/>
          </a:p>
        </p:txBody>
      </p:sp>
      <p:pic>
        <p:nvPicPr>
          <p:cNvPr id="3" name="Picture 2">
            <a:extLst>
              <a:ext uri="{FF2B5EF4-FFF2-40B4-BE49-F238E27FC236}">
                <a16:creationId xmlns="" xmlns:a16="http://schemas.microsoft.com/office/drawing/2014/main" id="{F0D8753D-C7D3-7F47-246A-6D8EE04D460D}"/>
              </a:ext>
            </a:extLst>
          </p:cNvPr>
          <p:cNvPicPr>
            <a:picLocks noChangeAspect="1"/>
          </p:cNvPicPr>
          <p:nvPr/>
        </p:nvPicPr>
        <p:blipFill>
          <a:blip r:embed="rId2"/>
          <a:stretch>
            <a:fillRect/>
          </a:stretch>
        </p:blipFill>
        <p:spPr>
          <a:xfrm>
            <a:off x="819119" y="594360"/>
            <a:ext cx="3791479" cy="4725059"/>
          </a:xfrm>
          <a:prstGeom prst="rect">
            <a:avLst/>
          </a:prstGeom>
        </p:spPr>
      </p:pic>
      <p:pic>
        <p:nvPicPr>
          <p:cNvPr id="6" name="Picture 5">
            <a:extLst>
              <a:ext uri="{FF2B5EF4-FFF2-40B4-BE49-F238E27FC236}">
                <a16:creationId xmlns="" xmlns:a16="http://schemas.microsoft.com/office/drawing/2014/main" id="{222A7997-5C8D-723C-09F0-7D0F13322392}"/>
              </a:ext>
            </a:extLst>
          </p:cNvPr>
          <p:cNvPicPr>
            <a:picLocks noChangeAspect="1"/>
          </p:cNvPicPr>
          <p:nvPr/>
        </p:nvPicPr>
        <p:blipFill>
          <a:blip r:embed="rId3"/>
          <a:stretch>
            <a:fillRect/>
          </a:stretch>
        </p:blipFill>
        <p:spPr>
          <a:xfrm>
            <a:off x="566575" y="5600976"/>
            <a:ext cx="5529425" cy="495369"/>
          </a:xfrm>
          <a:prstGeom prst="rect">
            <a:avLst/>
          </a:prstGeom>
        </p:spPr>
      </p:pic>
      <p:pic>
        <p:nvPicPr>
          <p:cNvPr id="10" name="Picture 9">
            <a:extLst>
              <a:ext uri="{FF2B5EF4-FFF2-40B4-BE49-F238E27FC236}">
                <a16:creationId xmlns="" xmlns:a16="http://schemas.microsoft.com/office/drawing/2014/main" id="{B05BDA95-1E58-004E-FBAC-4B018DE2C518}"/>
              </a:ext>
            </a:extLst>
          </p:cNvPr>
          <p:cNvPicPr>
            <a:picLocks noChangeAspect="1"/>
          </p:cNvPicPr>
          <p:nvPr/>
        </p:nvPicPr>
        <p:blipFill>
          <a:blip r:embed="rId4"/>
          <a:stretch>
            <a:fillRect/>
          </a:stretch>
        </p:blipFill>
        <p:spPr>
          <a:xfrm>
            <a:off x="7024498" y="594360"/>
            <a:ext cx="2715004" cy="847843"/>
          </a:xfrm>
          <a:prstGeom prst="rect">
            <a:avLst/>
          </a:prstGeom>
        </p:spPr>
      </p:pic>
      <p:pic>
        <p:nvPicPr>
          <p:cNvPr id="16" name="Picture 15">
            <a:extLst>
              <a:ext uri="{FF2B5EF4-FFF2-40B4-BE49-F238E27FC236}">
                <a16:creationId xmlns="" xmlns:a16="http://schemas.microsoft.com/office/drawing/2014/main" id="{108A4796-A8C8-A2CE-888F-DEE22B0C2FBF}"/>
              </a:ext>
            </a:extLst>
          </p:cNvPr>
          <p:cNvPicPr>
            <a:picLocks noChangeAspect="1"/>
          </p:cNvPicPr>
          <p:nvPr/>
        </p:nvPicPr>
        <p:blipFill>
          <a:blip r:embed="rId5"/>
          <a:stretch>
            <a:fillRect/>
          </a:stretch>
        </p:blipFill>
        <p:spPr>
          <a:xfrm>
            <a:off x="6506966" y="1442203"/>
            <a:ext cx="4153480" cy="4324954"/>
          </a:xfrm>
          <a:prstGeom prst="rect">
            <a:avLst/>
          </a:prstGeom>
        </p:spPr>
      </p:pic>
    </p:spTree>
    <p:extLst>
      <p:ext uri="{BB962C8B-B14F-4D97-AF65-F5344CB8AC3E}">
        <p14:creationId xmlns="" xmlns:p14="http://schemas.microsoft.com/office/powerpoint/2010/main" val="1673864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pPr/>
              <a:t>12</a:t>
            </a:fld>
            <a:endParaRPr lang="en-US" dirty="0"/>
          </a:p>
        </p:txBody>
      </p:sp>
      <p:pic>
        <p:nvPicPr>
          <p:cNvPr id="7" name="Picture 6">
            <a:extLst>
              <a:ext uri="{FF2B5EF4-FFF2-40B4-BE49-F238E27FC236}">
                <a16:creationId xmlns="" xmlns:a16="http://schemas.microsoft.com/office/drawing/2014/main" id="{2C125888-9CA0-7816-C419-234B6E1BC01F}"/>
              </a:ext>
            </a:extLst>
          </p:cNvPr>
          <p:cNvPicPr>
            <a:picLocks noChangeAspect="1"/>
          </p:cNvPicPr>
          <p:nvPr/>
        </p:nvPicPr>
        <p:blipFill>
          <a:blip r:embed="rId2"/>
          <a:stretch>
            <a:fillRect/>
          </a:stretch>
        </p:blipFill>
        <p:spPr>
          <a:xfrm>
            <a:off x="6594483" y="921345"/>
            <a:ext cx="2670540" cy="1247949"/>
          </a:xfrm>
          <a:prstGeom prst="rect">
            <a:avLst/>
          </a:prstGeom>
        </p:spPr>
      </p:pic>
      <p:pic>
        <p:nvPicPr>
          <p:cNvPr id="4" name="Picture 3">
            <a:extLst>
              <a:ext uri="{FF2B5EF4-FFF2-40B4-BE49-F238E27FC236}">
                <a16:creationId xmlns="" xmlns:a16="http://schemas.microsoft.com/office/drawing/2014/main" id="{E5957742-318C-7F74-0D92-42B2094E2A98}"/>
              </a:ext>
            </a:extLst>
          </p:cNvPr>
          <p:cNvPicPr>
            <a:picLocks noChangeAspect="1"/>
          </p:cNvPicPr>
          <p:nvPr/>
        </p:nvPicPr>
        <p:blipFill>
          <a:blip r:embed="rId3"/>
          <a:stretch>
            <a:fillRect/>
          </a:stretch>
        </p:blipFill>
        <p:spPr>
          <a:xfrm>
            <a:off x="1058937" y="731520"/>
            <a:ext cx="9602540" cy="2660738"/>
          </a:xfrm>
          <a:prstGeom prst="rect">
            <a:avLst/>
          </a:prstGeom>
        </p:spPr>
      </p:pic>
      <p:pic>
        <p:nvPicPr>
          <p:cNvPr id="8" name="Picture 7">
            <a:extLst>
              <a:ext uri="{FF2B5EF4-FFF2-40B4-BE49-F238E27FC236}">
                <a16:creationId xmlns="" xmlns:a16="http://schemas.microsoft.com/office/drawing/2014/main" id="{2E47D844-AB89-F36B-AE36-D133A29DB639}"/>
              </a:ext>
            </a:extLst>
          </p:cNvPr>
          <p:cNvPicPr>
            <a:picLocks noChangeAspect="1"/>
          </p:cNvPicPr>
          <p:nvPr/>
        </p:nvPicPr>
        <p:blipFill>
          <a:blip r:embed="rId4"/>
          <a:stretch>
            <a:fillRect/>
          </a:stretch>
        </p:blipFill>
        <p:spPr>
          <a:xfrm>
            <a:off x="7907521" y="594360"/>
            <a:ext cx="2715004" cy="847843"/>
          </a:xfrm>
          <a:prstGeom prst="rect">
            <a:avLst/>
          </a:prstGeom>
        </p:spPr>
      </p:pic>
      <p:pic>
        <p:nvPicPr>
          <p:cNvPr id="12" name="Picture 11">
            <a:extLst>
              <a:ext uri="{FF2B5EF4-FFF2-40B4-BE49-F238E27FC236}">
                <a16:creationId xmlns="" xmlns:a16="http://schemas.microsoft.com/office/drawing/2014/main" id="{74322E0F-DBF1-D71C-CA54-9752F8723E68}"/>
              </a:ext>
            </a:extLst>
          </p:cNvPr>
          <p:cNvPicPr>
            <a:picLocks noChangeAspect="1"/>
          </p:cNvPicPr>
          <p:nvPr/>
        </p:nvPicPr>
        <p:blipFill>
          <a:blip r:embed="rId5"/>
          <a:stretch>
            <a:fillRect/>
          </a:stretch>
        </p:blipFill>
        <p:spPr>
          <a:xfrm>
            <a:off x="1360972" y="3582083"/>
            <a:ext cx="9345329" cy="2886900"/>
          </a:xfrm>
          <a:prstGeom prst="rect">
            <a:avLst/>
          </a:prstGeom>
        </p:spPr>
      </p:pic>
    </p:spTree>
    <p:extLst>
      <p:ext uri="{BB962C8B-B14F-4D97-AF65-F5344CB8AC3E}">
        <p14:creationId xmlns="" xmlns:p14="http://schemas.microsoft.com/office/powerpoint/2010/main" val="2270517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4B311B-3177-0658-3585-6639F26A9BF6}"/>
              </a:ext>
            </a:extLst>
          </p:cNvPr>
          <p:cNvSpPr>
            <a:spLocks noGrp="1"/>
          </p:cNvSpPr>
          <p:nvPr>
            <p:ph type="title"/>
          </p:nvPr>
        </p:nvSpPr>
        <p:spPr>
          <a:xfrm>
            <a:off x="758952" y="349624"/>
            <a:ext cx="10671048" cy="900952"/>
          </a:xfrm>
        </p:spPr>
        <p:txBody>
          <a:bodyPr/>
          <a:lstStyle/>
          <a:p>
            <a:r>
              <a:rPr lang="en-IN" b="1" i="0" dirty="0">
                <a:effectLst/>
                <a:latin typeface="-apple-system"/>
              </a:rPr>
              <a:t>Checking Correlation</a:t>
            </a:r>
          </a:p>
        </p:txBody>
      </p:sp>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13</a:t>
            </a:fld>
            <a:endParaRPr lang="en-US" dirty="0"/>
          </a:p>
        </p:txBody>
      </p:sp>
      <p:pic>
        <p:nvPicPr>
          <p:cNvPr id="4" name="Picture 3">
            <a:extLst>
              <a:ext uri="{FF2B5EF4-FFF2-40B4-BE49-F238E27FC236}">
                <a16:creationId xmlns="" xmlns:a16="http://schemas.microsoft.com/office/drawing/2014/main" id="{2A0B6DB1-2173-12BF-D528-8E77627BDD1B}"/>
              </a:ext>
            </a:extLst>
          </p:cNvPr>
          <p:cNvPicPr>
            <a:picLocks noChangeAspect="1"/>
          </p:cNvPicPr>
          <p:nvPr/>
        </p:nvPicPr>
        <p:blipFill>
          <a:blip r:embed="rId2"/>
          <a:stretch>
            <a:fillRect/>
          </a:stretch>
        </p:blipFill>
        <p:spPr>
          <a:xfrm>
            <a:off x="913622" y="1250576"/>
            <a:ext cx="10031746" cy="2866132"/>
          </a:xfrm>
          <a:prstGeom prst="rect">
            <a:avLst/>
          </a:prstGeom>
        </p:spPr>
      </p:pic>
      <p:pic>
        <p:nvPicPr>
          <p:cNvPr id="7" name="Picture 6">
            <a:extLst>
              <a:ext uri="{FF2B5EF4-FFF2-40B4-BE49-F238E27FC236}">
                <a16:creationId xmlns="" xmlns:a16="http://schemas.microsoft.com/office/drawing/2014/main" id="{0203BD71-CFD8-4369-542F-CBBFC350826B}"/>
              </a:ext>
            </a:extLst>
          </p:cNvPr>
          <p:cNvPicPr>
            <a:picLocks noChangeAspect="1"/>
          </p:cNvPicPr>
          <p:nvPr/>
        </p:nvPicPr>
        <p:blipFill>
          <a:blip r:embed="rId3"/>
          <a:stretch>
            <a:fillRect/>
          </a:stretch>
        </p:blipFill>
        <p:spPr>
          <a:xfrm>
            <a:off x="758952" y="4453080"/>
            <a:ext cx="2962688" cy="2048161"/>
          </a:xfrm>
          <a:prstGeom prst="rect">
            <a:avLst/>
          </a:prstGeom>
        </p:spPr>
      </p:pic>
      <p:pic>
        <p:nvPicPr>
          <p:cNvPr id="10" name="Picture 9">
            <a:extLst>
              <a:ext uri="{FF2B5EF4-FFF2-40B4-BE49-F238E27FC236}">
                <a16:creationId xmlns="" xmlns:a16="http://schemas.microsoft.com/office/drawing/2014/main" id="{3F0E7ECD-D3AF-EE84-0D05-B4C640DACF23}"/>
              </a:ext>
            </a:extLst>
          </p:cNvPr>
          <p:cNvPicPr>
            <a:picLocks noChangeAspect="1"/>
          </p:cNvPicPr>
          <p:nvPr/>
        </p:nvPicPr>
        <p:blipFill>
          <a:blip r:embed="rId4"/>
          <a:stretch>
            <a:fillRect/>
          </a:stretch>
        </p:blipFill>
        <p:spPr>
          <a:xfrm>
            <a:off x="4222376" y="4637328"/>
            <a:ext cx="7556993" cy="1409897"/>
          </a:xfrm>
          <a:prstGeom prst="rect">
            <a:avLst/>
          </a:prstGeom>
        </p:spPr>
      </p:pic>
    </p:spTree>
    <p:extLst>
      <p:ext uri="{BB962C8B-B14F-4D97-AF65-F5344CB8AC3E}">
        <p14:creationId xmlns="" xmlns:p14="http://schemas.microsoft.com/office/powerpoint/2010/main" val="3270869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 xmlns:a16="http://schemas.microsoft.com/office/drawing/2014/main" id="{705AB9BF-07E9-9DED-DB8B-F644759C8FDC}"/>
              </a:ext>
            </a:extLst>
          </p:cNvPr>
          <p:cNvGraphicFramePr>
            <a:graphicFrameLocks noGrp="1"/>
          </p:cNvGraphicFramePr>
          <p:nvPr>
            <p:ph sz="half" idx="1"/>
            <p:extLst>
              <p:ext uri="{D42A27DB-BD31-4B8C-83A1-F6EECF244321}">
                <p14:modId xmlns="" xmlns:p14="http://schemas.microsoft.com/office/powerpoint/2010/main" val="3371377335"/>
              </p:ext>
            </p:extLst>
          </p:nvPr>
        </p:nvGraphicFramePr>
        <p:xfrm>
          <a:off x="621792" y="457201"/>
          <a:ext cx="10400930" cy="1314634"/>
        </p:xfrm>
        <a:graphic>
          <a:graphicData uri="http://schemas.openxmlformats.org/drawingml/2006/table">
            <a:tbl>
              <a:tblPr firstRow="1" bandRow="1">
                <a:tableStyleId>{5C22544A-7EE6-4342-B048-85BDC9FD1C3A}</a:tableStyleId>
              </a:tblPr>
              <a:tblGrid>
                <a:gridCol w="10400930">
                  <a:extLst>
                    <a:ext uri="{9D8B030D-6E8A-4147-A177-3AD203B41FA5}">
                      <a16:colId xmlns="" xmlns:a16="http://schemas.microsoft.com/office/drawing/2014/main" val="1689330750"/>
                    </a:ext>
                  </a:extLst>
                </a:gridCol>
              </a:tblGrid>
              <a:tr h="1314634">
                <a:tc>
                  <a:txBody>
                    <a:bodyPr/>
                    <a:lstStyle/>
                    <a:p>
                      <a:pPr marL="342900" indent="-342900" algn="l">
                        <a:buFont typeface="Arial" panose="020B0604020202020204" pitchFamily="34" charset="0"/>
                        <a:buChar char="•"/>
                      </a:pPr>
                      <a:r>
                        <a:rPr lang="en-US" sz="1800" b="0" i="0" kern="1200" dirty="0">
                          <a:solidFill>
                            <a:schemeClr val="tx1"/>
                          </a:solidFill>
                          <a:effectLst/>
                          <a:latin typeface="+mn-lt"/>
                          <a:ea typeface="+mn-ea"/>
                          <a:cs typeface="+mn-cs"/>
                        </a:rPr>
                        <a:t>Correlation is checked for relation between the dependent and independent variables. </a:t>
                      </a:r>
                    </a:p>
                    <a:p>
                      <a:pPr marL="342900" indent="-342900" algn="l">
                        <a:buFont typeface="Arial" panose="020B0604020202020204" pitchFamily="34" charset="0"/>
                        <a:buChar char="•"/>
                      </a:pPr>
                      <a:r>
                        <a:rPr lang="en-US" sz="1800" b="0" i="0" kern="1200" dirty="0">
                          <a:solidFill>
                            <a:schemeClr val="tx1"/>
                          </a:solidFill>
                          <a:effectLst/>
                          <a:latin typeface="+mn-lt"/>
                          <a:ea typeface="+mn-ea"/>
                          <a:cs typeface="+mn-cs"/>
                        </a:rPr>
                        <a:t>Also Checked through heatmap and </a:t>
                      </a:r>
                      <a:r>
                        <a:rPr lang="en-US" sz="1800" b="0" i="0" kern="1200" dirty="0" err="1">
                          <a:solidFill>
                            <a:schemeClr val="tx1"/>
                          </a:solidFill>
                          <a:effectLst/>
                          <a:latin typeface="+mn-lt"/>
                          <a:ea typeface="+mn-ea"/>
                          <a:cs typeface="+mn-cs"/>
                        </a:rPr>
                        <a:t>BarPlot</a:t>
                      </a:r>
                      <a:r>
                        <a:rPr lang="en-US" sz="1800" b="0" i="0" kern="1200" dirty="0">
                          <a:solidFill>
                            <a:schemeClr val="tx1"/>
                          </a:solidFill>
                          <a:effectLst/>
                          <a:latin typeface="+mn-lt"/>
                          <a:ea typeface="+mn-ea"/>
                          <a:cs typeface="+mn-cs"/>
                        </a:rPr>
                        <a:t> (Visualization)</a:t>
                      </a:r>
                    </a:p>
                    <a:p>
                      <a:pPr marL="342900" indent="-342900" algn="l">
                        <a:buFont typeface="Arial" panose="020B0604020202020204" pitchFamily="34" charset="0"/>
                        <a:buChar char="•"/>
                      </a:pPr>
                      <a:r>
                        <a:rPr lang="en-US" sz="1800" b="0" i="0" kern="1200" dirty="0">
                          <a:solidFill>
                            <a:schemeClr val="tx1"/>
                          </a:solidFill>
                          <a:effectLst/>
                          <a:latin typeface="+mn-lt"/>
                          <a:ea typeface="+mn-ea"/>
                          <a:cs typeface="+mn-cs"/>
                        </a:rPr>
                        <a:t>Checking Correlation through </a:t>
                      </a:r>
                      <a:r>
                        <a:rPr lang="en-US" sz="1800" b="0" i="0" kern="1200" dirty="0" err="1">
                          <a:solidFill>
                            <a:schemeClr val="tx1"/>
                          </a:solidFill>
                          <a:effectLst/>
                          <a:latin typeface="+mn-lt"/>
                          <a:ea typeface="+mn-ea"/>
                          <a:cs typeface="+mn-cs"/>
                        </a:rPr>
                        <a:t>Barplot</a:t>
                      </a:r>
                      <a:r>
                        <a:rPr lang="en-US" sz="1800" b="0" i="0" kern="1200" dirty="0">
                          <a:solidFill>
                            <a:schemeClr val="tx1"/>
                          </a:solidFill>
                          <a:effectLst/>
                          <a:latin typeface="+mn-lt"/>
                          <a:ea typeface="+mn-ea"/>
                          <a:cs typeface="+mn-cs"/>
                        </a:rPr>
                        <a:t> : </a:t>
                      </a:r>
                    </a:p>
                  </a:txBody>
                  <a:tcPr marL="96897" marR="96897" marT="48449" marB="48449" anchor="ctr">
                    <a:solidFill>
                      <a:schemeClr val="accent2">
                        <a:lumMod val="20000"/>
                        <a:lumOff val="80000"/>
                      </a:schemeClr>
                    </a:solidFill>
                  </a:tcPr>
                </a:tc>
                <a:extLst>
                  <a:ext uri="{0D108BD9-81ED-4DB2-BD59-A6C34878D82A}">
                    <a16:rowId xmlns="" xmlns:a16="http://schemas.microsoft.com/office/drawing/2014/main" val="479928716"/>
                  </a:ext>
                </a:extLst>
              </a:tr>
            </a:tbl>
          </a:graphicData>
        </a:graphic>
      </p:graphicFrame>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14</a:t>
            </a:fld>
            <a:endParaRPr lang="en-US" dirty="0"/>
          </a:p>
        </p:txBody>
      </p:sp>
      <p:pic>
        <p:nvPicPr>
          <p:cNvPr id="4" name="Picture 3">
            <a:extLst>
              <a:ext uri="{FF2B5EF4-FFF2-40B4-BE49-F238E27FC236}">
                <a16:creationId xmlns="" xmlns:a16="http://schemas.microsoft.com/office/drawing/2014/main" id="{096AFF69-89F3-8857-52D9-585B605293E4}"/>
              </a:ext>
            </a:extLst>
          </p:cNvPr>
          <p:cNvPicPr>
            <a:picLocks noChangeAspect="1"/>
          </p:cNvPicPr>
          <p:nvPr/>
        </p:nvPicPr>
        <p:blipFill>
          <a:blip r:embed="rId2"/>
          <a:stretch>
            <a:fillRect/>
          </a:stretch>
        </p:blipFill>
        <p:spPr>
          <a:xfrm>
            <a:off x="621792" y="1291373"/>
            <a:ext cx="6963747" cy="1505160"/>
          </a:xfrm>
          <a:prstGeom prst="rect">
            <a:avLst/>
          </a:prstGeom>
        </p:spPr>
      </p:pic>
      <p:pic>
        <p:nvPicPr>
          <p:cNvPr id="1026" name="Picture 2">
            <a:extLst>
              <a:ext uri="{FF2B5EF4-FFF2-40B4-BE49-F238E27FC236}">
                <a16:creationId xmlns="" xmlns:a16="http://schemas.microsoft.com/office/drawing/2014/main" id="{DE5E3C32-538D-55A4-9CD5-B01503327CFA}"/>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536007" y="2904565"/>
            <a:ext cx="8572500" cy="368393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102854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31B60FBD-DBF8-72A7-4ABF-EE419141049D}"/>
              </a:ext>
            </a:extLst>
          </p:cNvPr>
          <p:cNvSpPr>
            <a:spLocks noGrp="1"/>
          </p:cNvSpPr>
          <p:nvPr>
            <p:ph type="sldNum" sz="quarter" idx="12"/>
          </p:nvPr>
        </p:nvSpPr>
        <p:spPr/>
        <p:txBody>
          <a:bodyPr/>
          <a:lstStyle/>
          <a:p>
            <a:fld id="{48F63A3B-78C7-47BE-AE5E-E10140E04643}" type="slidenum">
              <a:rPr lang="en-US" smtClean="0"/>
              <a:pPr/>
              <a:t>15</a:t>
            </a:fld>
            <a:endParaRPr lang="en-US" dirty="0"/>
          </a:p>
        </p:txBody>
      </p:sp>
      <p:pic>
        <p:nvPicPr>
          <p:cNvPr id="7" name="Picture 6">
            <a:extLst>
              <a:ext uri="{FF2B5EF4-FFF2-40B4-BE49-F238E27FC236}">
                <a16:creationId xmlns="" xmlns:a16="http://schemas.microsoft.com/office/drawing/2014/main" id="{0E32FEEE-4D19-287C-4A6C-C2D98905CF81}"/>
              </a:ext>
            </a:extLst>
          </p:cNvPr>
          <p:cNvPicPr>
            <a:picLocks noChangeAspect="1"/>
          </p:cNvPicPr>
          <p:nvPr/>
        </p:nvPicPr>
        <p:blipFill>
          <a:blip r:embed="rId2"/>
          <a:stretch>
            <a:fillRect/>
          </a:stretch>
        </p:blipFill>
        <p:spPr>
          <a:xfrm>
            <a:off x="1510529" y="731520"/>
            <a:ext cx="8364117" cy="914528"/>
          </a:xfrm>
          <a:prstGeom prst="rect">
            <a:avLst/>
          </a:prstGeom>
        </p:spPr>
      </p:pic>
      <p:pic>
        <p:nvPicPr>
          <p:cNvPr id="1026" name="Picture 2">
            <a:extLst>
              <a:ext uri="{FF2B5EF4-FFF2-40B4-BE49-F238E27FC236}">
                <a16:creationId xmlns="" xmlns:a16="http://schemas.microsoft.com/office/drawing/2014/main" id="{2B779931-A97B-1688-46CB-DD99A3103C50}"/>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0715" y="1842247"/>
            <a:ext cx="9863743" cy="459263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48612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31B60FBD-DBF8-72A7-4ABF-EE419141049D}"/>
              </a:ext>
            </a:extLst>
          </p:cNvPr>
          <p:cNvSpPr>
            <a:spLocks noGrp="1"/>
          </p:cNvSpPr>
          <p:nvPr>
            <p:ph type="sldNum" sz="quarter" idx="12"/>
          </p:nvPr>
        </p:nvSpPr>
        <p:spPr/>
        <p:txBody>
          <a:bodyPr/>
          <a:lstStyle/>
          <a:p>
            <a:fld id="{48F63A3B-78C7-47BE-AE5E-E10140E04643}" type="slidenum">
              <a:rPr lang="en-US" smtClean="0"/>
              <a:pPr/>
              <a:t>16</a:t>
            </a:fld>
            <a:endParaRPr lang="en-US" dirty="0"/>
          </a:p>
        </p:txBody>
      </p:sp>
      <p:pic>
        <p:nvPicPr>
          <p:cNvPr id="3" name="Picture 2">
            <a:extLst>
              <a:ext uri="{FF2B5EF4-FFF2-40B4-BE49-F238E27FC236}">
                <a16:creationId xmlns="" xmlns:a16="http://schemas.microsoft.com/office/drawing/2014/main" id="{F9BAF927-9480-9356-62C2-B4130C09DF6B}"/>
              </a:ext>
            </a:extLst>
          </p:cNvPr>
          <p:cNvPicPr>
            <a:picLocks noChangeAspect="1"/>
          </p:cNvPicPr>
          <p:nvPr/>
        </p:nvPicPr>
        <p:blipFill>
          <a:blip r:embed="rId2"/>
          <a:stretch>
            <a:fillRect/>
          </a:stretch>
        </p:blipFill>
        <p:spPr>
          <a:xfrm>
            <a:off x="1788459" y="1613647"/>
            <a:ext cx="9254169" cy="3329424"/>
          </a:xfrm>
          <a:prstGeom prst="rect">
            <a:avLst/>
          </a:prstGeom>
        </p:spPr>
      </p:pic>
    </p:spTree>
    <p:extLst>
      <p:ext uri="{BB962C8B-B14F-4D97-AF65-F5344CB8AC3E}">
        <p14:creationId xmlns="" xmlns:p14="http://schemas.microsoft.com/office/powerpoint/2010/main" val="2275041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4B311B-3177-0658-3585-6639F26A9BF6}"/>
              </a:ext>
            </a:extLst>
          </p:cNvPr>
          <p:cNvSpPr>
            <a:spLocks noGrp="1"/>
          </p:cNvSpPr>
          <p:nvPr>
            <p:ph type="title"/>
          </p:nvPr>
        </p:nvSpPr>
        <p:spPr>
          <a:xfrm>
            <a:off x="758952" y="361522"/>
            <a:ext cx="10671048" cy="929396"/>
          </a:xfrm>
        </p:spPr>
        <p:txBody>
          <a:bodyPr/>
          <a:lstStyle/>
          <a:p>
            <a:r>
              <a:rPr lang="en-IN" b="1" i="0" dirty="0">
                <a:effectLst/>
                <a:latin typeface="-apple-system"/>
              </a:rPr>
              <a:t>Checking Outliers</a:t>
            </a:r>
          </a:p>
        </p:txBody>
      </p:sp>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17</a:t>
            </a:fld>
            <a:endParaRPr lang="en-US" dirty="0"/>
          </a:p>
        </p:txBody>
      </p:sp>
      <p:pic>
        <p:nvPicPr>
          <p:cNvPr id="4" name="Picture 3">
            <a:extLst>
              <a:ext uri="{FF2B5EF4-FFF2-40B4-BE49-F238E27FC236}">
                <a16:creationId xmlns="" xmlns:a16="http://schemas.microsoft.com/office/drawing/2014/main" id="{6A9C009A-1B89-0604-874F-EB294AB3C426}"/>
              </a:ext>
            </a:extLst>
          </p:cNvPr>
          <p:cNvPicPr>
            <a:picLocks noChangeAspect="1"/>
          </p:cNvPicPr>
          <p:nvPr/>
        </p:nvPicPr>
        <p:blipFill>
          <a:blip r:embed="rId2"/>
          <a:stretch>
            <a:fillRect/>
          </a:stretch>
        </p:blipFill>
        <p:spPr>
          <a:xfrm>
            <a:off x="3039035" y="1183341"/>
            <a:ext cx="6559156" cy="3429000"/>
          </a:xfrm>
          <a:prstGeom prst="rect">
            <a:avLst/>
          </a:prstGeom>
        </p:spPr>
      </p:pic>
      <p:pic>
        <p:nvPicPr>
          <p:cNvPr id="5" name="Picture 4">
            <a:extLst>
              <a:ext uri="{FF2B5EF4-FFF2-40B4-BE49-F238E27FC236}">
                <a16:creationId xmlns="" xmlns:a16="http://schemas.microsoft.com/office/drawing/2014/main" id="{A10D87C6-80A5-AA0B-81E5-3124DBDA841A}"/>
              </a:ext>
            </a:extLst>
          </p:cNvPr>
          <p:cNvPicPr>
            <a:picLocks noChangeAspect="1"/>
          </p:cNvPicPr>
          <p:nvPr/>
        </p:nvPicPr>
        <p:blipFill>
          <a:blip r:embed="rId3"/>
          <a:stretch>
            <a:fillRect/>
          </a:stretch>
        </p:blipFill>
        <p:spPr>
          <a:xfrm>
            <a:off x="2342011" y="4905448"/>
            <a:ext cx="8287907" cy="1057423"/>
          </a:xfrm>
          <a:prstGeom prst="rect">
            <a:avLst/>
          </a:prstGeom>
        </p:spPr>
      </p:pic>
    </p:spTree>
    <p:extLst>
      <p:ext uri="{BB962C8B-B14F-4D97-AF65-F5344CB8AC3E}">
        <p14:creationId xmlns="" xmlns:p14="http://schemas.microsoft.com/office/powerpoint/2010/main" val="382518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4B311B-3177-0658-3585-6639F26A9BF6}"/>
              </a:ext>
            </a:extLst>
          </p:cNvPr>
          <p:cNvSpPr>
            <a:spLocks noGrp="1"/>
          </p:cNvSpPr>
          <p:nvPr>
            <p:ph type="title"/>
          </p:nvPr>
        </p:nvSpPr>
        <p:spPr>
          <a:xfrm>
            <a:off x="758952" y="457200"/>
            <a:ext cx="10671048" cy="658906"/>
          </a:xfrm>
        </p:spPr>
        <p:txBody>
          <a:bodyPr/>
          <a:lstStyle/>
          <a:p>
            <a:r>
              <a:rPr lang="en-IN" b="1" i="0" dirty="0">
                <a:effectLst/>
                <a:latin typeface="-apple-system"/>
              </a:rPr>
              <a:t>Removing Outliers</a:t>
            </a:r>
            <a:br>
              <a:rPr lang="en-IN" b="1" i="0" dirty="0">
                <a:effectLst/>
                <a:latin typeface="-apple-system"/>
              </a:rPr>
            </a:br>
            <a:endParaRPr lang="en-US" sz="4400" b="1" dirty="0">
              <a:solidFill>
                <a:schemeClr val="accent6"/>
              </a:solidFill>
              <a:latin typeface="Arial Black" panose="020B0604020202020204" pitchFamily="34" charset="0"/>
              <a:cs typeface="Arial Black" panose="020B0604020202020204" pitchFamily="34" charset="0"/>
            </a:endParaRPr>
          </a:p>
        </p:txBody>
      </p:sp>
      <p:graphicFrame>
        <p:nvGraphicFramePr>
          <p:cNvPr id="6" name="Table 4">
            <a:extLst>
              <a:ext uri="{FF2B5EF4-FFF2-40B4-BE49-F238E27FC236}">
                <a16:creationId xmlns="" xmlns:a16="http://schemas.microsoft.com/office/drawing/2014/main" id="{705AB9BF-07E9-9DED-DB8B-F644759C8FDC}"/>
              </a:ext>
            </a:extLst>
          </p:cNvPr>
          <p:cNvGraphicFramePr>
            <a:graphicFrameLocks noGrp="1"/>
          </p:cNvGraphicFramePr>
          <p:nvPr>
            <p:ph sz="half" idx="1"/>
            <p:extLst>
              <p:ext uri="{D42A27DB-BD31-4B8C-83A1-F6EECF244321}">
                <p14:modId xmlns="" xmlns:p14="http://schemas.microsoft.com/office/powerpoint/2010/main" val="1193666595"/>
              </p:ext>
            </p:extLst>
          </p:nvPr>
        </p:nvGraphicFramePr>
        <p:xfrm>
          <a:off x="758952" y="1713194"/>
          <a:ext cx="10400930" cy="1406523"/>
        </p:xfrm>
        <a:graphic>
          <a:graphicData uri="http://schemas.openxmlformats.org/drawingml/2006/table">
            <a:tbl>
              <a:tblPr firstRow="1" bandRow="1">
                <a:tableStyleId>{5C22544A-7EE6-4342-B048-85BDC9FD1C3A}</a:tableStyleId>
              </a:tblPr>
              <a:tblGrid>
                <a:gridCol w="10400930">
                  <a:extLst>
                    <a:ext uri="{9D8B030D-6E8A-4147-A177-3AD203B41FA5}">
                      <a16:colId xmlns="" xmlns:a16="http://schemas.microsoft.com/office/drawing/2014/main" val="1689330750"/>
                    </a:ext>
                  </a:extLst>
                </a:gridCol>
              </a:tblGrid>
              <a:tr h="1406523">
                <a:tc>
                  <a:txBody>
                    <a:bodyPr/>
                    <a:lstStyle/>
                    <a:p>
                      <a:pPr marL="285750" indent="-285750" algn="just">
                        <a:buFont typeface="Arial" panose="020B0604020202020204" pitchFamily="34" charset="0"/>
                        <a:buChar char="•"/>
                      </a:pPr>
                      <a:r>
                        <a:rPr lang="en-IN" sz="1800" b="1" i="0" kern="1200" dirty="0">
                          <a:solidFill>
                            <a:schemeClr val="tx1"/>
                          </a:solidFill>
                          <a:effectLst/>
                          <a:latin typeface="+mn-lt"/>
                          <a:ea typeface="+mn-ea"/>
                          <a:cs typeface="+mn-cs"/>
                        </a:rPr>
                        <a:t>Checking two methods and compare between them which is give less percentage loss and then using that method for further process.</a:t>
                      </a:r>
                    </a:p>
                    <a:p>
                      <a:pPr marL="342900" indent="-342900" algn="just">
                        <a:buFont typeface="+mj-lt"/>
                        <a:buAutoNum type="arabicPeriod"/>
                      </a:pPr>
                      <a:r>
                        <a:rPr lang="en-IN" sz="1800" b="1" i="0" kern="1200" dirty="0" err="1">
                          <a:solidFill>
                            <a:schemeClr val="tx1"/>
                          </a:solidFill>
                          <a:effectLst/>
                          <a:latin typeface="+mn-lt"/>
                          <a:ea typeface="+mn-ea"/>
                          <a:cs typeface="+mn-cs"/>
                        </a:rPr>
                        <a:t>Zscore</a:t>
                      </a:r>
                      <a:r>
                        <a:rPr lang="en-IN" sz="1800" b="1" i="0" kern="1200" dirty="0">
                          <a:solidFill>
                            <a:schemeClr val="tx1"/>
                          </a:solidFill>
                          <a:effectLst/>
                          <a:latin typeface="+mn-lt"/>
                          <a:ea typeface="+mn-ea"/>
                          <a:cs typeface="+mn-cs"/>
                        </a:rPr>
                        <a:t> method using </a:t>
                      </a:r>
                      <a:r>
                        <a:rPr lang="en-IN" sz="1800" b="1" i="0" kern="1200" dirty="0" err="1">
                          <a:solidFill>
                            <a:schemeClr val="tx1"/>
                          </a:solidFill>
                          <a:effectLst/>
                          <a:latin typeface="+mn-lt"/>
                          <a:ea typeface="+mn-ea"/>
                          <a:cs typeface="+mn-cs"/>
                        </a:rPr>
                        <a:t>Scipy</a:t>
                      </a:r>
                      <a:endParaRPr lang="en-IN" sz="1800" b="1" i="0" kern="1200" dirty="0">
                        <a:solidFill>
                          <a:schemeClr val="tx1"/>
                        </a:solidFill>
                        <a:effectLst/>
                        <a:latin typeface="+mn-lt"/>
                        <a:ea typeface="+mn-ea"/>
                        <a:cs typeface="+mn-cs"/>
                      </a:endParaRP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lang="fr-FR" sz="1800" b="1" i="0" kern="1200" dirty="0">
                          <a:solidFill>
                            <a:schemeClr val="tx1"/>
                          </a:solidFill>
                          <a:effectLst/>
                          <a:latin typeface="+mn-lt"/>
                          <a:ea typeface="+mn-ea"/>
                          <a:cs typeface="+mn-cs"/>
                        </a:rPr>
                        <a:t>IQR (Inter Quantile Range) </a:t>
                      </a:r>
                      <a:r>
                        <a:rPr lang="fr-FR" sz="1800" b="1" i="0" kern="1200" dirty="0" err="1">
                          <a:solidFill>
                            <a:schemeClr val="tx1"/>
                          </a:solidFill>
                          <a:effectLst/>
                          <a:latin typeface="+mn-lt"/>
                          <a:ea typeface="+mn-ea"/>
                          <a:cs typeface="+mn-cs"/>
                        </a:rPr>
                        <a:t>method</a:t>
                      </a:r>
                      <a:endParaRPr lang="fr-FR" sz="1800" b="1" i="0" kern="1200" dirty="0">
                        <a:solidFill>
                          <a:schemeClr val="tx1"/>
                        </a:solidFill>
                        <a:effectLst/>
                        <a:latin typeface="+mn-lt"/>
                        <a:ea typeface="+mn-ea"/>
                        <a:cs typeface="+mn-cs"/>
                      </a:endParaRPr>
                    </a:p>
                  </a:txBody>
                  <a:tcPr marL="96897" marR="96897" marT="48449" marB="48449" anchor="ctr">
                    <a:solidFill>
                      <a:schemeClr val="accent2">
                        <a:lumMod val="20000"/>
                        <a:lumOff val="80000"/>
                      </a:schemeClr>
                    </a:solidFill>
                  </a:tcPr>
                </a:tc>
                <a:extLst>
                  <a:ext uri="{0D108BD9-81ED-4DB2-BD59-A6C34878D82A}">
                    <a16:rowId xmlns="" xmlns:a16="http://schemas.microsoft.com/office/drawing/2014/main" val="479928716"/>
                  </a:ext>
                </a:extLst>
              </a:tr>
            </a:tbl>
          </a:graphicData>
        </a:graphic>
      </p:graphicFrame>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18</a:t>
            </a:fld>
            <a:endParaRPr lang="en-US" dirty="0"/>
          </a:p>
        </p:txBody>
      </p:sp>
      <p:graphicFrame>
        <p:nvGraphicFramePr>
          <p:cNvPr id="3" name="Table 4">
            <a:extLst>
              <a:ext uri="{FF2B5EF4-FFF2-40B4-BE49-F238E27FC236}">
                <a16:creationId xmlns="" xmlns:a16="http://schemas.microsoft.com/office/drawing/2014/main" id="{55BA4F1D-1830-C965-3B1F-75159BA55576}"/>
              </a:ext>
            </a:extLst>
          </p:cNvPr>
          <p:cNvGraphicFramePr>
            <a:graphicFrameLocks/>
          </p:cNvGraphicFramePr>
          <p:nvPr>
            <p:extLst>
              <p:ext uri="{D42A27DB-BD31-4B8C-83A1-F6EECF244321}">
                <p14:modId xmlns="" xmlns:p14="http://schemas.microsoft.com/office/powerpoint/2010/main" val="3680398595"/>
              </p:ext>
            </p:extLst>
          </p:nvPr>
        </p:nvGraphicFramePr>
        <p:xfrm>
          <a:off x="758952" y="1142073"/>
          <a:ext cx="10400930" cy="658907"/>
        </p:xfrm>
        <a:graphic>
          <a:graphicData uri="http://schemas.openxmlformats.org/drawingml/2006/table">
            <a:tbl>
              <a:tblPr firstRow="1" bandRow="1">
                <a:tableStyleId>{5C22544A-7EE6-4342-B048-85BDC9FD1C3A}</a:tableStyleId>
              </a:tblPr>
              <a:tblGrid>
                <a:gridCol w="10400930">
                  <a:extLst>
                    <a:ext uri="{9D8B030D-6E8A-4147-A177-3AD203B41FA5}">
                      <a16:colId xmlns="" xmlns:a16="http://schemas.microsoft.com/office/drawing/2014/main" val="1689330750"/>
                    </a:ext>
                  </a:extLst>
                </a:gridCol>
              </a:tblGrid>
              <a:tr h="658907">
                <a:tc>
                  <a:txBody>
                    <a:bodyPr/>
                    <a:lstStyle/>
                    <a:p>
                      <a:pPr marL="342900" indent="-342900" algn="l">
                        <a:buFont typeface="Arial" panose="020B0604020202020204" pitchFamily="34" charset="0"/>
                        <a:buChar char="•"/>
                      </a:pPr>
                      <a:r>
                        <a:rPr lang="en-US" sz="2000" i="1" dirty="0">
                          <a:solidFill>
                            <a:schemeClr val="tx1"/>
                          </a:solidFill>
                          <a:effectLst/>
                        </a:rPr>
                        <a:t>Outliers are removed only from continuous features and not from target</a:t>
                      </a:r>
                      <a:endParaRPr lang="en-US" sz="1900" dirty="0">
                        <a:solidFill>
                          <a:schemeClr val="tx1"/>
                        </a:solidFill>
                        <a:latin typeface="Georgia" panose="02040502050405020303" pitchFamily="18" charset="0"/>
                        <a:cs typeface="Sabon Next LT" panose="02000500000000000000" pitchFamily="2" charset="0"/>
                      </a:endParaRPr>
                    </a:p>
                  </a:txBody>
                  <a:tcPr marL="96897" marR="96897" marT="48449" marB="48449" anchor="ctr">
                    <a:solidFill>
                      <a:schemeClr val="accent2">
                        <a:lumMod val="20000"/>
                        <a:lumOff val="80000"/>
                      </a:schemeClr>
                    </a:solidFill>
                  </a:tcPr>
                </a:tc>
                <a:extLst>
                  <a:ext uri="{0D108BD9-81ED-4DB2-BD59-A6C34878D82A}">
                    <a16:rowId xmlns="" xmlns:a16="http://schemas.microsoft.com/office/drawing/2014/main" val="479928716"/>
                  </a:ext>
                </a:extLst>
              </a:tr>
            </a:tbl>
          </a:graphicData>
        </a:graphic>
      </p:graphicFrame>
      <p:pic>
        <p:nvPicPr>
          <p:cNvPr id="7" name="Picture 6">
            <a:extLst>
              <a:ext uri="{FF2B5EF4-FFF2-40B4-BE49-F238E27FC236}">
                <a16:creationId xmlns="" xmlns:a16="http://schemas.microsoft.com/office/drawing/2014/main" id="{A5DB1D12-EDAD-C5EB-E4F1-9A8752B9A359}"/>
              </a:ext>
            </a:extLst>
          </p:cNvPr>
          <p:cNvPicPr>
            <a:picLocks noChangeAspect="1"/>
          </p:cNvPicPr>
          <p:nvPr/>
        </p:nvPicPr>
        <p:blipFill>
          <a:blip r:embed="rId2"/>
          <a:stretch>
            <a:fillRect/>
          </a:stretch>
        </p:blipFill>
        <p:spPr>
          <a:xfrm>
            <a:off x="2178424" y="3429000"/>
            <a:ext cx="6992470" cy="2030506"/>
          </a:xfrm>
          <a:prstGeom prst="rect">
            <a:avLst/>
          </a:prstGeom>
        </p:spPr>
      </p:pic>
    </p:spTree>
    <p:extLst>
      <p:ext uri="{BB962C8B-B14F-4D97-AF65-F5344CB8AC3E}">
        <p14:creationId xmlns="" xmlns:p14="http://schemas.microsoft.com/office/powerpoint/2010/main" val="3708133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19</a:t>
            </a:fld>
            <a:endParaRPr lang="en-US" dirty="0"/>
          </a:p>
        </p:txBody>
      </p:sp>
      <p:sp>
        <p:nvSpPr>
          <p:cNvPr id="12" name="TextBox 11">
            <a:extLst>
              <a:ext uri="{FF2B5EF4-FFF2-40B4-BE49-F238E27FC236}">
                <a16:creationId xmlns="" xmlns:a16="http://schemas.microsoft.com/office/drawing/2014/main" id="{314F3AC9-A56E-5822-17EF-31F121155D9F}"/>
              </a:ext>
            </a:extLst>
          </p:cNvPr>
          <p:cNvSpPr txBox="1"/>
          <p:nvPr/>
        </p:nvSpPr>
        <p:spPr>
          <a:xfrm>
            <a:off x="1348915" y="4713656"/>
            <a:ext cx="9426388" cy="369332"/>
          </a:xfrm>
          <a:prstGeom prst="rect">
            <a:avLst/>
          </a:prstGeom>
          <a:noFill/>
        </p:spPr>
        <p:txBody>
          <a:bodyPr wrap="square" rtlCol="0">
            <a:spAutoFit/>
          </a:bodyPr>
          <a:lstStyle/>
          <a:p>
            <a:r>
              <a:rPr lang="en-IN" dirty="0"/>
              <a:t>        Comparing shape of old and new </a:t>
            </a:r>
            <a:r>
              <a:rPr lang="en-IN" dirty="0" err="1"/>
              <a:t>DataFrame</a:t>
            </a:r>
            <a:r>
              <a:rPr lang="en-IN" dirty="0"/>
              <a:t> after outliers removal</a:t>
            </a:r>
          </a:p>
        </p:txBody>
      </p:sp>
      <p:sp>
        <p:nvSpPr>
          <p:cNvPr id="14" name="TextBox 13">
            <a:extLst>
              <a:ext uri="{FF2B5EF4-FFF2-40B4-BE49-F238E27FC236}">
                <a16:creationId xmlns="" xmlns:a16="http://schemas.microsoft.com/office/drawing/2014/main" id="{17A8934B-1C3D-5C14-D993-C35994CC619D}"/>
              </a:ext>
            </a:extLst>
          </p:cNvPr>
          <p:cNvSpPr txBox="1"/>
          <p:nvPr/>
        </p:nvSpPr>
        <p:spPr>
          <a:xfrm>
            <a:off x="1183341" y="453628"/>
            <a:ext cx="9426388" cy="369332"/>
          </a:xfrm>
          <a:prstGeom prst="rect">
            <a:avLst/>
          </a:prstGeom>
          <a:noFill/>
        </p:spPr>
        <p:txBody>
          <a:bodyPr wrap="square" rtlCol="0">
            <a:spAutoFit/>
          </a:bodyPr>
          <a:lstStyle/>
          <a:p>
            <a:r>
              <a:rPr lang="en-IN" dirty="0"/>
              <a:t>Comparing shape of old and new </a:t>
            </a:r>
            <a:r>
              <a:rPr lang="en-IN" dirty="0" err="1"/>
              <a:t>DataFrame</a:t>
            </a:r>
            <a:r>
              <a:rPr lang="en-IN" dirty="0"/>
              <a:t> after outliers removal</a:t>
            </a:r>
          </a:p>
        </p:txBody>
      </p:sp>
      <p:pic>
        <p:nvPicPr>
          <p:cNvPr id="3" name="Picture 2">
            <a:extLst>
              <a:ext uri="{FF2B5EF4-FFF2-40B4-BE49-F238E27FC236}">
                <a16:creationId xmlns="" xmlns:a16="http://schemas.microsoft.com/office/drawing/2014/main" id="{65994C25-618F-4502-0F3D-B12168A3F219}"/>
              </a:ext>
            </a:extLst>
          </p:cNvPr>
          <p:cNvPicPr>
            <a:picLocks noChangeAspect="1"/>
          </p:cNvPicPr>
          <p:nvPr/>
        </p:nvPicPr>
        <p:blipFill>
          <a:blip r:embed="rId2"/>
          <a:stretch>
            <a:fillRect/>
          </a:stretch>
        </p:blipFill>
        <p:spPr>
          <a:xfrm>
            <a:off x="2572597" y="853845"/>
            <a:ext cx="4191585" cy="1209844"/>
          </a:xfrm>
          <a:prstGeom prst="rect">
            <a:avLst/>
          </a:prstGeom>
        </p:spPr>
      </p:pic>
      <p:pic>
        <p:nvPicPr>
          <p:cNvPr id="7" name="Picture 6">
            <a:extLst>
              <a:ext uri="{FF2B5EF4-FFF2-40B4-BE49-F238E27FC236}">
                <a16:creationId xmlns="" xmlns:a16="http://schemas.microsoft.com/office/drawing/2014/main" id="{83743604-779A-572D-289F-4C26F3B58BF7}"/>
              </a:ext>
            </a:extLst>
          </p:cNvPr>
          <p:cNvPicPr>
            <a:picLocks noChangeAspect="1"/>
          </p:cNvPicPr>
          <p:nvPr/>
        </p:nvPicPr>
        <p:blipFill>
          <a:blip r:embed="rId3"/>
          <a:stretch>
            <a:fillRect/>
          </a:stretch>
        </p:blipFill>
        <p:spPr>
          <a:xfrm>
            <a:off x="2304177" y="2505710"/>
            <a:ext cx="5849166" cy="1905266"/>
          </a:xfrm>
          <a:prstGeom prst="rect">
            <a:avLst/>
          </a:prstGeom>
        </p:spPr>
      </p:pic>
      <p:pic>
        <p:nvPicPr>
          <p:cNvPr id="10" name="Picture 9">
            <a:extLst>
              <a:ext uri="{FF2B5EF4-FFF2-40B4-BE49-F238E27FC236}">
                <a16:creationId xmlns="" xmlns:a16="http://schemas.microsoft.com/office/drawing/2014/main" id="{F61B7B1B-EA87-C50F-9DD2-DC74893F9609}"/>
              </a:ext>
            </a:extLst>
          </p:cNvPr>
          <p:cNvPicPr>
            <a:picLocks noChangeAspect="1"/>
          </p:cNvPicPr>
          <p:nvPr/>
        </p:nvPicPr>
        <p:blipFill>
          <a:blip r:embed="rId4"/>
          <a:stretch>
            <a:fillRect/>
          </a:stretch>
        </p:blipFill>
        <p:spPr>
          <a:xfrm>
            <a:off x="2730030" y="5254299"/>
            <a:ext cx="4744112" cy="1409897"/>
          </a:xfrm>
          <a:prstGeom prst="rect">
            <a:avLst/>
          </a:prstGeom>
        </p:spPr>
      </p:pic>
    </p:spTree>
    <p:extLst>
      <p:ext uri="{BB962C8B-B14F-4D97-AF65-F5344CB8AC3E}">
        <p14:creationId xmlns="" xmlns:p14="http://schemas.microsoft.com/office/powerpoint/2010/main" val="3342818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C565E9-D88A-55D3-9D42-BD1C24B6DE9F}"/>
              </a:ext>
            </a:extLst>
          </p:cNvPr>
          <p:cNvSpPr>
            <a:spLocks noGrp="1"/>
          </p:cNvSpPr>
          <p:nvPr>
            <p:ph type="title"/>
          </p:nvPr>
        </p:nvSpPr>
        <p:spPr>
          <a:xfrm>
            <a:off x="1351698" y="718611"/>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 xmlns:a16="http://schemas.microsoft.com/office/drawing/2014/main" id="{4D1F66E5-D2D7-172B-46BA-FEBFE092CC7F}"/>
              </a:ext>
            </a:extLst>
          </p:cNvPr>
          <p:cNvSpPr>
            <a:spLocks noGrp="1"/>
          </p:cNvSpPr>
          <p:nvPr>
            <p:ph idx="1"/>
          </p:nvPr>
        </p:nvSpPr>
        <p:spPr>
          <a:xfrm>
            <a:off x="1499616" y="1486707"/>
            <a:ext cx="5693664" cy="5169587"/>
          </a:xfrm>
        </p:spPr>
        <p:txBody>
          <a:bodyPr/>
          <a:lstStyle/>
          <a:p>
            <a:pPr marL="342900" indent="-342900">
              <a:buFont typeface="Wingdings" panose="05000000000000000000" pitchFamily="2" charset="2"/>
              <a:buChar char="§"/>
            </a:pPr>
            <a:r>
              <a:rPr lang="en-US" sz="2000" dirty="0"/>
              <a:t>Introduction​</a:t>
            </a:r>
          </a:p>
          <a:p>
            <a:pPr marL="342900" indent="-342900">
              <a:buFont typeface="Wingdings" panose="05000000000000000000" pitchFamily="2" charset="2"/>
              <a:buChar char="§"/>
            </a:pPr>
            <a:r>
              <a:rPr lang="en-US" sz="2000" dirty="0"/>
              <a:t>Problem Statement</a:t>
            </a:r>
          </a:p>
          <a:p>
            <a:pPr marL="342900" indent="-342900">
              <a:buFont typeface="Wingdings" panose="05000000000000000000" pitchFamily="2" charset="2"/>
              <a:buChar char="§"/>
            </a:pPr>
            <a:r>
              <a:rPr lang="en-US" sz="2000" dirty="0"/>
              <a:t>Business Goal</a:t>
            </a:r>
          </a:p>
          <a:p>
            <a:pPr marL="342900" indent="-342900">
              <a:buFont typeface="Wingdings" panose="05000000000000000000" pitchFamily="2" charset="2"/>
              <a:buChar char="§"/>
            </a:pPr>
            <a:r>
              <a:rPr lang="en-US" sz="2000" dirty="0"/>
              <a:t>Technical Requirement</a:t>
            </a:r>
          </a:p>
          <a:p>
            <a:pPr marL="342900" indent="-342900">
              <a:buFont typeface="Wingdings" panose="05000000000000000000" pitchFamily="2" charset="2"/>
              <a:buChar char="§"/>
            </a:pPr>
            <a:r>
              <a:rPr lang="en-US" sz="2000" dirty="0"/>
              <a:t>Exploratory Data Analysis (EDA) </a:t>
            </a:r>
          </a:p>
          <a:p>
            <a:pPr marL="342900" indent="-342900">
              <a:buFont typeface="Wingdings" panose="05000000000000000000" pitchFamily="2" charset="2"/>
              <a:buChar char="§"/>
            </a:pPr>
            <a:r>
              <a:rPr lang="en-US" sz="2000" dirty="0"/>
              <a:t>Data Pre-Processing</a:t>
            </a:r>
          </a:p>
          <a:p>
            <a:pPr marL="342900" indent="-342900">
              <a:buFont typeface="Wingdings" panose="05000000000000000000" pitchFamily="2" charset="2"/>
              <a:buChar char="§"/>
            </a:pPr>
            <a:r>
              <a:rPr lang="en-US" sz="2000" dirty="0"/>
              <a:t>Visualization </a:t>
            </a:r>
          </a:p>
          <a:p>
            <a:pPr marL="342900" indent="-342900">
              <a:buFont typeface="Wingdings" panose="05000000000000000000" pitchFamily="2" charset="2"/>
              <a:buChar char="§"/>
            </a:pPr>
            <a:r>
              <a:rPr lang="en-US" sz="2000" dirty="0"/>
              <a:t>Built Model </a:t>
            </a:r>
          </a:p>
          <a:p>
            <a:pPr marL="342900" indent="-342900">
              <a:buFont typeface="Wingdings" panose="05000000000000000000" pitchFamily="2" charset="2"/>
              <a:buChar char="§"/>
            </a:pPr>
            <a:r>
              <a:rPr lang="en-US" sz="2000" dirty="0"/>
              <a:t>Saved Best Model</a:t>
            </a:r>
          </a:p>
          <a:p>
            <a:pPr marL="342900" indent="-342900">
              <a:buFont typeface="Wingdings" panose="05000000000000000000" pitchFamily="2" charset="2"/>
              <a:buChar char="§"/>
            </a:pPr>
            <a:r>
              <a:rPr lang="en-US" sz="2000" dirty="0"/>
              <a:t>Summary​</a:t>
            </a:r>
          </a:p>
          <a:p>
            <a:endParaRPr lang="en-US" sz="2000" dirty="0"/>
          </a:p>
        </p:txBody>
      </p:sp>
    </p:spTree>
    <p:extLst>
      <p:ext uri="{BB962C8B-B14F-4D97-AF65-F5344CB8AC3E}">
        <p14:creationId xmlns=""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20</a:t>
            </a:fld>
            <a:endParaRPr lang="en-US" dirty="0"/>
          </a:p>
        </p:txBody>
      </p:sp>
      <p:sp>
        <p:nvSpPr>
          <p:cNvPr id="2" name="TextBox 1">
            <a:extLst>
              <a:ext uri="{FF2B5EF4-FFF2-40B4-BE49-F238E27FC236}">
                <a16:creationId xmlns="" xmlns:a16="http://schemas.microsoft.com/office/drawing/2014/main" id="{EC641F2B-FD4A-1E7F-C23D-71AAC4A587B9}"/>
              </a:ext>
            </a:extLst>
          </p:cNvPr>
          <p:cNvSpPr txBox="1"/>
          <p:nvPr/>
        </p:nvSpPr>
        <p:spPr>
          <a:xfrm>
            <a:off x="1008531" y="850281"/>
            <a:ext cx="8969188" cy="461665"/>
          </a:xfrm>
          <a:prstGeom prst="rect">
            <a:avLst/>
          </a:prstGeom>
          <a:noFill/>
        </p:spPr>
        <p:txBody>
          <a:bodyPr wrap="square" rtlCol="0">
            <a:spAutoFit/>
          </a:bodyPr>
          <a:lstStyle/>
          <a:p>
            <a:r>
              <a:rPr lang="en-IN" sz="2400" b="1" u="sng" dirty="0"/>
              <a:t>Comparing Data Loss Using both Method after Outlier Removal </a:t>
            </a:r>
          </a:p>
        </p:txBody>
      </p:sp>
      <p:pic>
        <p:nvPicPr>
          <p:cNvPr id="5" name="Picture 4">
            <a:extLst>
              <a:ext uri="{FF2B5EF4-FFF2-40B4-BE49-F238E27FC236}">
                <a16:creationId xmlns="" xmlns:a16="http://schemas.microsoft.com/office/drawing/2014/main" id="{74842925-2DB3-2D08-62C2-C365F447D68D}"/>
              </a:ext>
            </a:extLst>
          </p:cNvPr>
          <p:cNvPicPr>
            <a:picLocks noChangeAspect="1"/>
          </p:cNvPicPr>
          <p:nvPr/>
        </p:nvPicPr>
        <p:blipFill>
          <a:blip r:embed="rId2"/>
          <a:stretch>
            <a:fillRect/>
          </a:stretch>
        </p:blipFill>
        <p:spPr>
          <a:xfrm>
            <a:off x="1150212" y="2022697"/>
            <a:ext cx="3552473" cy="1521719"/>
          </a:xfrm>
          <a:prstGeom prst="rect">
            <a:avLst/>
          </a:prstGeom>
        </p:spPr>
      </p:pic>
      <p:pic>
        <p:nvPicPr>
          <p:cNvPr id="10" name="Picture 9">
            <a:extLst>
              <a:ext uri="{FF2B5EF4-FFF2-40B4-BE49-F238E27FC236}">
                <a16:creationId xmlns="" xmlns:a16="http://schemas.microsoft.com/office/drawing/2014/main" id="{374AE884-2541-DEDA-4CC4-9B732C8C4654}"/>
              </a:ext>
            </a:extLst>
          </p:cNvPr>
          <p:cNvPicPr>
            <a:picLocks noChangeAspect="1"/>
          </p:cNvPicPr>
          <p:nvPr/>
        </p:nvPicPr>
        <p:blipFill>
          <a:blip r:embed="rId3"/>
          <a:stretch>
            <a:fillRect/>
          </a:stretch>
        </p:blipFill>
        <p:spPr>
          <a:xfrm>
            <a:off x="6293224" y="2022697"/>
            <a:ext cx="3345048" cy="1521719"/>
          </a:xfrm>
          <a:prstGeom prst="rect">
            <a:avLst/>
          </a:prstGeom>
        </p:spPr>
      </p:pic>
      <p:pic>
        <p:nvPicPr>
          <p:cNvPr id="12" name="Picture 11">
            <a:extLst>
              <a:ext uri="{FF2B5EF4-FFF2-40B4-BE49-F238E27FC236}">
                <a16:creationId xmlns="" xmlns:a16="http://schemas.microsoft.com/office/drawing/2014/main" id="{4752546C-16E8-4838-8B2A-677F6A384DC4}"/>
              </a:ext>
            </a:extLst>
          </p:cNvPr>
          <p:cNvPicPr>
            <a:picLocks noChangeAspect="1"/>
          </p:cNvPicPr>
          <p:nvPr/>
        </p:nvPicPr>
        <p:blipFill>
          <a:blip r:embed="rId4"/>
          <a:stretch>
            <a:fillRect/>
          </a:stretch>
        </p:blipFill>
        <p:spPr>
          <a:xfrm>
            <a:off x="1963271" y="4255167"/>
            <a:ext cx="7675001" cy="461665"/>
          </a:xfrm>
          <a:prstGeom prst="rect">
            <a:avLst/>
          </a:prstGeom>
        </p:spPr>
      </p:pic>
    </p:spTree>
    <p:extLst>
      <p:ext uri="{BB962C8B-B14F-4D97-AF65-F5344CB8AC3E}">
        <p14:creationId xmlns="" xmlns:p14="http://schemas.microsoft.com/office/powerpoint/2010/main" val="346261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4B311B-3177-0658-3585-6639F26A9BF6}"/>
              </a:ext>
            </a:extLst>
          </p:cNvPr>
          <p:cNvSpPr>
            <a:spLocks noGrp="1"/>
          </p:cNvSpPr>
          <p:nvPr>
            <p:ph type="title"/>
          </p:nvPr>
        </p:nvSpPr>
        <p:spPr>
          <a:xfrm>
            <a:off x="758952" y="457200"/>
            <a:ext cx="9245660" cy="806824"/>
          </a:xfrm>
        </p:spPr>
        <p:txBody>
          <a:bodyPr/>
          <a:lstStyle/>
          <a:p>
            <a:r>
              <a:rPr lang="en-IN" b="1" i="0" dirty="0">
                <a:effectLst/>
                <a:latin typeface="-apple-system"/>
              </a:rPr>
              <a:t>Checking Skewness</a:t>
            </a:r>
          </a:p>
        </p:txBody>
      </p:sp>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21</a:t>
            </a:fld>
            <a:endParaRPr lang="en-US" dirty="0"/>
          </a:p>
        </p:txBody>
      </p:sp>
      <p:pic>
        <p:nvPicPr>
          <p:cNvPr id="7" name="Picture 6">
            <a:extLst>
              <a:ext uri="{FF2B5EF4-FFF2-40B4-BE49-F238E27FC236}">
                <a16:creationId xmlns="" xmlns:a16="http://schemas.microsoft.com/office/drawing/2014/main" id="{A7264053-6EFA-F3DA-43DA-1F77C48A9CCB}"/>
              </a:ext>
            </a:extLst>
          </p:cNvPr>
          <p:cNvPicPr>
            <a:picLocks noChangeAspect="1"/>
          </p:cNvPicPr>
          <p:nvPr/>
        </p:nvPicPr>
        <p:blipFill>
          <a:blip r:embed="rId2"/>
          <a:stretch>
            <a:fillRect/>
          </a:stretch>
        </p:blipFill>
        <p:spPr>
          <a:xfrm>
            <a:off x="1004168" y="1423315"/>
            <a:ext cx="2623369" cy="2261178"/>
          </a:xfrm>
          <a:prstGeom prst="rect">
            <a:avLst/>
          </a:prstGeom>
        </p:spPr>
      </p:pic>
      <p:pic>
        <p:nvPicPr>
          <p:cNvPr id="10" name="Picture 9">
            <a:extLst>
              <a:ext uri="{FF2B5EF4-FFF2-40B4-BE49-F238E27FC236}">
                <a16:creationId xmlns="" xmlns:a16="http://schemas.microsoft.com/office/drawing/2014/main" id="{66C60BC1-D477-DDD8-AD81-C0D9988A5D3F}"/>
              </a:ext>
            </a:extLst>
          </p:cNvPr>
          <p:cNvPicPr>
            <a:picLocks noChangeAspect="1"/>
          </p:cNvPicPr>
          <p:nvPr/>
        </p:nvPicPr>
        <p:blipFill>
          <a:blip r:embed="rId3"/>
          <a:stretch>
            <a:fillRect/>
          </a:stretch>
        </p:blipFill>
        <p:spPr>
          <a:xfrm>
            <a:off x="2447365" y="4101353"/>
            <a:ext cx="7019364" cy="2393576"/>
          </a:xfrm>
          <a:prstGeom prst="rect">
            <a:avLst/>
          </a:prstGeom>
        </p:spPr>
      </p:pic>
      <p:pic>
        <p:nvPicPr>
          <p:cNvPr id="12" name="Picture 11">
            <a:extLst>
              <a:ext uri="{FF2B5EF4-FFF2-40B4-BE49-F238E27FC236}">
                <a16:creationId xmlns="" xmlns:a16="http://schemas.microsoft.com/office/drawing/2014/main" id="{0E2F4235-534F-B82E-ADC6-BB1C1A2133A4}"/>
              </a:ext>
            </a:extLst>
          </p:cNvPr>
          <p:cNvPicPr>
            <a:picLocks noChangeAspect="1"/>
          </p:cNvPicPr>
          <p:nvPr/>
        </p:nvPicPr>
        <p:blipFill>
          <a:blip r:embed="rId4"/>
          <a:stretch>
            <a:fillRect/>
          </a:stretch>
        </p:blipFill>
        <p:spPr>
          <a:xfrm>
            <a:off x="4222377" y="1847629"/>
            <a:ext cx="7443877" cy="1581371"/>
          </a:xfrm>
          <a:prstGeom prst="rect">
            <a:avLst/>
          </a:prstGeom>
        </p:spPr>
      </p:pic>
    </p:spTree>
    <p:extLst>
      <p:ext uri="{BB962C8B-B14F-4D97-AF65-F5344CB8AC3E}">
        <p14:creationId xmlns="" xmlns:p14="http://schemas.microsoft.com/office/powerpoint/2010/main" val="2463755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A9362B41-6281-48FA-A68E-78AAD009D30C}"/>
              </a:ext>
            </a:extLst>
          </p:cNvPr>
          <p:cNvSpPr>
            <a:spLocks noGrp="1"/>
          </p:cNvSpPr>
          <p:nvPr>
            <p:ph type="sldNum" sz="quarter" idx="12"/>
          </p:nvPr>
        </p:nvSpPr>
        <p:spPr/>
        <p:txBody>
          <a:bodyPr/>
          <a:lstStyle/>
          <a:p>
            <a:fld id="{48F63A3B-78C7-47BE-AE5E-E10140E04643}" type="slidenum">
              <a:rPr lang="en-US" smtClean="0"/>
              <a:pPr/>
              <a:t>22</a:t>
            </a:fld>
            <a:endParaRPr lang="en-US" dirty="0"/>
          </a:p>
        </p:txBody>
      </p:sp>
      <p:pic>
        <p:nvPicPr>
          <p:cNvPr id="2" name="Picture 2">
            <a:extLst>
              <a:ext uri="{FF2B5EF4-FFF2-40B4-BE49-F238E27FC236}">
                <a16:creationId xmlns="" xmlns:a16="http://schemas.microsoft.com/office/drawing/2014/main" id="{BF26BD09-8EFB-16FB-9794-5FC5B28F0F23}"/>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838325" y="671513"/>
            <a:ext cx="8515350" cy="551497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662687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4B311B-3177-0658-3585-6639F26A9BF6}"/>
              </a:ext>
            </a:extLst>
          </p:cNvPr>
          <p:cNvSpPr>
            <a:spLocks noGrp="1"/>
          </p:cNvSpPr>
          <p:nvPr>
            <p:ph type="title"/>
          </p:nvPr>
        </p:nvSpPr>
        <p:spPr>
          <a:xfrm>
            <a:off x="758952" y="336176"/>
            <a:ext cx="10671048" cy="860612"/>
          </a:xfrm>
        </p:spPr>
        <p:txBody>
          <a:bodyPr/>
          <a:lstStyle/>
          <a:p>
            <a:r>
              <a:rPr lang="en-IN" b="1" i="0" dirty="0">
                <a:effectLst/>
                <a:latin typeface="-apple-system"/>
              </a:rPr>
              <a:t>Removing skewness</a:t>
            </a:r>
          </a:p>
        </p:txBody>
      </p:sp>
      <p:graphicFrame>
        <p:nvGraphicFramePr>
          <p:cNvPr id="6" name="Table 4">
            <a:extLst>
              <a:ext uri="{FF2B5EF4-FFF2-40B4-BE49-F238E27FC236}">
                <a16:creationId xmlns="" xmlns:a16="http://schemas.microsoft.com/office/drawing/2014/main" id="{705AB9BF-07E9-9DED-DB8B-F644759C8FDC}"/>
              </a:ext>
            </a:extLst>
          </p:cNvPr>
          <p:cNvGraphicFramePr>
            <a:graphicFrameLocks noGrp="1"/>
          </p:cNvGraphicFramePr>
          <p:nvPr>
            <p:ph sz="half" idx="1"/>
            <p:extLst>
              <p:ext uri="{D42A27DB-BD31-4B8C-83A1-F6EECF244321}">
                <p14:modId xmlns="" xmlns:p14="http://schemas.microsoft.com/office/powerpoint/2010/main" val="435204570"/>
              </p:ext>
            </p:extLst>
          </p:nvPr>
        </p:nvGraphicFramePr>
        <p:xfrm>
          <a:off x="3788305" y="1196789"/>
          <a:ext cx="4612342" cy="578224"/>
        </p:xfrm>
        <a:graphic>
          <a:graphicData uri="http://schemas.openxmlformats.org/drawingml/2006/table">
            <a:tbl>
              <a:tblPr firstRow="1" bandRow="1">
                <a:tableStyleId>{5C22544A-7EE6-4342-B048-85BDC9FD1C3A}</a:tableStyleId>
              </a:tblPr>
              <a:tblGrid>
                <a:gridCol w="4612342">
                  <a:extLst>
                    <a:ext uri="{9D8B030D-6E8A-4147-A177-3AD203B41FA5}">
                      <a16:colId xmlns="" xmlns:a16="http://schemas.microsoft.com/office/drawing/2014/main" val="1689330750"/>
                    </a:ext>
                  </a:extLst>
                </a:gridCol>
              </a:tblGrid>
              <a:tr h="578224">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800" b="1" i="0" kern="1200" dirty="0">
                          <a:solidFill>
                            <a:schemeClr val="tx1"/>
                          </a:solidFill>
                          <a:effectLst/>
                          <a:latin typeface="+mn-lt"/>
                          <a:ea typeface="+mn-ea"/>
                          <a:cs typeface="+mn-cs"/>
                        </a:rPr>
                        <a:t>Using yeo-</a:t>
                      </a:r>
                      <a:r>
                        <a:rPr lang="en-IN" sz="1800" b="1" i="0" kern="1200" dirty="0" err="1">
                          <a:solidFill>
                            <a:schemeClr val="tx1"/>
                          </a:solidFill>
                          <a:effectLst/>
                          <a:latin typeface="+mn-lt"/>
                          <a:ea typeface="+mn-ea"/>
                          <a:cs typeface="+mn-cs"/>
                        </a:rPr>
                        <a:t>johnson</a:t>
                      </a:r>
                      <a:r>
                        <a:rPr lang="en-IN" sz="1800" b="1" i="0" kern="1200" dirty="0">
                          <a:solidFill>
                            <a:schemeClr val="tx1"/>
                          </a:solidFill>
                          <a:effectLst/>
                          <a:latin typeface="+mn-lt"/>
                          <a:ea typeface="+mn-ea"/>
                          <a:cs typeface="+mn-cs"/>
                        </a:rPr>
                        <a:t> method</a:t>
                      </a:r>
                    </a:p>
                  </a:txBody>
                  <a:tcPr marL="96897" marR="96897" marT="48449" marB="48449" anchor="ctr">
                    <a:solidFill>
                      <a:schemeClr val="accent2">
                        <a:lumMod val="20000"/>
                        <a:lumOff val="80000"/>
                      </a:schemeClr>
                    </a:solidFill>
                  </a:tcPr>
                </a:tc>
                <a:extLst>
                  <a:ext uri="{0D108BD9-81ED-4DB2-BD59-A6C34878D82A}">
                    <a16:rowId xmlns="" xmlns:a16="http://schemas.microsoft.com/office/drawing/2014/main" val="479928716"/>
                  </a:ext>
                </a:extLst>
              </a:tr>
            </a:tbl>
          </a:graphicData>
        </a:graphic>
      </p:graphicFrame>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23</a:t>
            </a:fld>
            <a:endParaRPr lang="en-US" dirty="0"/>
          </a:p>
        </p:txBody>
      </p:sp>
      <p:pic>
        <p:nvPicPr>
          <p:cNvPr id="4" name="Picture 3">
            <a:extLst>
              <a:ext uri="{FF2B5EF4-FFF2-40B4-BE49-F238E27FC236}">
                <a16:creationId xmlns="" xmlns:a16="http://schemas.microsoft.com/office/drawing/2014/main" id="{AA41575C-815A-7B9A-8106-90A99A2056DF}"/>
              </a:ext>
            </a:extLst>
          </p:cNvPr>
          <p:cNvPicPr>
            <a:picLocks noChangeAspect="1"/>
          </p:cNvPicPr>
          <p:nvPr/>
        </p:nvPicPr>
        <p:blipFill>
          <a:blip r:embed="rId2"/>
          <a:stretch>
            <a:fillRect/>
          </a:stretch>
        </p:blipFill>
        <p:spPr>
          <a:xfrm>
            <a:off x="2528048" y="2144279"/>
            <a:ext cx="6377636" cy="3772426"/>
          </a:xfrm>
          <a:prstGeom prst="rect">
            <a:avLst/>
          </a:prstGeom>
        </p:spPr>
      </p:pic>
    </p:spTree>
    <p:extLst>
      <p:ext uri="{BB962C8B-B14F-4D97-AF65-F5344CB8AC3E}">
        <p14:creationId xmlns="" xmlns:p14="http://schemas.microsoft.com/office/powerpoint/2010/main" val="1767701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4B311B-3177-0658-3585-6639F26A9BF6}"/>
              </a:ext>
            </a:extLst>
          </p:cNvPr>
          <p:cNvSpPr>
            <a:spLocks noGrp="1"/>
          </p:cNvSpPr>
          <p:nvPr>
            <p:ph type="title"/>
          </p:nvPr>
        </p:nvSpPr>
        <p:spPr>
          <a:xfrm>
            <a:off x="758952" y="309282"/>
            <a:ext cx="10671048" cy="779930"/>
          </a:xfrm>
        </p:spPr>
        <p:txBody>
          <a:bodyPr/>
          <a:lstStyle/>
          <a:p>
            <a:r>
              <a:rPr lang="en-IN" b="1" i="0" dirty="0">
                <a:effectLst/>
                <a:latin typeface="-apple-system"/>
              </a:rPr>
              <a:t>checking skewness after removal</a:t>
            </a:r>
          </a:p>
        </p:txBody>
      </p:sp>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24</a:t>
            </a:fld>
            <a:endParaRPr lang="en-US" dirty="0"/>
          </a:p>
        </p:txBody>
      </p:sp>
      <p:pic>
        <p:nvPicPr>
          <p:cNvPr id="4" name="Picture 3">
            <a:extLst>
              <a:ext uri="{FF2B5EF4-FFF2-40B4-BE49-F238E27FC236}">
                <a16:creationId xmlns="" xmlns:a16="http://schemas.microsoft.com/office/drawing/2014/main" id="{15C9F1E1-BEF7-D150-07CD-F341AF6D19F7}"/>
              </a:ext>
            </a:extLst>
          </p:cNvPr>
          <p:cNvPicPr>
            <a:picLocks noChangeAspect="1"/>
          </p:cNvPicPr>
          <p:nvPr/>
        </p:nvPicPr>
        <p:blipFill>
          <a:blip r:embed="rId2"/>
          <a:stretch>
            <a:fillRect/>
          </a:stretch>
        </p:blipFill>
        <p:spPr>
          <a:xfrm>
            <a:off x="2626955" y="1171260"/>
            <a:ext cx="3791479" cy="2257740"/>
          </a:xfrm>
          <a:prstGeom prst="rect">
            <a:avLst/>
          </a:prstGeom>
        </p:spPr>
      </p:pic>
      <p:pic>
        <p:nvPicPr>
          <p:cNvPr id="6" name="Picture 5">
            <a:extLst>
              <a:ext uri="{FF2B5EF4-FFF2-40B4-BE49-F238E27FC236}">
                <a16:creationId xmlns="" xmlns:a16="http://schemas.microsoft.com/office/drawing/2014/main" id="{A10D06D8-C8B5-4781-0203-E7DCA1FDBF0D}"/>
              </a:ext>
            </a:extLst>
          </p:cNvPr>
          <p:cNvPicPr>
            <a:picLocks noChangeAspect="1"/>
          </p:cNvPicPr>
          <p:nvPr/>
        </p:nvPicPr>
        <p:blipFill>
          <a:blip r:embed="rId3"/>
          <a:stretch>
            <a:fillRect/>
          </a:stretch>
        </p:blipFill>
        <p:spPr>
          <a:xfrm>
            <a:off x="6777318" y="2549955"/>
            <a:ext cx="4386825" cy="3210373"/>
          </a:xfrm>
          <a:prstGeom prst="rect">
            <a:avLst/>
          </a:prstGeom>
        </p:spPr>
      </p:pic>
    </p:spTree>
    <p:extLst>
      <p:ext uri="{BB962C8B-B14F-4D97-AF65-F5344CB8AC3E}">
        <p14:creationId xmlns="" xmlns:p14="http://schemas.microsoft.com/office/powerpoint/2010/main" val="9173645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25</a:t>
            </a:fld>
            <a:endParaRPr lang="en-US" dirty="0"/>
          </a:p>
        </p:txBody>
      </p:sp>
      <p:pic>
        <p:nvPicPr>
          <p:cNvPr id="5" name="Picture 4">
            <a:extLst>
              <a:ext uri="{FF2B5EF4-FFF2-40B4-BE49-F238E27FC236}">
                <a16:creationId xmlns="" xmlns:a16="http://schemas.microsoft.com/office/drawing/2014/main" id="{3D597F7B-B438-B47B-480C-905E58694845}"/>
              </a:ext>
            </a:extLst>
          </p:cNvPr>
          <p:cNvPicPr>
            <a:picLocks noChangeAspect="1"/>
          </p:cNvPicPr>
          <p:nvPr/>
        </p:nvPicPr>
        <p:blipFill>
          <a:blip r:embed="rId2"/>
          <a:stretch>
            <a:fillRect/>
          </a:stretch>
        </p:blipFill>
        <p:spPr>
          <a:xfrm>
            <a:off x="3603812" y="457200"/>
            <a:ext cx="4182035" cy="806824"/>
          </a:xfrm>
          <a:prstGeom prst="rect">
            <a:avLst/>
          </a:prstGeom>
        </p:spPr>
      </p:pic>
      <p:pic>
        <p:nvPicPr>
          <p:cNvPr id="9" name="Picture 8">
            <a:extLst>
              <a:ext uri="{FF2B5EF4-FFF2-40B4-BE49-F238E27FC236}">
                <a16:creationId xmlns="" xmlns:a16="http://schemas.microsoft.com/office/drawing/2014/main" id="{1AB7E38E-5D09-EE75-17C3-60DB5C9FA2B6}"/>
              </a:ext>
            </a:extLst>
          </p:cNvPr>
          <p:cNvPicPr>
            <a:picLocks noChangeAspect="1"/>
          </p:cNvPicPr>
          <p:nvPr/>
        </p:nvPicPr>
        <p:blipFill>
          <a:blip r:embed="rId3"/>
          <a:stretch>
            <a:fillRect/>
          </a:stretch>
        </p:blipFill>
        <p:spPr>
          <a:xfrm>
            <a:off x="3603812" y="1468192"/>
            <a:ext cx="3772426" cy="828791"/>
          </a:xfrm>
          <a:prstGeom prst="rect">
            <a:avLst/>
          </a:prstGeom>
        </p:spPr>
      </p:pic>
      <p:pic>
        <p:nvPicPr>
          <p:cNvPr id="11" name="Picture 10">
            <a:extLst>
              <a:ext uri="{FF2B5EF4-FFF2-40B4-BE49-F238E27FC236}">
                <a16:creationId xmlns="" xmlns:a16="http://schemas.microsoft.com/office/drawing/2014/main" id="{BEB6F0F0-12BE-3236-A597-51DE48A8CD16}"/>
              </a:ext>
            </a:extLst>
          </p:cNvPr>
          <p:cNvPicPr>
            <a:picLocks noChangeAspect="1"/>
          </p:cNvPicPr>
          <p:nvPr/>
        </p:nvPicPr>
        <p:blipFill>
          <a:blip r:embed="rId4"/>
          <a:stretch>
            <a:fillRect/>
          </a:stretch>
        </p:blipFill>
        <p:spPr>
          <a:xfrm>
            <a:off x="1629573" y="2501151"/>
            <a:ext cx="4629796" cy="1886213"/>
          </a:xfrm>
          <a:prstGeom prst="rect">
            <a:avLst/>
          </a:prstGeom>
        </p:spPr>
      </p:pic>
      <p:pic>
        <p:nvPicPr>
          <p:cNvPr id="13" name="Picture 12">
            <a:extLst>
              <a:ext uri="{FF2B5EF4-FFF2-40B4-BE49-F238E27FC236}">
                <a16:creationId xmlns="" xmlns:a16="http://schemas.microsoft.com/office/drawing/2014/main" id="{036E7AD7-6BC8-FA70-0C9D-84C8BB373717}"/>
              </a:ext>
            </a:extLst>
          </p:cNvPr>
          <p:cNvPicPr>
            <a:picLocks noChangeAspect="1"/>
          </p:cNvPicPr>
          <p:nvPr/>
        </p:nvPicPr>
        <p:blipFill>
          <a:blip r:embed="rId5"/>
          <a:stretch>
            <a:fillRect/>
          </a:stretch>
        </p:blipFill>
        <p:spPr>
          <a:xfrm>
            <a:off x="7037978" y="2796466"/>
            <a:ext cx="2257740" cy="1295581"/>
          </a:xfrm>
          <a:prstGeom prst="rect">
            <a:avLst/>
          </a:prstGeom>
        </p:spPr>
      </p:pic>
      <p:pic>
        <p:nvPicPr>
          <p:cNvPr id="15" name="Picture 14">
            <a:extLst>
              <a:ext uri="{FF2B5EF4-FFF2-40B4-BE49-F238E27FC236}">
                <a16:creationId xmlns="" xmlns:a16="http://schemas.microsoft.com/office/drawing/2014/main" id="{FA09DA6B-B8A3-8DD2-C19E-B7BBD2A0A851}"/>
              </a:ext>
            </a:extLst>
          </p:cNvPr>
          <p:cNvPicPr>
            <a:picLocks noChangeAspect="1"/>
          </p:cNvPicPr>
          <p:nvPr/>
        </p:nvPicPr>
        <p:blipFill>
          <a:blip r:embed="rId6"/>
          <a:stretch>
            <a:fillRect/>
          </a:stretch>
        </p:blipFill>
        <p:spPr>
          <a:xfrm>
            <a:off x="4316506" y="4961569"/>
            <a:ext cx="3173506" cy="676369"/>
          </a:xfrm>
          <a:prstGeom prst="rect">
            <a:avLst/>
          </a:prstGeom>
        </p:spPr>
      </p:pic>
    </p:spTree>
    <p:extLst>
      <p:ext uri="{BB962C8B-B14F-4D97-AF65-F5344CB8AC3E}">
        <p14:creationId xmlns="" xmlns:p14="http://schemas.microsoft.com/office/powerpoint/2010/main" val="3875231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26</a:t>
            </a:fld>
            <a:endParaRPr lang="en-US" dirty="0"/>
          </a:p>
        </p:txBody>
      </p:sp>
      <p:pic>
        <p:nvPicPr>
          <p:cNvPr id="6" name="Picture 5">
            <a:extLst>
              <a:ext uri="{FF2B5EF4-FFF2-40B4-BE49-F238E27FC236}">
                <a16:creationId xmlns="" xmlns:a16="http://schemas.microsoft.com/office/drawing/2014/main" id="{23B334E1-1909-1AFF-42FC-661977FAB2D0}"/>
              </a:ext>
            </a:extLst>
          </p:cNvPr>
          <p:cNvPicPr>
            <a:picLocks noChangeAspect="1"/>
          </p:cNvPicPr>
          <p:nvPr/>
        </p:nvPicPr>
        <p:blipFill>
          <a:blip r:embed="rId2"/>
          <a:stretch>
            <a:fillRect/>
          </a:stretch>
        </p:blipFill>
        <p:spPr>
          <a:xfrm>
            <a:off x="2460813" y="1021976"/>
            <a:ext cx="6335902" cy="3826447"/>
          </a:xfrm>
          <a:prstGeom prst="rect">
            <a:avLst/>
          </a:prstGeom>
        </p:spPr>
      </p:pic>
    </p:spTree>
    <p:extLst>
      <p:ext uri="{BB962C8B-B14F-4D97-AF65-F5344CB8AC3E}">
        <p14:creationId xmlns="" xmlns:p14="http://schemas.microsoft.com/office/powerpoint/2010/main" val="39304782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27</a:t>
            </a:fld>
            <a:endParaRPr lang="en-US" dirty="0"/>
          </a:p>
        </p:txBody>
      </p:sp>
      <p:pic>
        <p:nvPicPr>
          <p:cNvPr id="4" name="Picture 3">
            <a:extLst>
              <a:ext uri="{FF2B5EF4-FFF2-40B4-BE49-F238E27FC236}">
                <a16:creationId xmlns="" xmlns:a16="http://schemas.microsoft.com/office/drawing/2014/main" id="{A841B77E-22E2-3C2C-12B9-37AA707123F2}"/>
              </a:ext>
            </a:extLst>
          </p:cNvPr>
          <p:cNvPicPr>
            <a:picLocks noChangeAspect="1"/>
          </p:cNvPicPr>
          <p:nvPr/>
        </p:nvPicPr>
        <p:blipFill>
          <a:blip r:embed="rId2"/>
          <a:stretch>
            <a:fillRect/>
          </a:stretch>
        </p:blipFill>
        <p:spPr>
          <a:xfrm>
            <a:off x="2712792" y="457200"/>
            <a:ext cx="6201640" cy="3648584"/>
          </a:xfrm>
          <a:prstGeom prst="rect">
            <a:avLst/>
          </a:prstGeom>
        </p:spPr>
      </p:pic>
      <p:pic>
        <p:nvPicPr>
          <p:cNvPr id="7" name="Picture 6">
            <a:extLst>
              <a:ext uri="{FF2B5EF4-FFF2-40B4-BE49-F238E27FC236}">
                <a16:creationId xmlns="" xmlns:a16="http://schemas.microsoft.com/office/drawing/2014/main" id="{3EFD2D1E-D02B-1B8A-970A-C9159E93F624}"/>
              </a:ext>
            </a:extLst>
          </p:cNvPr>
          <p:cNvPicPr>
            <a:picLocks noChangeAspect="1"/>
          </p:cNvPicPr>
          <p:nvPr/>
        </p:nvPicPr>
        <p:blipFill>
          <a:blip r:embed="rId3"/>
          <a:stretch>
            <a:fillRect/>
          </a:stretch>
        </p:blipFill>
        <p:spPr>
          <a:xfrm>
            <a:off x="1734367" y="4350627"/>
            <a:ext cx="8373644" cy="819264"/>
          </a:xfrm>
          <a:prstGeom prst="rect">
            <a:avLst/>
          </a:prstGeom>
        </p:spPr>
      </p:pic>
    </p:spTree>
    <p:extLst>
      <p:ext uri="{BB962C8B-B14F-4D97-AF65-F5344CB8AC3E}">
        <p14:creationId xmlns="" xmlns:p14="http://schemas.microsoft.com/office/powerpoint/2010/main" val="33935147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28</a:t>
            </a:fld>
            <a:endParaRPr lang="en-US" dirty="0"/>
          </a:p>
        </p:txBody>
      </p:sp>
      <p:pic>
        <p:nvPicPr>
          <p:cNvPr id="3" name="Picture 2">
            <a:extLst>
              <a:ext uri="{FF2B5EF4-FFF2-40B4-BE49-F238E27FC236}">
                <a16:creationId xmlns="" xmlns:a16="http://schemas.microsoft.com/office/drawing/2014/main" id="{AE35C430-5911-21B3-2BC5-E01B23C0EABF}"/>
              </a:ext>
            </a:extLst>
          </p:cNvPr>
          <p:cNvPicPr>
            <a:picLocks noChangeAspect="1"/>
          </p:cNvPicPr>
          <p:nvPr/>
        </p:nvPicPr>
        <p:blipFill>
          <a:blip r:embed="rId2"/>
          <a:stretch>
            <a:fillRect/>
          </a:stretch>
        </p:blipFill>
        <p:spPr>
          <a:xfrm>
            <a:off x="2367056" y="1531056"/>
            <a:ext cx="6965203" cy="3605721"/>
          </a:xfrm>
          <a:prstGeom prst="rect">
            <a:avLst/>
          </a:prstGeom>
        </p:spPr>
      </p:pic>
    </p:spTree>
    <p:extLst>
      <p:ext uri="{BB962C8B-B14F-4D97-AF65-F5344CB8AC3E}">
        <p14:creationId xmlns="" xmlns:p14="http://schemas.microsoft.com/office/powerpoint/2010/main" val="30541976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8B9482A7-1662-C1D3-6D75-9930EDBF903E}"/>
              </a:ext>
            </a:extLst>
          </p:cNvPr>
          <p:cNvSpPr>
            <a:spLocks noGrp="1"/>
          </p:cNvSpPr>
          <p:nvPr>
            <p:ph type="sldNum" sz="quarter" idx="12"/>
          </p:nvPr>
        </p:nvSpPr>
        <p:spPr/>
        <p:txBody>
          <a:bodyPr/>
          <a:lstStyle/>
          <a:p>
            <a:fld id="{48F63A3B-78C7-47BE-AE5E-E10140E04643}" type="slidenum">
              <a:rPr lang="en-US" smtClean="0"/>
              <a:pPr/>
              <a:t>29</a:t>
            </a:fld>
            <a:endParaRPr lang="en-US" dirty="0"/>
          </a:p>
        </p:txBody>
      </p:sp>
      <p:pic>
        <p:nvPicPr>
          <p:cNvPr id="4" name="Picture 3">
            <a:extLst>
              <a:ext uri="{FF2B5EF4-FFF2-40B4-BE49-F238E27FC236}">
                <a16:creationId xmlns="" xmlns:a16="http://schemas.microsoft.com/office/drawing/2014/main" id="{8F8A11BD-92F8-A1B4-854A-9C9D0202FB16}"/>
              </a:ext>
            </a:extLst>
          </p:cNvPr>
          <p:cNvPicPr>
            <a:picLocks noChangeAspect="1"/>
          </p:cNvPicPr>
          <p:nvPr/>
        </p:nvPicPr>
        <p:blipFill>
          <a:blip r:embed="rId2"/>
          <a:stretch>
            <a:fillRect/>
          </a:stretch>
        </p:blipFill>
        <p:spPr>
          <a:xfrm>
            <a:off x="2453345" y="731520"/>
            <a:ext cx="6639852" cy="714475"/>
          </a:xfrm>
          <a:prstGeom prst="rect">
            <a:avLst/>
          </a:prstGeom>
        </p:spPr>
      </p:pic>
      <p:pic>
        <p:nvPicPr>
          <p:cNvPr id="8" name="Picture 7">
            <a:extLst>
              <a:ext uri="{FF2B5EF4-FFF2-40B4-BE49-F238E27FC236}">
                <a16:creationId xmlns="" xmlns:a16="http://schemas.microsoft.com/office/drawing/2014/main" id="{C5ADD94F-5F85-1E57-D846-2B4C9FD0DF4C}"/>
              </a:ext>
            </a:extLst>
          </p:cNvPr>
          <p:cNvPicPr>
            <a:picLocks noChangeAspect="1"/>
          </p:cNvPicPr>
          <p:nvPr/>
        </p:nvPicPr>
        <p:blipFill>
          <a:blip r:embed="rId3"/>
          <a:stretch>
            <a:fillRect/>
          </a:stretch>
        </p:blipFill>
        <p:spPr>
          <a:xfrm>
            <a:off x="1798815" y="1749516"/>
            <a:ext cx="8164064" cy="4058216"/>
          </a:xfrm>
          <a:prstGeom prst="rect">
            <a:avLst/>
          </a:prstGeom>
        </p:spPr>
      </p:pic>
    </p:spTree>
    <p:extLst>
      <p:ext uri="{BB962C8B-B14F-4D97-AF65-F5344CB8AC3E}">
        <p14:creationId xmlns="" xmlns:p14="http://schemas.microsoft.com/office/powerpoint/2010/main" val="525936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940BC6-9DA0-FB4D-8879-DC8B3958C07C}"/>
              </a:ext>
            </a:extLst>
          </p:cNvPr>
          <p:cNvSpPr>
            <a:spLocks noGrp="1"/>
          </p:cNvSpPr>
          <p:nvPr>
            <p:ph type="title"/>
          </p:nvPr>
        </p:nvSpPr>
        <p:spPr>
          <a:xfrm>
            <a:off x="758952" y="637309"/>
            <a:ext cx="10671048" cy="768096"/>
          </a:xfrm>
        </p:spPr>
        <p:txBody>
          <a:bodyPr/>
          <a:lstStyle/>
          <a:p>
            <a:pPr algn="ctr"/>
            <a:r>
              <a:rPr lang="en-US" dirty="0"/>
              <a:t>Introduction</a:t>
            </a:r>
          </a:p>
        </p:txBody>
      </p:sp>
      <p:sp>
        <p:nvSpPr>
          <p:cNvPr id="3" name="Content Placeholder 2">
            <a:extLst>
              <a:ext uri="{FF2B5EF4-FFF2-40B4-BE49-F238E27FC236}">
                <a16:creationId xmlns="" xmlns:a16="http://schemas.microsoft.com/office/drawing/2014/main" id="{1E0B8C4B-3A3C-9FD1-59FB-1666C1F09376}"/>
              </a:ext>
            </a:extLst>
          </p:cNvPr>
          <p:cNvSpPr>
            <a:spLocks noGrp="1"/>
          </p:cNvSpPr>
          <p:nvPr>
            <p:ph sz="half" idx="1"/>
          </p:nvPr>
        </p:nvSpPr>
        <p:spPr>
          <a:xfrm>
            <a:off x="539496" y="1405405"/>
            <a:ext cx="11119104" cy="4736054"/>
          </a:xfrm>
        </p:spPr>
        <p:txBody>
          <a:bodyPr/>
          <a:lstStyle/>
          <a:p>
            <a:pPr algn="l">
              <a:buFont typeface="Arial" panose="020B0604020202020204" pitchFamily="34" charset="0"/>
              <a:buChar char="•"/>
            </a:pPr>
            <a:r>
              <a:rPr lang="en-US" b="0" i="0" dirty="0">
                <a:solidFill>
                  <a:srgbClr val="000000"/>
                </a:solidFill>
                <a:effectLst/>
                <a:latin typeface="Arial" pitchFamily="34" charset="0"/>
                <a:cs typeface="Arial" pitchFamily="34"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This project contains two phase</a:t>
            </a:r>
            <a:r>
              <a:rPr lang="en-US" b="0" i="0" dirty="0" smtClean="0">
                <a:solidFill>
                  <a:srgbClr val="000000"/>
                </a:solidFill>
                <a:effectLst/>
                <a:latin typeface="Arial" pitchFamily="34" charset="0"/>
                <a:cs typeface="Arial" pitchFamily="34" charset="0"/>
              </a:rPr>
              <a:t>:</a:t>
            </a:r>
          </a:p>
          <a:p>
            <a:pPr algn="l">
              <a:buFont typeface="Arial" panose="020B0604020202020204" pitchFamily="34" charset="0"/>
              <a:buChar char="•"/>
            </a:pPr>
            <a:endParaRPr lang="en-US" b="0" i="0" dirty="0">
              <a:solidFill>
                <a:srgbClr val="000000"/>
              </a:solidFill>
              <a:effectLst/>
              <a:latin typeface="Arial" pitchFamily="34" charset="0"/>
              <a:cs typeface="Arial" pitchFamily="34" charset="0"/>
            </a:endParaRPr>
          </a:p>
          <a:p>
            <a:pPr marL="742950" lvl="1" indent="-285750" algn="l">
              <a:buFont typeface="Arial" panose="020B0604020202020204" pitchFamily="34" charset="0"/>
              <a:buChar char="•"/>
            </a:pPr>
            <a:r>
              <a:rPr lang="en-US" b="1" i="0" dirty="0">
                <a:solidFill>
                  <a:srgbClr val="000000"/>
                </a:solidFill>
                <a:effectLst/>
                <a:latin typeface="Arial" pitchFamily="34" charset="0"/>
                <a:cs typeface="Arial" pitchFamily="34" charset="0"/>
              </a:rPr>
              <a:t>Data Collection Phase</a:t>
            </a:r>
            <a:r>
              <a:rPr lang="en-US" b="0" i="0" dirty="0">
                <a:solidFill>
                  <a:srgbClr val="000000"/>
                </a:solidFill>
                <a:effectLst/>
                <a:latin typeface="Arial" pitchFamily="34" charset="0"/>
                <a:cs typeface="Arial" pitchFamily="34" charset="0"/>
              </a:rPr>
              <a:t> : We have to scrape at least 5000 used cars data. We can scrape more data as well, it’s up to us. More the data better the model. In this section we need to scrape the data of used cars from websites (</a:t>
            </a:r>
            <a:r>
              <a:rPr lang="en-US" b="0" i="0" dirty="0" err="1">
                <a:solidFill>
                  <a:srgbClr val="000000"/>
                </a:solidFill>
                <a:effectLst/>
                <a:latin typeface="Arial" pitchFamily="34" charset="0"/>
                <a:cs typeface="Arial" pitchFamily="34" charset="0"/>
              </a:rPr>
              <a:t>Olx</a:t>
            </a:r>
            <a:r>
              <a:rPr lang="en-US" b="0" i="0" dirty="0">
                <a:solidFill>
                  <a:srgbClr val="000000"/>
                </a:solidFill>
                <a:effectLst/>
                <a:latin typeface="Arial" pitchFamily="34" charset="0"/>
                <a:cs typeface="Arial" pitchFamily="34" charset="0"/>
              </a:rPr>
              <a:t>, </a:t>
            </a:r>
            <a:r>
              <a:rPr lang="en-US" b="0" i="0" dirty="0" err="1">
                <a:solidFill>
                  <a:srgbClr val="000000"/>
                </a:solidFill>
                <a:effectLst/>
                <a:latin typeface="Arial" pitchFamily="34" charset="0"/>
                <a:cs typeface="Arial" pitchFamily="34" charset="0"/>
              </a:rPr>
              <a:t>cardekho</a:t>
            </a:r>
            <a:r>
              <a:rPr lang="en-US" b="0" i="0" dirty="0">
                <a:solidFill>
                  <a:srgbClr val="000000"/>
                </a:solidFill>
                <a:effectLst/>
                <a:latin typeface="Arial" pitchFamily="34" charset="0"/>
                <a:cs typeface="Arial" pitchFamily="34" charset="0"/>
              </a:rPr>
              <a:t>, Cars24 etc.) We need web scraping for this. We have to fetch data for different locations. The number of columns for data doesn’t have limit, it’s up to us and our creativity. Generally, these columns are Brand, model, variant, manufacturing year, driven kilometers, fuel, number of owners, location and at last target variable Price of the car. This data is to give us a hint about important variables in used car model. We can make changes to it, we can add or you can remove some columns, it completely depends on the website from which we are fetching the data. Try to include all types of cars in our data for example- SUV, Sedans, Coupe, minivan, Hatchback.</a:t>
            </a:r>
          </a:p>
          <a:p>
            <a:pPr marL="742950" lvl="1" indent="-285750" algn="l">
              <a:buFont typeface="Arial" panose="020B0604020202020204" pitchFamily="34" charset="0"/>
              <a:buChar char="•"/>
            </a:pPr>
            <a:r>
              <a:rPr lang="en-US" b="1" i="0" dirty="0">
                <a:solidFill>
                  <a:srgbClr val="000000"/>
                </a:solidFill>
                <a:effectLst/>
                <a:latin typeface="Arial" pitchFamily="34" charset="0"/>
                <a:cs typeface="Arial" pitchFamily="34" charset="0"/>
              </a:rPr>
              <a:t>Model Building Phase</a:t>
            </a:r>
            <a:r>
              <a:rPr lang="en-US" b="0" i="0" dirty="0">
                <a:solidFill>
                  <a:srgbClr val="000000"/>
                </a:solidFill>
                <a:effectLst/>
                <a:latin typeface="Arial" pitchFamily="34" charset="0"/>
                <a:cs typeface="Arial" pitchFamily="34" charset="0"/>
              </a:rPr>
              <a:t> : After collecting the data, you need to build a machine learning model. Before model building do all data pre-processing steps. Try different models with different hyper parameters and select the best model. Follow the complete life cycle of data science</a:t>
            </a:r>
          </a:p>
        </p:txBody>
      </p:sp>
      <p:sp>
        <p:nvSpPr>
          <p:cNvPr id="15" name="Slide Number Placeholder 14">
            <a:extLst>
              <a:ext uri="{FF2B5EF4-FFF2-40B4-BE49-F238E27FC236}">
                <a16:creationId xmlns=""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pPr/>
              <a:t>3</a:t>
            </a:fld>
            <a:endParaRPr lang="en-US" dirty="0"/>
          </a:p>
        </p:txBody>
      </p:sp>
    </p:spTree>
    <p:extLst>
      <p:ext uri="{BB962C8B-B14F-4D97-AF65-F5344CB8AC3E}">
        <p14:creationId xmlns="" xmlns:p14="http://schemas.microsoft.com/office/powerpoint/2010/main" val="979622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30</a:t>
            </a:fld>
            <a:endParaRPr lang="en-US" dirty="0"/>
          </a:p>
        </p:txBody>
      </p:sp>
      <p:pic>
        <p:nvPicPr>
          <p:cNvPr id="3" name="Picture 2">
            <a:extLst>
              <a:ext uri="{FF2B5EF4-FFF2-40B4-BE49-F238E27FC236}">
                <a16:creationId xmlns="" xmlns:a16="http://schemas.microsoft.com/office/drawing/2014/main" id="{11A88666-C354-A20D-268C-9178BB058BAB}"/>
              </a:ext>
            </a:extLst>
          </p:cNvPr>
          <p:cNvPicPr>
            <a:picLocks noChangeAspect="1"/>
          </p:cNvPicPr>
          <p:nvPr/>
        </p:nvPicPr>
        <p:blipFill>
          <a:blip r:embed="rId2"/>
          <a:stretch>
            <a:fillRect/>
          </a:stretch>
        </p:blipFill>
        <p:spPr>
          <a:xfrm>
            <a:off x="2057401" y="712823"/>
            <a:ext cx="6992470" cy="3708699"/>
          </a:xfrm>
          <a:prstGeom prst="rect">
            <a:avLst/>
          </a:prstGeom>
        </p:spPr>
      </p:pic>
      <p:pic>
        <p:nvPicPr>
          <p:cNvPr id="5" name="Picture 4">
            <a:extLst>
              <a:ext uri="{FF2B5EF4-FFF2-40B4-BE49-F238E27FC236}">
                <a16:creationId xmlns="" xmlns:a16="http://schemas.microsoft.com/office/drawing/2014/main" id="{00C31F6E-3F3E-F013-391C-FF3A1EC1D314}"/>
              </a:ext>
            </a:extLst>
          </p:cNvPr>
          <p:cNvPicPr>
            <a:picLocks noChangeAspect="1"/>
          </p:cNvPicPr>
          <p:nvPr/>
        </p:nvPicPr>
        <p:blipFill>
          <a:blip r:embed="rId3"/>
          <a:stretch>
            <a:fillRect/>
          </a:stretch>
        </p:blipFill>
        <p:spPr>
          <a:xfrm>
            <a:off x="2203488" y="4967215"/>
            <a:ext cx="6144482" cy="1038370"/>
          </a:xfrm>
          <a:prstGeom prst="rect">
            <a:avLst/>
          </a:prstGeom>
        </p:spPr>
      </p:pic>
    </p:spTree>
    <p:extLst>
      <p:ext uri="{BB962C8B-B14F-4D97-AF65-F5344CB8AC3E}">
        <p14:creationId xmlns="" xmlns:p14="http://schemas.microsoft.com/office/powerpoint/2010/main" val="32780328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31</a:t>
            </a:fld>
            <a:endParaRPr lang="en-US" dirty="0"/>
          </a:p>
        </p:txBody>
      </p:sp>
      <p:pic>
        <p:nvPicPr>
          <p:cNvPr id="3" name="Picture 2">
            <a:extLst>
              <a:ext uri="{FF2B5EF4-FFF2-40B4-BE49-F238E27FC236}">
                <a16:creationId xmlns="" xmlns:a16="http://schemas.microsoft.com/office/drawing/2014/main" id="{8B577FC7-3A0E-E149-2EA4-F315161B0E38}"/>
              </a:ext>
            </a:extLst>
          </p:cNvPr>
          <p:cNvPicPr>
            <a:picLocks noChangeAspect="1"/>
          </p:cNvPicPr>
          <p:nvPr/>
        </p:nvPicPr>
        <p:blipFill>
          <a:blip r:embed="rId2"/>
          <a:stretch>
            <a:fillRect/>
          </a:stretch>
        </p:blipFill>
        <p:spPr>
          <a:xfrm>
            <a:off x="2737391" y="1277471"/>
            <a:ext cx="5496692" cy="3851979"/>
          </a:xfrm>
          <a:prstGeom prst="rect">
            <a:avLst/>
          </a:prstGeom>
        </p:spPr>
      </p:pic>
    </p:spTree>
    <p:extLst>
      <p:ext uri="{BB962C8B-B14F-4D97-AF65-F5344CB8AC3E}">
        <p14:creationId xmlns="" xmlns:p14="http://schemas.microsoft.com/office/powerpoint/2010/main" val="23506384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32</a:t>
            </a:fld>
            <a:endParaRPr lang="en-US" dirty="0"/>
          </a:p>
        </p:txBody>
      </p:sp>
      <p:pic>
        <p:nvPicPr>
          <p:cNvPr id="3" name="Picture 2">
            <a:extLst>
              <a:ext uri="{FF2B5EF4-FFF2-40B4-BE49-F238E27FC236}">
                <a16:creationId xmlns="" xmlns:a16="http://schemas.microsoft.com/office/drawing/2014/main" id="{13AC8607-D924-E6C4-FA4D-0C0031468EDD}"/>
              </a:ext>
            </a:extLst>
          </p:cNvPr>
          <p:cNvPicPr>
            <a:picLocks noChangeAspect="1"/>
          </p:cNvPicPr>
          <p:nvPr/>
        </p:nvPicPr>
        <p:blipFill>
          <a:blip r:embed="rId2"/>
          <a:stretch>
            <a:fillRect/>
          </a:stretch>
        </p:blipFill>
        <p:spPr>
          <a:xfrm>
            <a:off x="3400048" y="1440018"/>
            <a:ext cx="5690163" cy="3629523"/>
          </a:xfrm>
          <a:prstGeom prst="rect">
            <a:avLst/>
          </a:prstGeom>
        </p:spPr>
      </p:pic>
    </p:spTree>
    <p:extLst>
      <p:ext uri="{BB962C8B-B14F-4D97-AF65-F5344CB8AC3E}">
        <p14:creationId xmlns="" xmlns:p14="http://schemas.microsoft.com/office/powerpoint/2010/main" val="24867203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33</a:t>
            </a:fld>
            <a:endParaRPr lang="en-US" dirty="0"/>
          </a:p>
        </p:txBody>
      </p:sp>
      <p:pic>
        <p:nvPicPr>
          <p:cNvPr id="3" name="Picture 2">
            <a:extLst>
              <a:ext uri="{FF2B5EF4-FFF2-40B4-BE49-F238E27FC236}">
                <a16:creationId xmlns="" xmlns:a16="http://schemas.microsoft.com/office/drawing/2014/main" id="{E369440B-BE1A-5586-8328-0BCFD3E2FFEE}"/>
              </a:ext>
            </a:extLst>
          </p:cNvPr>
          <p:cNvPicPr>
            <a:picLocks noChangeAspect="1"/>
          </p:cNvPicPr>
          <p:nvPr/>
        </p:nvPicPr>
        <p:blipFill>
          <a:blip r:embed="rId2"/>
          <a:stretch>
            <a:fillRect/>
          </a:stretch>
        </p:blipFill>
        <p:spPr>
          <a:xfrm>
            <a:off x="2581836" y="1492623"/>
            <a:ext cx="6494930" cy="3509682"/>
          </a:xfrm>
          <a:prstGeom prst="rect">
            <a:avLst/>
          </a:prstGeom>
        </p:spPr>
      </p:pic>
    </p:spTree>
    <p:extLst>
      <p:ext uri="{BB962C8B-B14F-4D97-AF65-F5344CB8AC3E}">
        <p14:creationId xmlns="" xmlns:p14="http://schemas.microsoft.com/office/powerpoint/2010/main" val="2224437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34</a:t>
            </a:fld>
            <a:endParaRPr lang="en-US" dirty="0"/>
          </a:p>
        </p:txBody>
      </p:sp>
      <p:pic>
        <p:nvPicPr>
          <p:cNvPr id="5" name="Picture 4">
            <a:extLst>
              <a:ext uri="{FF2B5EF4-FFF2-40B4-BE49-F238E27FC236}">
                <a16:creationId xmlns="" xmlns:a16="http://schemas.microsoft.com/office/drawing/2014/main" id="{34755452-AAD9-D4DC-282A-F1F869674B4E}"/>
              </a:ext>
            </a:extLst>
          </p:cNvPr>
          <p:cNvPicPr>
            <a:picLocks noChangeAspect="1"/>
          </p:cNvPicPr>
          <p:nvPr/>
        </p:nvPicPr>
        <p:blipFill>
          <a:blip r:embed="rId2"/>
          <a:stretch>
            <a:fillRect/>
          </a:stretch>
        </p:blipFill>
        <p:spPr>
          <a:xfrm>
            <a:off x="2266415" y="1304365"/>
            <a:ext cx="7659169" cy="3653611"/>
          </a:xfrm>
          <a:prstGeom prst="rect">
            <a:avLst/>
          </a:prstGeom>
        </p:spPr>
      </p:pic>
    </p:spTree>
    <p:extLst>
      <p:ext uri="{BB962C8B-B14F-4D97-AF65-F5344CB8AC3E}">
        <p14:creationId xmlns="" xmlns:p14="http://schemas.microsoft.com/office/powerpoint/2010/main" val="30589471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35</a:t>
            </a:fld>
            <a:endParaRPr lang="en-US" dirty="0"/>
          </a:p>
        </p:txBody>
      </p:sp>
      <p:pic>
        <p:nvPicPr>
          <p:cNvPr id="5" name="Picture 4">
            <a:extLst>
              <a:ext uri="{FF2B5EF4-FFF2-40B4-BE49-F238E27FC236}">
                <a16:creationId xmlns="" xmlns:a16="http://schemas.microsoft.com/office/drawing/2014/main" id="{47D91DC0-9F6E-A1D2-0DBD-85F2D96BC359}"/>
              </a:ext>
            </a:extLst>
          </p:cNvPr>
          <p:cNvPicPr>
            <a:picLocks noChangeAspect="1"/>
          </p:cNvPicPr>
          <p:nvPr/>
        </p:nvPicPr>
        <p:blipFill>
          <a:blip r:embed="rId2"/>
          <a:stretch>
            <a:fillRect/>
          </a:stretch>
        </p:blipFill>
        <p:spPr>
          <a:xfrm>
            <a:off x="2070847" y="1169895"/>
            <a:ext cx="7068815" cy="3783318"/>
          </a:xfrm>
          <a:prstGeom prst="rect">
            <a:avLst/>
          </a:prstGeom>
        </p:spPr>
      </p:pic>
    </p:spTree>
    <p:extLst>
      <p:ext uri="{BB962C8B-B14F-4D97-AF65-F5344CB8AC3E}">
        <p14:creationId xmlns="" xmlns:p14="http://schemas.microsoft.com/office/powerpoint/2010/main" val="37734941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36</a:t>
            </a:fld>
            <a:endParaRPr lang="en-US" dirty="0"/>
          </a:p>
        </p:txBody>
      </p:sp>
      <p:pic>
        <p:nvPicPr>
          <p:cNvPr id="3" name="Picture 2">
            <a:extLst>
              <a:ext uri="{FF2B5EF4-FFF2-40B4-BE49-F238E27FC236}">
                <a16:creationId xmlns="" xmlns:a16="http://schemas.microsoft.com/office/drawing/2014/main" id="{5062D883-7B2D-7BA8-E561-A4DF577075F7}"/>
              </a:ext>
            </a:extLst>
          </p:cNvPr>
          <p:cNvPicPr>
            <a:picLocks noChangeAspect="1"/>
          </p:cNvPicPr>
          <p:nvPr/>
        </p:nvPicPr>
        <p:blipFill>
          <a:blip r:embed="rId2"/>
          <a:stretch>
            <a:fillRect/>
          </a:stretch>
        </p:blipFill>
        <p:spPr>
          <a:xfrm>
            <a:off x="2771310" y="1466575"/>
            <a:ext cx="7085383" cy="4382895"/>
          </a:xfrm>
          <a:prstGeom prst="rect">
            <a:avLst/>
          </a:prstGeom>
        </p:spPr>
      </p:pic>
    </p:spTree>
    <p:extLst>
      <p:ext uri="{BB962C8B-B14F-4D97-AF65-F5344CB8AC3E}">
        <p14:creationId xmlns="" xmlns:p14="http://schemas.microsoft.com/office/powerpoint/2010/main" val="1125067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37</a:t>
            </a:fld>
            <a:endParaRPr lang="en-US" dirty="0"/>
          </a:p>
        </p:txBody>
      </p:sp>
      <p:pic>
        <p:nvPicPr>
          <p:cNvPr id="3" name="Picture 2">
            <a:extLst>
              <a:ext uri="{FF2B5EF4-FFF2-40B4-BE49-F238E27FC236}">
                <a16:creationId xmlns="" xmlns:a16="http://schemas.microsoft.com/office/drawing/2014/main" id="{A6E72F56-F072-B09F-889A-7B31D623737A}"/>
              </a:ext>
            </a:extLst>
          </p:cNvPr>
          <p:cNvPicPr>
            <a:picLocks noChangeAspect="1"/>
          </p:cNvPicPr>
          <p:nvPr/>
        </p:nvPicPr>
        <p:blipFill>
          <a:blip r:embed="rId2"/>
          <a:stretch>
            <a:fillRect/>
          </a:stretch>
        </p:blipFill>
        <p:spPr>
          <a:xfrm>
            <a:off x="1799754" y="731520"/>
            <a:ext cx="6763694" cy="4391638"/>
          </a:xfrm>
          <a:prstGeom prst="rect">
            <a:avLst/>
          </a:prstGeom>
        </p:spPr>
      </p:pic>
      <p:pic>
        <p:nvPicPr>
          <p:cNvPr id="5" name="Picture 4">
            <a:extLst>
              <a:ext uri="{FF2B5EF4-FFF2-40B4-BE49-F238E27FC236}">
                <a16:creationId xmlns="" xmlns:a16="http://schemas.microsoft.com/office/drawing/2014/main" id="{A2B7B986-189C-EB79-17FF-90704FC808DC}"/>
              </a:ext>
            </a:extLst>
          </p:cNvPr>
          <p:cNvPicPr>
            <a:picLocks noChangeAspect="1"/>
          </p:cNvPicPr>
          <p:nvPr/>
        </p:nvPicPr>
        <p:blipFill>
          <a:blip r:embed="rId3"/>
          <a:stretch>
            <a:fillRect/>
          </a:stretch>
        </p:blipFill>
        <p:spPr>
          <a:xfrm>
            <a:off x="1799754" y="5177918"/>
            <a:ext cx="3041442" cy="1305107"/>
          </a:xfrm>
          <a:prstGeom prst="rect">
            <a:avLst/>
          </a:prstGeom>
        </p:spPr>
      </p:pic>
    </p:spTree>
    <p:extLst>
      <p:ext uri="{BB962C8B-B14F-4D97-AF65-F5344CB8AC3E}">
        <p14:creationId xmlns="" xmlns:p14="http://schemas.microsoft.com/office/powerpoint/2010/main" val="18036969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38</a:t>
            </a:fld>
            <a:endParaRPr lang="en-US" dirty="0"/>
          </a:p>
        </p:txBody>
      </p:sp>
      <p:pic>
        <p:nvPicPr>
          <p:cNvPr id="3" name="Picture 2">
            <a:extLst>
              <a:ext uri="{FF2B5EF4-FFF2-40B4-BE49-F238E27FC236}">
                <a16:creationId xmlns="" xmlns:a16="http://schemas.microsoft.com/office/drawing/2014/main" id="{18C72E6B-40FB-F03C-8557-A929CC6E373F}"/>
              </a:ext>
            </a:extLst>
          </p:cNvPr>
          <p:cNvPicPr>
            <a:picLocks noChangeAspect="1"/>
          </p:cNvPicPr>
          <p:nvPr/>
        </p:nvPicPr>
        <p:blipFill>
          <a:blip r:embed="rId2"/>
          <a:stretch>
            <a:fillRect/>
          </a:stretch>
        </p:blipFill>
        <p:spPr>
          <a:xfrm>
            <a:off x="934250" y="731520"/>
            <a:ext cx="8602275" cy="2971800"/>
          </a:xfrm>
          <a:prstGeom prst="rect">
            <a:avLst/>
          </a:prstGeom>
        </p:spPr>
      </p:pic>
      <p:pic>
        <p:nvPicPr>
          <p:cNvPr id="5" name="Picture 4">
            <a:extLst>
              <a:ext uri="{FF2B5EF4-FFF2-40B4-BE49-F238E27FC236}">
                <a16:creationId xmlns="" xmlns:a16="http://schemas.microsoft.com/office/drawing/2014/main" id="{6972F2BD-2ECF-3CF1-F751-50F7FC9752B8}"/>
              </a:ext>
            </a:extLst>
          </p:cNvPr>
          <p:cNvPicPr>
            <a:picLocks noChangeAspect="1"/>
          </p:cNvPicPr>
          <p:nvPr/>
        </p:nvPicPr>
        <p:blipFill>
          <a:blip r:embed="rId3"/>
          <a:stretch>
            <a:fillRect/>
          </a:stretch>
        </p:blipFill>
        <p:spPr>
          <a:xfrm>
            <a:off x="2299447" y="4086384"/>
            <a:ext cx="5634317" cy="1724266"/>
          </a:xfrm>
          <a:prstGeom prst="rect">
            <a:avLst/>
          </a:prstGeom>
        </p:spPr>
      </p:pic>
    </p:spTree>
    <p:extLst>
      <p:ext uri="{BB962C8B-B14F-4D97-AF65-F5344CB8AC3E}">
        <p14:creationId xmlns="" xmlns:p14="http://schemas.microsoft.com/office/powerpoint/2010/main" val="20836453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39</a:t>
            </a:fld>
            <a:endParaRPr lang="en-US" dirty="0"/>
          </a:p>
        </p:txBody>
      </p:sp>
      <p:pic>
        <p:nvPicPr>
          <p:cNvPr id="4" name="Picture 2">
            <a:extLst>
              <a:ext uri="{FF2B5EF4-FFF2-40B4-BE49-F238E27FC236}">
                <a16:creationId xmlns="" xmlns:a16="http://schemas.microsoft.com/office/drawing/2014/main" id="{6013F425-3F79-BD15-9E10-7B18C8A2831C}"/>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151529" y="552450"/>
            <a:ext cx="6844834" cy="57531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608841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3B219B-7E3A-7E84-6386-37313F0CFB09}"/>
              </a:ext>
            </a:extLst>
          </p:cNvPr>
          <p:cNvSpPr>
            <a:spLocks noGrp="1"/>
          </p:cNvSpPr>
          <p:nvPr>
            <p:ph type="title"/>
          </p:nvPr>
        </p:nvSpPr>
        <p:spPr>
          <a:xfrm>
            <a:off x="1389530" y="808437"/>
            <a:ext cx="6400800" cy="768096"/>
          </a:xfrm>
        </p:spPr>
        <p:txBody>
          <a:bodyPr/>
          <a:lstStyle/>
          <a:p>
            <a:r>
              <a:rPr lang="en-US" b="1" i="0" dirty="0">
                <a:solidFill>
                  <a:srgbClr val="000000"/>
                </a:solidFill>
                <a:effectLst/>
                <a:latin typeface="Helvetica Neue"/>
              </a:rPr>
              <a:t>Business Goal:</a:t>
            </a:r>
          </a:p>
        </p:txBody>
      </p:sp>
      <p:sp>
        <p:nvSpPr>
          <p:cNvPr id="3" name="Text Placeholder 2">
            <a:extLst>
              <a:ext uri="{FF2B5EF4-FFF2-40B4-BE49-F238E27FC236}">
                <a16:creationId xmlns="" xmlns:a16="http://schemas.microsoft.com/office/drawing/2014/main" id="{A2E339BF-E6D7-DD0E-AF02-6813852EE723}"/>
              </a:ext>
            </a:extLst>
          </p:cNvPr>
          <p:cNvSpPr>
            <a:spLocks noGrp="1"/>
          </p:cNvSpPr>
          <p:nvPr>
            <p:ph type="body" idx="1"/>
          </p:nvPr>
        </p:nvSpPr>
        <p:spPr>
          <a:xfrm>
            <a:off x="1927274" y="2166424"/>
            <a:ext cx="5514536" cy="4530211"/>
          </a:xfrm>
        </p:spPr>
        <p:txBody>
          <a:bodyPr>
            <a:normAutofit/>
          </a:bodyPr>
          <a:lstStyle/>
          <a:p>
            <a:pPr marL="457200" algn="just">
              <a:lnSpc>
                <a:spcPct val="107000"/>
              </a:lnSpc>
              <a:spcAft>
                <a:spcPts val="800"/>
              </a:spcAf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This project contains two phases: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mj-lt"/>
              <a:buAutoNum type="alphaLcPeriod"/>
            </a:pPr>
            <a:r>
              <a:rPr lang="en-IN"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 Collection Phase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mj-lt"/>
              <a:buAutoNum type="alphaLcPeriod"/>
            </a:pPr>
            <a:r>
              <a:rPr lang="en-IN"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Model Building Phase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29529238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5E8954-9BCB-7FD9-A210-38DC54382D45}"/>
              </a:ext>
            </a:extLst>
          </p:cNvPr>
          <p:cNvSpPr>
            <a:spLocks noGrp="1"/>
          </p:cNvSpPr>
          <p:nvPr>
            <p:ph type="title"/>
          </p:nvPr>
        </p:nvSpPr>
        <p:spPr>
          <a:xfrm>
            <a:off x="779929" y="349624"/>
            <a:ext cx="10622639" cy="6051176"/>
          </a:xfrm>
        </p:spPr>
        <p:txBody>
          <a:bodyPr/>
          <a:lstStyle/>
          <a:p>
            <a:r>
              <a:rPr lang="en-US" dirty="0"/>
              <a:t>Final Procedure:</a:t>
            </a:r>
            <a:br>
              <a:rPr lang="en-US" dirty="0"/>
            </a:br>
            <a:r>
              <a:rPr lang="en-US" dirty="0"/>
              <a:t/>
            </a:r>
            <a:br>
              <a:rPr lang="en-US" dirty="0"/>
            </a:br>
            <a:r>
              <a:rPr lang="en-US" dirty="0"/>
              <a:t>1. Saving the model</a:t>
            </a:r>
            <a:br>
              <a:rPr lang="en-US" dirty="0"/>
            </a:br>
            <a:r>
              <a:rPr lang="en-US" dirty="0"/>
              <a:t/>
            </a:r>
            <a:br>
              <a:rPr lang="en-US" dirty="0"/>
            </a:br>
            <a:r>
              <a:rPr lang="en-US" dirty="0"/>
              <a:t/>
            </a:r>
            <a:br>
              <a:rPr lang="en-US" dirty="0"/>
            </a:br>
            <a:r>
              <a:rPr lang="en-US" dirty="0"/>
              <a:t/>
            </a:r>
            <a:br>
              <a:rPr lang="en-US" dirty="0"/>
            </a:br>
            <a:r>
              <a:rPr lang="en-US" dirty="0"/>
              <a:t>2. Comparing Actual and Prediction</a:t>
            </a:r>
            <a:br>
              <a:rPr lang="en-US" dirty="0"/>
            </a:br>
            <a:r>
              <a:rPr lang="en-US" dirty="0"/>
              <a:t/>
            </a:r>
            <a:br>
              <a:rPr lang="en-US" dirty="0"/>
            </a:br>
            <a:r>
              <a:rPr lang="en-US" dirty="0"/>
              <a:t/>
            </a:r>
            <a:br>
              <a:rPr lang="en-US" dirty="0"/>
            </a:br>
            <a:r>
              <a:rPr lang="en-US" dirty="0"/>
              <a:t/>
            </a:r>
            <a:br>
              <a:rPr lang="en-US" dirty="0"/>
            </a:br>
            <a:r>
              <a:rPr lang="en-US" b="1" i="0" dirty="0">
                <a:effectLst/>
                <a:latin typeface="-apple-system"/>
              </a:rPr>
              <a:t/>
            </a:r>
            <a:br>
              <a:rPr lang="en-US" b="1" i="0" dirty="0">
                <a:effectLst/>
                <a:latin typeface="-apple-system"/>
              </a:rPr>
            </a:br>
            <a:r>
              <a:rPr lang="en-US" b="1" i="0" dirty="0">
                <a:effectLst/>
                <a:latin typeface="-apple-system"/>
              </a:rPr>
              <a:t/>
            </a:r>
            <a:br>
              <a:rPr lang="en-US" b="1" i="0" dirty="0">
                <a:effectLst/>
                <a:latin typeface="-apple-system"/>
              </a:rPr>
            </a:br>
            <a:endParaRPr lang="en-US" dirty="0"/>
          </a:p>
        </p:txBody>
      </p:sp>
      <p:sp>
        <p:nvSpPr>
          <p:cNvPr id="23" name="Slide Number Placeholder 22">
            <a:extLst>
              <a:ext uri="{FF2B5EF4-FFF2-40B4-BE49-F238E27FC236}">
                <a16:creationId xmlns=""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pPr/>
              <a:t>40</a:t>
            </a:fld>
            <a:endParaRPr lang="en-US" dirty="0"/>
          </a:p>
        </p:txBody>
      </p:sp>
      <p:pic>
        <p:nvPicPr>
          <p:cNvPr id="5" name="Picture 4">
            <a:extLst>
              <a:ext uri="{FF2B5EF4-FFF2-40B4-BE49-F238E27FC236}">
                <a16:creationId xmlns="" xmlns:a16="http://schemas.microsoft.com/office/drawing/2014/main" id="{5261B1ED-5563-AB6D-51D4-94675D2E4D56}"/>
              </a:ext>
            </a:extLst>
          </p:cNvPr>
          <p:cNvPicPr>
            <a:picLocks noChangeAspect="1"/>
          </p:cNvPicPr>
          <p:nvPr/>
        </p:nvPicPr>
        <p:blipFill>
          <a:blip r:embed="rId2"/>
          <a:stretch>
            <a:fillRect/>
          </a:stretch>
        </p:blipFill>
        <p:spPr>
          <a:xfrm>
            <a:off x="4464424" y="1929573"/>
            <a:ext cx="6360458" cy="1143160"/>
          </a:xfrm>
          <a:prstGeom prst="rect">
            <a:avLst/>
          </a:prstGeom>
        </p:spPr>
      </p:pic>
      <p:pic>
        <p:nvPicPr>
          <p:cNvPr id="8" name="Picture 7">
            <a:extLst>
              <a:ext uri="{FF2B5EF4-FFF2-40B4-BE49-F238E27FC236}">
                <a16:creationId xmlns="" xmlns:a16="http://schemas.microsoft.com/office/drawing/2014/main" id="{BE596B1B-BDD7-47E7-2AED-BECB3390F56B}"/>
              </a:ext>
            </a:extLst>
          </p:cNvPr>
          <p:cNvPicPr>
            <a:picLocks noChangeAspect="1"/>
          </p:cNvPicPr>
          <p:nvPr/>
        </p:nvPicPr>
        <p:blipFill>
          <a:blip r:embed="rId3"/>
          <a:stretch>
            <a:fillRect/>
          </a:stretch>
        </p:blipFill>
        <p:spPr>
          <a:xfrm>
            <a:off x="4032609" y="3972624"/>
            <a:ext cx="6792273" cy="2448267"/>
          </a:xfrm>
          <a:prstGeom prst="rect">
            <a:avLst/>
          </a:prstGeom>
        </p:spPr>
      </p:pic>
    </p:spTree>
    <p:extLst>
      <p:ext uri="{BB962C8B-B14F-4D97-AF65-F5344CB8AC3E}">
        <p14:creationId xmlns="" xmlns:p14="http://schemas.microsoft.com/office/powerpoint/2010/main" val="6856810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5E8954-9BCB-7FD9-A210-38DC54382D45}"/>
              </a:ext>
            </a:extLst>
          </p:cNvPr>
          <p:cNvSpPr>
            <a:spLocks noGrp="1"/>
          </p:cNvSpPr>
          <p:nvPr>
            <p:ph type="title"/>
          </p:nvPr>
        </p:nvSpPr>
        <p:spPr/>
        <p:txBody>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
        <p:nvSpPr>
          <p:cNvPr id="23" name="Slide Number Placeholder 22">
            <a:extLst>
              <a:ext uri="{FF2B5EF4-FFF2-40B4-BE49-F238E27FC236}">
                <a16:creationId xmlns=""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pPr/>
              <a:t>41</a:t>
            </a:fld>
            <a:endParaRPr lang="en-US" dirty="0"/>
          </a:p>
        </p:txBody>
      </p:sp>
      <p:pic>
        <p:nvPicPr>
          <p:cNvPr id="4" name="Picture 3">
            <a:extLst>
              <a:ext uri="{FF2B5EF4-FFF2-40B4-BE49-F238E27FC236}">
                <a16:creationId xmlns="" xmlns:a16="http://schemas.microsoft.com/office/drawing/2014/main" id="{DE35769D-B910-CB23-B41C-3FDD16AA409B}"/>
              </a:ext>
            </a:extLst>
          </p:cNvPr>
          <p:cNvPicPr>
            <a:picLocks noChangeAspect="1"/>
          </p:cNvPicPr>
          <p:nvPr/>
        </p:nvPicPr>
        <p:blipFill>
          <a:blip r:embed="rId2"/>
          <a:stretch>
            <a:fillRect/>
          </a:stretch>
        </p:blipFill>
        <p:spPr>
          <a:xfrm>
            <a:off x="1225296" y="457200"/>
            <a:ext cx="7421163" cy="1114581"/>
          </a:xfrm>
          <a:prstGeom prst="rect">
            <a:avLst/>
          </a:prstGeom>
        </p:spPr>
      </p:pic>
      <p:pic>
        <p:nvPicPr>
          <p:cNvPr id="4098" name="Picture 2">
            <a:extLst>
              <a:ext uri="{FF2B5EF4-FFF2-40B4-BE49-F238E27FC236}">
                <a16:creationId xmlns="" xmlns:a16="http://schemas.microsoft.com/office/drawing/2014/main" id="{CCC691AF-03DE-E497-FC64-D7BBD3B57615}"/>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89432" y="2018224"/>
            <a:ext cx="9779956" cy="480167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303304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5E8954-9BCB-7FD9-A210-38DC54382D45}"/>
              </a:ext>
            </a:extLst>
          </p:cNvPr>
          <p:cNvSpPr>
            <a:spLocks noGrp="1"/>
          </p:cNvSpPr>
          <p:nvPr>
            <p:ph type="title"/>
          </p:nvPr>
        </p:nvSpPr>
        <p:spPr>
          <a:xfrm>
            <a:off x="779929" y="349624"/>
            <a:ext cx="10622639" cy="6051176"/>
          </a:xfrm>
        </p:spPr>
        <p:txBody>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3. </a:t>
            </a:r>
            <a:r>
              <a:rPr lang="en-US" b="1" i="0" dirty="0">
                <a:effectLst/>
                <a:latin typeface="-apple-system"/>
              </a:rPr>
              <a:t>Saving the model in CSV format</a:t>
            </a:r>
            <a:br>
              <a:rPr lang="en-US" b="1" i="0" dirty="0">
                <a:effectLst/>
                <a:latin typeface="-apple-system"/>
              </a:rPr>
            </a:br>
            <a:r>
              <a:rPr lang="en-US" b="1" i="0" dirty="0">
                <a:effectLst/>
                <a:latin typeface="-apple-system"/>
              </a:rPr>
              <a:t/>
            </a:r>
            <a:br>
              <a:rPr lang="en-US" b="1" i="0" dirty="0">
                <a:effectLst/>
                <a:latin typeface="-apple-system"/>
              </a:rPr>
            </a:br>
            <a:endParaRPr lang="en-US" dirty="0"/>
          </a:p>
        </p:txBody>
      </p:sp>
      <p:sp>
        <p:nvSpPr>
          <p:cNvPr id="23" name="Slide Number Placeholder 22">
            <a:extLst>
              <a:ext uri="{FF2B5EF4-FFF2-40B4-BE49-F238E27FC236}">
                <a16:creationId xmlns=""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pPr/>
              <a:t>42</a:t>
            </a:fld>
            <a:endParaRPr lang="en-US" dirty="0"/>
          </a:p>
        </p:txBody>
      </p:sp>
      <p:pic>
        <p:nvPicPr>
          <p:cNvPr id="13315" name="Picture 1">
            <a:extLst>
              <a:ext uri="{FF2B5EF4-FFF2-40B4-BE49-F238E27FC236}">
                <a16:creationId xmlns="" xmlns:a16="http://schemas.microsoft.com/office/drawing/2014/main" id="{8A4C3DD8-9787-55AE-CEF7-30BC47544D47}"/>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703887" y="5381345"/>
            <a:ext cx="4905375" cy="10194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 xmlns:a16="http://schemas.microsoft.com/office/drawing/2014/main" id="{AD4F5039-219A-0C06-8877-98019C972DC4}"/>
              </a:ext>
            </a:extLst>
          </p:cNvPr>
          <p:cNvPicPr>
            <a:picLocks noChangeAspect="1"/>
          </p:cNvPicPr>
          <p:nvPr/>
        </p:nvPicPr>
        <p:blipFill>
          <a:blip r:embed="rId3"/>
          <a:stretch>
            <a:fillRect/>
          </a:stretch>
        </p:blipFill>
        <p:spPr>
          <a:xfrm>
            <a:off x="1181333" y="1317812"/>
            <a:ext cx="3467584" cy="1609950"/>
          </a:xfrm>
          <a:prstGeom prst="rect">
            <a:avLst/>
          </a:prstGeom>
        </p:spPr>
      </p:pic>
      <p:pic>
        <p:nvPicPr>
          <p:cNvPr id="7" name="Picture 6">
            <a:extLst>
              <a:ext uri="{FF2B5EF4-FFF2-40B4-BE49-F238E27FC236}">
                <a16:creationId xmlns="" xmlns:a16="http://schemas.microsoft.com/office/drawing/2014/main" id="{60BAAC70-1E2B-41C8-F767-7494BF100E4C}"/>
              </a:ext>
            </a:extLst>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5050321" y="349624"/>
            <a:ext cx="5558941" cy="421699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8723220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3F7D2E-080D-DBDD-73C4-3C38A2B77908}"/>
              </a:ext>
            </a:extLst>
          </p:cNvPr>
          <p:cNvSpPr>
            <a:spLocks noGrp="1"/>
          </p:cNvSpPr>
          <p:nvPr>
            <p:ph type="title"/>
          </p:nvPr>
        </p:nvSpPr>
        <p:spPr>
          <a:xfrm>
            <a:off x="1336637" y="621254"/>
            <a:ext cx="6766560" cy="753036"/>
          </a:xfrm>
        </p:spPr>
        <p:txBody>
          <a:bodyPr>
            <a:normAutofit fontScale="90000"/>
          </a:bodyPr>
          <a:lstStyle/>
          <a:p>
            <a:r>
              <a:rPr lang="en-US" dirty="0"/>
              <a:t>SUMMARY </a:t>
            </a:r>
          </a:p>
        </p:txBody>
      </p:sp>
      <p:sp>
        <p:nvSpPr>
          <p:cNvPr id="3" name="Content Placeholder 2">
            <a:extLst>
              <a:ext uri="{FF2B5EF4-FFF2-40B4-BE49-F238E27FC236}">
                <a16:creationId xmlns="" xmlns:a16="http://schemas.microsoft.com/office/drawing/2014/main" id="{2BE8FDE3-DBA4-6A04-C75D-E56FE92EF368}"/>
              </a:ext>
            </a:extLst>
          </p:cNvPr>
          <p:cNvSpPr>
            <a:spLocks noGrp="1"/>
          </p:cNvSpPr>
          <p:nvPr>
            <p:ph idx="1"/>
          </p:nvPr>
        </p:nvSpPr>
        <p:spPr>
          <a:xfrm>
            <a:off x="820271" y="1640542"/>
            <a:ext cx="8525435" cy="4114799"/>
          </a:xfrm>
        </p:spPr>
        <p:txBody>
          <a:bodyPr>
            <a:normAutofit lnSpcReduction="10000"/>
          </a:bodyPr>
          <a:lstStyle/>
          <a:p>
            <a:pPr algn="just"/>
            <a:r>
              <a:rPr lang="en-US" sz="1800" dirty="0">
                <a:solidFill>
                  <a:schemeClr val="tx1"/>
                </a:solidFill>
                <a:latin typeface="Georgia" panose="02040502050405020303" pitchFamily="18" charset="0"/>
              </a:rPr>
              <a:t>Here we have made a new car price valuation model as </a:t>
            </a:r>
            <a:r>
              <a:rPr lang="en-US" sz="1800" b="0" i="0" dirty="0">
                <a:solidFill>
                  <a:schemeClr val="tx1"/>
                </a:solidFill>
                <a:effectLst/>
                <a:latin typeface="Georgia" panose="02040502050405020303" pitchFamily="18" charset="0"/>
              </a:rPr>
              <a:t>due to covid 19 impact</a:t>
            </a:r>
            <a:r>
              <a:rPr lang="en-US" sz="1800" dirty="0">
                <a:solidFill>
                  <a:schemeClr val="tx1"/>
                </a:solidFill>
                <a:latin typeface="Georgia" panose="02040502050405020303" pitchFamily="18" charset="0"/>
              </a:rPr>
              <a:t> </a:t>
            </a:r>
            <a:r>
              <a:rPr lang="en-US" sz="1800" b="0" i="0" dirty="0">
                <a:solidFill>
                  <a:schemeClr val="tx1"/>
                </a:solidFill>
                <a:effectLst/>
                <a:latin typeface="Georgia" panose="02040502050405020303" pitchFamily="18" charset="0"/>
              </a:rPr>
              <a:t>previous car price valuation machine learning models is not </a:t>
            </a:r>
            <a:r>
              <a:rPr lang="en-US" sz="1800" b="0" i="0">
                <a:solidFill>
                  <a:schemeClr val="tx1"/>
                </a:solidFill>
                <a:effectLst/>
                <a:latin typeface="Georgia" panose="02040502050405020303" pitchFamily="18" charset="0"/>
              </a:rPr>
              <a:t>working well </a:t>
            </a:r>
            <a:r>
              <a:rPr lang="en-US" sz="1800" b="0" i="0" dirty="0">
                <a:solidFill>
                  <a:schemeClr val="tx1"/>
                </a:solidFill>
                <a:effectLst/>
                <a:latin typeface="Georgia" panose="02040502050405020303" pitchFamily="18" charset="0"/>
              </a:rPr>
              <a:t>because some cars are in demand hence making them costly and some are not in demand hence cheaper. </a:t>
            </a:r>
            <a:endParaRPr lang="en-US" sz="1800" dirty="0">
              <a:solidFill>
                <a:schemeClr val="tx1"/>
              </a:solidFill>
              <a:latin typeface="Georgia" panose="02040502050405020303" pitchFamily="18" charset="0"/>
            </a:endParaRPr>
          </a:p>
          <a:p>
            <a:pPr algn="just"/>
            <a:endParaRPr lang="en-US" sz="1800" dirty="0">
              <a:solidFill>
                <a:schemeClr val="tx1"/>
              </a:solidFill>
              <a:latin typeface="Georgia" panose="02040502050405020303" pitchFamily="18" charset="0"/>
            </a:endParaRPr>
          </a:p>
          <a:p>
            <a:pPr algn="just"/>
            <a:r>
              <a:rPr lang="en-US" sz="1800" dirty="0">
                <a:solidFill>
                  <a:schemeClr val="tx1"/>
                </a:solidFill>
                <a:latin typeface="Georgia" panose="02040502050405020303" pitchFamily="18" charset="0"/>
              </a:rPr>
              <a:t>For new car price valuation model, we have done prediction on basis of Data using EDA, Data Cleaning, Data Visualization, Data Pre-processing, Checked Correlation, removed irrelevant features , Removed Outliers, Removed Skewness and at last train our data by splitting our data through train-test split process. </a:t>
            </a:r>
          </a:p>
          <a:p>
            <a:pPr algn="just"/>
            <a:endParaRPr lang="en-US" sz="1800" dirty="0">
              <a:solidFill>
                <a:schemeClr val="tx1"/>
              </a:solidFill>
              <a:latin typeface="Georgia" panose="02040502050405020303" pitchFamily="18" charset="0"/>
            </a:endParaRPr>
          </a:p>
          <a:p>
            <a:pPr algn="just"/>
            <a:r>
              <a:rPr lang="en-US" sz="1800" dirty="0">
                <a:solidFill>
                  <a:schemeClr val="tx1"/>
                </a:solidFill>
                <a:latin typeface="Georgia" panose="02040502050405020303" pitchFamily="18" charset="0"/>
              </a:rPr>
              <a:t>Built our model using 5 models and finally selected best model which was giving best accuracy that is Gradient Boosting Regressor. Then tunned our model through Hyper Tunning using </a:t>
            </a:r>
            <a:r>
              <a:rPr lang="en-US" sz="1800" dirty="0" err="1">
                <a:solidFill>
                  <a:schemeClr val="tx1"/>
                </a:solidFill>
                <a:latin typeface="Georgia" panose="02040502050405020303" pitchFamily="18" charset="0"/>
              </a:rPr>
              <a:t>GridSearchCV</a:t>
            </a:r>
            <a:r>
              <a:rPr lang="en-US" sz="1800" dirty="0">
                <a:solidFill>
                  <a:schemeClr val="tx1"/>
                </a:solidFill>
                <a:latin typeface="Georgia" panose="02040502050405020303" pitchFamily="18" charset="0"/>
              </a:rPr>
              <a:t>. And at last compared our predicted and Actual Price of Car. Thus our project is completed.</a:t>
            </a:r>
          </a:p>
          <a:p>
            <a:endParaRPr lang="en-US" sz="1800" dirty="0">
              <a:latin typeface="Georgia" panose="02040502050405020303" pitchFamily="18" charset="0"/>
            </a:endParaRPr>
          </a:p>
        </p:txBody>
      </p:sp>
      <p:sp>
        <p:nvSpPr>
          <p:cNvPr id="5" name="Slide Number Placeholder 4">
            <a:extLst>
              <a:ext uri="{FF2B5EF4-FFF2-40B4-BE49-F238E27FC236}">
                <a16:creationId xmlns=""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43</a:t>
            </a:fld>
            <a:endParaRPr lang="en-US" dirty="0"/>
          </a:p>
        </p:txBody>
      </p:sp>
    </p:spTree>
    <p:extLst>
      <p:ext uri="{BB962C8B-B14F-4D97-AF65-F5344CB8AC3E}">
        <p14:creationId xmlns="" xmlns:p14="http://schemas.microsoft.com/office/powerpoint/2010/main" val="948181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0AB426-5B7C-607E-D413-5D2C9495CC0A}"/>
              </a:ext>
            </a:extLst>
          </p:cNvPr>
          <p:cNvSpPr>
            <a:spLocks noGrp="1"/>
          </p:cNvSpPr>
          <p:nvPr>
            <p:ph type="ctrTitle"/>
          </p:nvPr>
        </p:nvSpPr>
        <p:spPr>
          <a:xfrm>
            <a:off x="3718918" y="3267456"/>
            <a:ext cx="4169664" cy="667512"/>
          </a:xfrm>
        </p:spPr>
        <p:txBody>
          <a:bodyPr>
            <a:normAutofit fontScale="90000"/>
          </a:bodyPr>
          <a:lstStyle/>
          <a:p>
            <a:r>
              <a:rPr lang="en-US" dirty="0"/>
              <a:t>THANK YOU</a:t>
            </a:r>
          </a:p>
        </p:txBody>
      </p:sp>
    </p:spTree>
    <p:extLst>
      <p:ext uri="{BB962C8B-B14F-4D97-AF65-F5344CB8AC3E}">
        <p14:creationId xmlns="" xmlns:p14="http://schemas.microsoft.com/office/powerpoint/2010/main" val="1003962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3B219B-7E3A-7E84-6386-37313F0CFB09}"/>
              </a:ext>
            </a:extLst>
          </p:cNvPr>
          <p:cNvSpPr>
            <a:spLocks noGrp="1"/>
          </p:cNvSpPr>
          <p:nvPr>
            <p:ph type="title"/>
          </p:nvPr>
        </p:nvSpPr>
        <p:spPr>
          <a:xfrm>
            <a:off x="1129553" y="808437"/>
            <a:ext cx="6808695" cy="768096"/>
          </a:xfrm>
        </p:spPr>
        <p:txBody>
          <a:bodyPr/>
          <a:lstStyle/>
          <a:p>
            <a:pPr algn="l"/>
            <a:r>
              <a:rPr lang="en-US" sz="3200" b="1" i="0" dirty="0">
                <a:solidFill>
                  <a:srgbClr val="000000"/>
                </a:solidFill>
                <a:effectLst/>
                <a:latin typeface="Georgia" panose="02040502050405020303" pitchFamily="18" charset="0"/>
              </a:rPr>
              <a:t>Technical Requirements:</a:t>
            </a:r>
          </a:p>
        </p:txBody>
      </p:sp>
      <p:sp>
        <p:nvSpPr>
          <p:cNvPr id="3" name="Text Placeholder 2">
            <a:extLst>
              <a:ext uri="{FF2B5EF4-FFF2-40B4-BE49-F238E27FC236}">
                <a16:creationId xmlns="" xmlns:a16="http://schemas.microsoft.com/office/drawing/2014/main" id="{A2E339BF-E6D7-DD0E-AF02-6813852EE723}"/>
              </a:ext>
            </a:extLst>
          </p:cNvPr>
          <p:cNvSpPr>
            <a:spLocks noGrp="1"/>
          </p:cNvSpPr>
          <p:nvPr>
            <p:ph type="body" idx="1"/>
          </p:nvPr>
        </p:nvSpPr>
        <p:spPr>
          <a:xfrm>
            <a:off x="1792941" y="1576534"/>
            <a:ext cx="6145307" cy="5281466"/>
          </a:xfrm>
        </p:spPr>
        <p:txBody>
          <a:bodyPr/>
          <a:lstStyle/>
          <a:p>
            <a:pPr marL="457200" algn="just">
              <a:lnSpc>
                <a:spcPct val="107000"/>
              </a:lnSpc>
              <a:spcAft>
                <a:spcPts val="800"/>
              </a:spcAft>
            </a:pPr>
            <a:r>
              <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 have to made car price valuation model. This project contains two phases: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mj-lt"/>
              <a:buAutoNum type="alphaLcPeriod"/>
            </a:pPr>
            <a:r>
              <a:rPr lang="en-IN"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 Collection Phase</a:t>
            </a:r>
            <a:r>
              <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We have scraped more than 5000 used cars data from websites: </a:t>
            </a:r>
            <a:r>
              <a:rPr lang="en-IN" sz="14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cardekho</a:t>
            </a:r>
            <a:r>
              <a:rPr lang="en-IN" sz="1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14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Olx</a:t>
            </a:r>
            <a:r>
              <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and cars24. We have fetched data for different locations. All types of cars are present in data for example- SUV, Sedans, Coupe, minivan, Hatchback. After scraping converted into csv file.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mj-lt"/>
              <a:buAutoNum type="alphaLcPeriod"/>
            </a:pPr>
            <a:r>
              <a:rPr lang="en-IN"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Model Building Phase</a:t>
            </a:r>
            <a:r>
              <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After collecting the data, built a machine learning model. Before model building have done all data pre-processing steps. Tried different models with different hyper parameters and selected the best model. Followed the complete life cycle of data science. Include all the steps like: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07000"/>
              </a:lnSpc>
              <a:spcAft>
                <a:spcPts val="800"/>
              </a:spcAft>
            </a:pPr>
            <a:endParaRPr lang="en-IN" sz="1400"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marL="800100" lvl="1" indent="-342900" algn="just">
              <a:lnSpc>
                <a:spcPct val="107000"/>
              </a:lnSpc>
              <a:spcAft>
                <a:spcPts val="800"/>
              </a:spcAft>
              <a:buAutoNum type="arabicPeriod"/>
            </a:pPr>
            <a:endPar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lvl="1" algn="just">
              <a:lnSpc>
                <a:spcPct val="107000"/>
              </a:lnSpc>
              <a:spcAft>
                <a:spcPts val="800"/>
              </a:spcAft>
            </a:pPr>
            <a:endPar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lvl="1" algn="just">
              <a:lnSpc>
                <a:spcPct val="107000"/>
              </a:lnSpc>
              <a:spcAft>
                <a:spcPts val="800"/>
              </a:spcAft>
            </a:pPr>
            <a:endPar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742950" lvl="1" indent="-285750" algn="just">
              <a:lnSpc>
                <a:spcPct val="107000"/>
              </a:lnSpc>
              <a:spcAft>
                <a:spcPts val="800"/>
              </a:spcAft>
              <a:buFont typeface="+mj-lt"/>
              <a:buAutoNum type="alphaLcPeriod"/>
            </a:pPr>
            <a:endParaRPr lang="en-IN"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742950" lvl="1" indent="-285750" algn="just">
              <a:lnSpc>
                <a:spcPct val="107000"/>
              </a:lnSpc>
              <a:spcAft>
                <a:spcPts val="800"/>
              </a:spcAft>
              <a:buFont typeface="+mj-lt"/>
              <a:buAutoNum type="alphaLcPeriod"/>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 xmlns:a16="http://schemas.microsoft.com/office/drawing/2014/main" id="{6D9EDF52-6569-95B4-33F7-4E78B30C95C1}"/>
              </a:ext>
            </a:extLst>
          </p:cNvPr>
          <p:cNvPicPr>
            <a:picLocks noChangeAspect="1"/>
          </p:cNvPicPr>
          <p:nvPr/>
        </p:nvPicPr>
        <p:blipFill>
          <a:blip r:embed="rId2"/>
          <a:stretch>
            <a:fillRect/>
          </a:stretch>
        </p:blipFill>
        <p:spPr>
          <a:xfrm>
            <a:off x="3924886" y="4426019"/>
            <a:ext cx="3502855" cy="1623544"/>
          </a:xfrm>
          <a:prstGeom prst="rect">
            <a:avLst/>
          </a:prstGeom>
        </p:spPr>
      </p:pic>
    </p:spTree>
    <p:extLst>
      <p:ext uri="{BB962C8B-B14F-4D97-AF65-F5344CB8AC3E}">
        <p14:creationId xmlns="" xmlns:p14="http://schemas.microsoft.com/office/powerpoint/2010/main" val="2852482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125542-D540-B766-0FA1-10DE2ED0495C}"/>
              </a:ext>
            </a:extLst>
          </p:cNvPr>
          <p:cNvSpPr>
            <a:spLocks noGrp="1"/>
          </p:cNvSpPr>
          <p:nvPr>
            <p:ph type="title"/>
          </p:nvPr>
        </p:nvSpPr>
        <p:spPr>
          <a:xfrm>
            <a:off x="758952" y="832104"/>
            <a:ext cx="10671048" cy="1400108"/>
          </a:xfrm>
        </p:spPr>
        <p:txBody>
          <a:bodyPr/>
          <a:lstStyle/>
          <a:p>
            <a:r>
              <a:rPr lang="en-IN" dirty="0"/>
              <a:t>Exploratory Data Analysis (EDA)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4" name="Content Placeholder 3">
            <a:extLst>
              <a:ext uri="{FF2B5EF4-FFF2-40B4-BE49-F238E27FC236}">
                <a16:creationId xmlns="" xmlns:a16="http://schemas.microsoft.com/office/drawing/2014/main" id="{1EC7E61B-B4C2-FF13-01E9-3390F16A7372}"/>
              </a:ext>
            </a:extLst>
          </p:cNvPr>
          <p:cNvSpPr>
            <a:spLocks noGrp="1"/>
          </p:cNvSpPr>
          <p:nvPr>
            <p:ph sz="half" idx="1"/>
          </p:nvPr>
        </p:nvSpPr>
        <p:spPr>
          <a:xfrm>
            <a:off x="621792" y="2971800"/>
            <a:ext cx="11036808" cy="3566160"/>
          </a:xfrm>
        </p:spPr>
        <p:txBody>
          <a:bodyPr/>
          <a:lstStyle/>
          <a:p>
            <a:r>
              <a:rPr lang="en-US" b="1" i="0" dirty="0">
                <a:solidFill>
                  <a:srgbClr val="000000"/>
                </a:solidFill>
                <a:effectLst/>
                <a:latin typeface="Helvetica Neue"/>
              </a:rPr>
              <a:t>Checked Total Numbers of Rows and Column</a:t>
            </a:r>
          </a:p>
          <a:p>
            <a:r>
              <a:rPr lang="en-US" b="1" i="0" dirty="0">
                <a:solidFill>
                  <a:srgbClr val="000000"/>
                </a:solidFill>
                <a:effectLst/>
                <a:latin typeface="Helvetica Neue"/>
              </a:rPr>
              <a:t>Checked</a:t>
            </a:r>
            <a:r>
              <a:rPr lang="en-IN" b="1" i="0" dirty="0">
                <a:solidFill>
                  <a:srgbClr val="000000"/>
                </a:solidFill>
                <a:effectLst/>
                <a:latin typeface="Helvetica Neue"/>
              </a:rPr>
              <a:t> All Column Name</a:t>
            </a:r>
          </a:p>
          <a:p>
            <a:r>
              <a:rPr lang="en-US" b="1" i="0" dirty="0">
                <a:solidFill>
                  <a:srgbClr val="000000"/>
                </a:solidFill>
                <a:effectLst/>
                <a:latin typeface="Helvetica Neue"/>
              </a:rPr>
              <a:t>Checked Data Type of All Data</a:t>
            </a:r>
          </a:p>
          <a:p>
            <a:r>
              <a:rPr lang="en-US" b="1" i="0" dirty="0">
                <a:solidFill>
                  <a:srgbClr val="000000"/>
                </a:solidFill>
                <a:effectLst/>
                <a:latin typeface="Helvetica Neue"/>
              </a:rPr>
              <a:t>Checked</a:t>
            </a:r>
            <a:r>
              <a:rPr lang="en-IN" b="1" i="0" dirty="0">
                <a:solidFill>
                  <a:srgbClr val="000000"/>
                </a:solidFill>
                <a:effectLst/>
                <a:latin typeface="Helvetica Neue"/>
              </a:rPr>
              <a:t> for Null Values</a:t>
            </a:r>
          </a:p>
          <a:p>
            <a:r>
              <a:rPr lang="en-IN" b="1" dirty="0">
                <a:solidFill>
                  <a:srgbClr val="000000"/>
                </a:solidFill>
                <a:latin typeface="Helvetica Neue"/>
              </a:rPr>
              <a:t>Checked for special character present in dataset or not</a:t>
            </a:r>
            <a:endParaRPr lang="en-IN" b="1" i="0" dirty="0">
              <a:solidFill>
                <a:srgbClr val="000000"/>
              </a:solidFill>
              <a:effectLst/>
              <a:latin typeface="Helvetica Neue"/>
            </a:endParaRPr>
          </a:p>
          <a:p>
            <a:r>
              <a:rPr lang="en-US" b="1" i="0" dirty="0">
                <a:solidFill>
                  <a:srgbClr val="000000"/>
                </a:solidFill>
                <a:effectLst/>
                <a:latin typeface="Helvetica Neue"/>
              </a:rPr>
              <a:t>Checked total number of unique value</a:t>
            </a:r>
          </a:p>
          <a:p>
            <a:r>
              <a:rPr lang="en-US" b="1" dirty="0">
                <a:solidFill>
                  <a:srgbClr val="000000"/>
                </a:solidFill>
                <a:latin typeface="Helvetica Neue"/>
              </a:rPr>
              <a:t>Dropped irrelevant Features </a:t>
            </a:r>
          </a:p>
          <a:p>
            <a:r>
              <a:rPr lang="en-US" b="1" dirty="0">
                <a:solidFill>
                  <a:srgbClr val="000000"/>
                </a:solidFill>
                <a:latin typeface="Helvetica Neue"/>
              </a:rPr>
              <a:t>Replaced duplicate values, special characters  and irrelevant data</a:t>
            </a:r>
          </a:p>
          <a:p>
            <a:r>
              <a:rPr lang="en-IN" b="1" i="0" dirty="0">
                <a:solidFill>
                  <a:srgbClr val="000000"/>
                </a:solidFill>
                <a:effectLst/>
                <a:latin typeface="Helvetica Neue"/>
              </a:rPr>
              <a:t>Checked Information about Data</a:t>
            </a:r>
            <a:endParaRPr lang="en-US" b="1" dirty="0">
              <a:solidFill>
                <a:srgbClr val="000000"/>
              </a:solidFill>
              <a:latin typeface="Helvetica Neue"/>
            </a:endParaRPr>
          </a:p>
          <a:p>
            <a:r>
              <a:rPr lang="en-US" b="1" dirty="0">
                <a:solidFill>
                  <a:srgbClr val="000000"/>
                </a:solidFill>
                <a:latin typeface="Helvetica Neue"/>
              </a:rPr>
              <a:t>Checked all features through visualization.</a:t>
            </a:r>
          </a:p>
        </p:txBody>
      </p:sp>
      <p:sp>
        <p:nvSpPr>
          <p:cNvPr id="6" name="Footer Placeholder 5">
            <a:extLst>
              <a:ext uri="{FF2B5EF4-FFF2-40B4-BE49-F238E27FC236}">
                <a16:creationId xmlns="" xmlns:a16="http://schemas.microsoft.com/office/drawing/2014/main" id="{A6DDBB02-9464-CEB2-1790-240E71187667}"/>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Tree>
    <p:extLst>
      <p:ext uri="{BB962C8B-B14F-4D97-AF65-F5344CB8AC3E}">
        <p14:creationId xmlns="" xmlns:p14="http://schemas.microsoft.com/office/powerpoint/2010/main"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4B311B-3177-0658-3585-6639F26A9BF6}"/>
              </a:ext>
            </a:extLst>
          </p:cNvPr>
          <p:cNvSpPr>
            <a:spLocks noGrp="1"/>
          </p:cNvSpPr>
          <p:nvPr>
            <p:ph type="title"/>
          </p:nvPr>
        </p:nvSpPr>
        <p:spPr>
          <a:xfrm>
            <a:off x="758952" y="557305"/>
            <a:ext cx="10671048" cy="768096"/>
          </a:xfrm>
        </p:spPr>
        <p:txBody>
          <a:bodyPr/>
          <a:lstStyle/>
          <a:p>
            <a:r>
              <a:rPr lang="en-IN" dirty="0"/>
              <a:t>Data Description</a:t>
            </a:r>
            <a:endParaRPr lang="en-US" sz="4400" b="1" dirty="0">
              <a:solidFill>
                <a:schemeClr val="accent6"/>
              </a:solidFill>
              <a:latin typeface="Arial Black" panose="020B0604020202020204" pitchFamily="34" charset="0"/>
              <a:cs typeface="Arial Black" panose="020B0604020202020204" pitchFamily="34" charset="0"/>
            </a:endParaRPr>
          </a:p>
        </p:txBody>
      </p:sp>
      <p:graphicFrame>
        <p:nvGraphicFramePr>
          <p:cNvPr id="6" name="Table 4">
            <a:extLst>
              <a:ext uri="{FF2B5EF4-FFF2-40B4-BE49-F238E27FC236}">
                <a16:creationId xmlns="" xmlns:a16="http://schemas.microsoft.com/office/drawing/2014/main" id="{705AB9BF-07E9-9DED-DB8B-F644759C8FDC}"/>
              </a:ext>
            </a:extLst>
          </p:cNvPr>
          <p:cNvGraphicFramePr>
            <a:graphicFrameLocks noGrp="1"/>
          </p:cNvGraphicFramePr>
          <p:nvPr>
            <p:ph sz="half" idx="1"/>
            <p:extLst>
              <p:ext uri="{D42A27DB-BD31-4B8C-83A1-F6EECF244321}">
                <p14:modId xmlns="" xmlns:p14="http://schemas.microsoft.com/office/powerpoint/2010/main" val="2924902702"/>
              </p:ext>
            </p:extLst>
          </p:nvPr>
        </p:nvGraphicFramePr>
        <p:xfrm>
          <a:off x="621792" y="1318651"/>
          <a:ext cx="10400930" cy="3384053"/>
        </p:xfrm>
        <a:graphic>
          <a:graphicData uri="http://schemas.openxmlformats.org/drawingml/2006/table">
            <a:tbl>
              <a:tblPr firstRow="1" bandRow="1">
                <a:tableStyleId>{5C22544A-7EE6-4342-B048-85BDC9FD1C3A}</a:tableStyleId>
              </a:tblPr>
              <a:tblGrid>
                <a:gridCol w="10400930">
                  <a:extLst>
                    <a:ext uri="{9D8B030D-6E8A-4147-A177-3AD203B41FA5}">
                      <a16:colId xmlns="" xmlns:a16="http://schemas.microsoft.com/office/drawing/2014/main" val="1689330750"/>
                    </a:ext>
                  </a:extLst>
                </a:gridCol>
              </a:tblGrid>
              <a:tr h="3384053">
                <a:tc>
                  <a:txBody>
                    <a:bodyPr/>
                    <a:lstStyle/>
                    <a:p>
                      <a:pPr marL="342900" indent="-342900" algn="l">
                        <a:buFont typeface="Arial" panose="020B0604020202020204" pitchFamily="34" charset="0"/>
                        <a:buChar char="•"/>
                      </a:pPr>
                      <a:r>
                        <a:rPr lang="en-US" sz="2000" dirty="0">
                          <a:solidFill>
                            <a:schemeClr val="tx1"/>
                          </a:solidFill>
                          <a:latin typeface="Georgia" panose="02040502050405020303" pitchFamily="18" charset="0"/>
                        </a:rPr>
                        <a:t>The dataset contains 5616 records (rows) and 10 features (columns).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20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chemeClr val="tx1"/>
                          </a:solidFill>
                          <a:latin typeface="Georgia" panose="02040502050405020303" pitchFamily="18" charset="0"/>
                        </a:rPr>
                        <a:t>And after removal of irrelevant data and column, we remains with 5483 records (rows) and 8 features (columns). </a:t>
                      </a:r>
                    </a:p>
                  </a:txBody>
                  <a:tcPr marL="96897" marR="96897" marT="48449" marB="48449" anchor="ctr">
                    <a:solidFill>
                      <a:schemeClr val="accent2">
                        <a:lumMod val="20000"/>
                        <a:lumOff val="80000"/>
                      </a:schemeClr>
                    </a:solidFill>
                  </a:tcPr>
                </a:tc>
                <a:extLst>
                  <a:ext uri="{0D108BD9-81ED-4DB2-BD59-A6C34878D82A}">
                    <a16:rowId xmlns="" xmlns:a16="http://schemas.microsoft.com/office/drawing/2014/main" val="479928716"/>
                  </a:ext>
                </a:extLst>
              </a:tr>
            </a:tbl>
          </a:graphicData>
        </a:graphic>
      </p:graphicFrame>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7</a:t>
            </a:fld>
            <a:endParaRPr lang="en-US" dirty="0"/>
          </a:p>
        </p:txBody>
      </p:sp>
      <p:pic>
        <p:nvPicPr>
          <p:cNvPr id="11" name="Picture 10">
            <a:extLst>
              <a:ext uri="{FF2B5EF4-FFF2-40B4-BE49-F238E27FC236}">
                <a16:creationId xmlns="" xmlns:a16="http://schemas.microsoft.com/office/drawing/2014/main" id="{033215DD-4CBE-2CC8-3CD6-D6F913DFEB4F}"/>
              </a:ext>
            </a:extLst>
          </p:cNvPr>
          <p:cNvPicPr>
            <a:picLocks noChangeAspect="1"/>
          </p:cNvPicPr>
          <p:nvPr/>
        </p:nvPicPr>
        <p:blipFill>
          <a:blip r:embed="rId2"/>
          <a:stretch>
            <a:fillRect/>
          </a:stretch>
        </p:blipFill>
        <p:spPr>
          <a:xfrm>
            <a:off x="1223683" y="2551566"/>
            <a:ext cx="8700246" cy="1066949"/>
          </a:xfrm>
          <a:prstGeom prst="rect">
            <a:avLst/>
          </a:prstGeom>
        </p:spPr>
      </p:pic>
      <p:pic>
        <p:nvPicPr>
          <p:cNvPr id="13" name="Picture 12">
            <a:extLst>
              <a:ext uri="{FF2B5EF4-FFF2-40B4-BE49-F238E27FC236}">
                <a16:creationId xmlns="" xmlns:a16="http://schemas.microsoft.com/office/drawing/2014/main" id="{7155D16E-8D86-9EC1-EC2B-A432B819D6DB}"/>
              </a:ext>
            </a:extLst>
          </p:cNvPr>
          <p:cNvPicPr>
            <a:picLocks noChangeAspect="1"/>
          </p:cNvPicPr>
          <p:nvPr/>
        </p:nvPicPr>
        <p:blipFill>
          <a:blip r:embed="rId3"/>
          <a:stretch>
            <a:fillRect/>
          </a:stretch>
        </p:blipFill>
        <p:spPr>
          <a:xfrm>
            <a:off x="2091473" y="4391484"/>
            <a:ext cx="6964665" cy="2145131"/>
          </a:xfrm>
          <a:prstGeom prst="rect">
            <a:avLst/>
          </a:prstGeom>
        </p:spPr>
      </p:pic>
    </p:spTree>
    <p:extLst>
      <p:ext uri="{BB962C8B-B14F-4D97-AF65-F5344CB8AC3E}">
        <p14:creationId xmlns="" xmlns:p14="http://schemas.microsoft.com/office/powerpoint/2010/main"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4B311B-3177-0658-3585-6639F26A9BF6}"/>
              </a:ext>
            </a:extLst>
          </p:cNvPr>
          <p:cNvSpPr>
            <a:spLocks noGrp="1"/>
          </p:cNvSpPr>
          <p:nvPr>
            <p:ph type="title"/>
          </p:nvPr>
        </p:nvSpPr>
        <p:spPr>
          <a:xfrm>
            <a:off x="758952" y="591671"/>
            <a:ext cx="10671048" cy="887505"/>
          </a:xfrm>
        </p:spPr>
        <p:txBody>
          <a:bodyPr/>
          <a:lstStyle/>
          <a:p>
            <a:r>
              <a:rPr lang="en-IN" dirty="0" err="1"/>
              <a:t>DataSet</a:t>
            </a:r>
            <a:r>
              <a:rPr lang="en-IN" dirty="0"/>
              <a:t> Description</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8</a:t>
            </a:fld>
            <a:endParaRPr lang="en-US" dirty="0"/>
          </a:p>
        </p:txBody>
      </p:sp>
      <p:pic>
        <p:nvPicPr>
          <p:cNvPr id="5" name="Picture 4">
            <a:extLst>
              <a:ext uri="{FF2B5EF4-FFF2-40B4-BE49-F238E27FC236}">
                <a16:creationId xmlns="" xmlns:a16="http://schemas.microsoft.com/office/drawing/2014/main" id="{A1D92352-C1BD-B215-7ABB-1DFC8E5F0374}"/>
              </a:ext>
            </a:extLst>
          </p:cNvPr>
          <p:cNvPicPr>
            <a:picLocks noChangeAspect="1"/>
          </p:cNvPicPr>
          <p:nvPr/>
        </p:nvPicPr>
        <p:blipFill>
          <a:blip r:embed="rId2"/>
          <a:stretch>
            <a:fillRect/>
          </a:stretch>
        </p:blipFill>
        <p:spPr>
          <a:xfrm>
            <a:off x="1411469" y="1877083"/>
            <a:ext cx="2753109" cy="2619741"/>
          </a:xfrm>
          <a:prstGeom prst="rect">
            <a:avLst/>
          </a:prstGeom>
        </p:spPr>
      </p:pic>
      <p:pic>
        <p:nvPicPr>
          <p:cNvPr id="12" name="Picture 11">
            <a:extLst>
              <a:ext uri="{FF2B5EF4-FFF2-40B4-BE49-F238E27FC236}">
                <a16:creationId xmlns="" xmlns:a16="http://schemas.microsoft.com/office/drawing/2014/main" id="{E804417F-8EEE-6A91-5845-B0061E863C21}"/>
              </a:ext>
            </a:extLst>
          </p:cNvPr>
          <p:cNvPicPr>
            <a:picLocks noChangeAspect="1"/>
          </p:cNvPicPr>
          <p:nvPr/>
        </p:nvPicPr>
        <p:blipFill>
          <a:blip r:embed="rId3"/>
          <a:stretch>
            <a:fillRect/>
          </a:stretch>
        </p:blipFill>
        <p:spPr>
          <a:xfrm>
            <a:off x="4706585" y="1479176"/>
            <a:ext cx="6382641" cy="3388659"/>
          </a:xfrm>
          <a:prstGeom prst="rect">
            <a:avLst/>
          </a:prstGeom>
        </p:spPr>
      </p:pic>
      <p:pic>
        <p:nvPicPr>
          <p:cNvPr id="14" name="Picture 13">
            <a:extLst>
              <a:ext uri="{FF2B5EF4-FFF2-40B4-BE49-F238E27FC236}">
                <a16:creationId xmlns="" xmlns:a16="http://schemas.microsoft.com/office/drawing/2014/main" id="{E82F8992-98A2-7F4D-60EC-87D429643F1B}"/>
              </a:ext>
            </a:extLst>
          </p:cNvPr>
          <p:cNvPicPr>
            <a:picLocks noChangeAspect="1"/>
          </p:cNvPicPr>
          <p:nvPr/>
        </p:nvPicPr>
        <p:blipFill>
          <a:blip r:embed="rId4"/>
          <a:stretch>
            <a:fillRect/>
          </a:stretch>
        </p:blipFill>
        <p:spPr>
          <a:xfrm>
            <a:off x="1926707" y="5169334"/>
            <a:ext cx="8335538" cy="1476581"/>
          </a:xfrm>
          <a:prstGeom prst="rect">
            <a:avLst/>
          </a:prstGeom>
        </p:spPr>
      </p:pic>
    </p:spTree>
    <p:extLst>
      <p:ext uri="{BB962C8B-B14F-4D97-AF65-F5344CB8AC3E}">
        <p14:creationId xmlns="" xmlns:p14="http://schemas.microsoft.com/office/powerpoint/2010/main" val="3120265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4B311B-3177-0658-3585-6639F26A9BF6}"/>
              </a:ext>
            </a:extLst>
          </p:cNvPr>
          <p:cNvSpPr>
            <a:spLocks noGrp="1"/>
          </p:cNvSpPr>
          <p:nvPr>
            <p:ph type="title"/>
          </p:nvPr>
        </p:nvSpPr>
        <p:spPr>
          <a:xfrm>
            <a:off x="664822" y="347472"/>
            <a:ext cx="10671048" cy="768096"/>
          </a:xfrm>
        </p:spPr>
        <p:txBody>
          <a:bodyPr/>
          <a:lstStyle/>
          <a:p>
            <a:r>
              <a:rPr lang="en-IN" dirty="0"/>
              <a:t>Data Cleaning </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9</a:t>
            </a:fld>
            <a:endParaRPr lang="en-US" dirty="0"/>
          </a:p>
        </p:txBody>
      </p:sp>
      <p:pic>
        <p:nvPicPr>
          <p:cNvPr id="5" name="Picture 4">
            <a:extLst>
              <a:ext uri="{FF2B5EF4-FFF2-40B4-BE49-F238E27FC236}">
                <a16:creationId xmlns="" xmlns:a16="http://schemas.microsoft.com/office/drawing/2014/main" id="{C6E2895B-327D-19C9-DB4A-CCDCE177A640}"/>
              </a:ext>
            </a:extLst>
          </p:cNvPr>
          <p:cNvPicPr>
            <a:picLocks noChangeAspect="1"/>
          </p:cNvPicPr>
          <p:nvPr/>
        </p:nvPicPr>
        <p:blipFill>
          <a:blip r:embed="rId2"/>
          <a:stretch>
            <a:fillRect/>
          </a:stretch>
        </p:blipFill>
        <p:spPr>
          <a:xfrm>
            <a:off x="1337598" y="1115568"/>
            <a:ext cx="9516803" cy="2044491"/>
          </a:xfrm>
          <a:prstGeom prst="rect">
            <a:avLst/>
          </a:prstGeom>
        </p:spPr>
      </p:pic>
      <p:pic>
        <p:nvPicPr>
          <p:cNvPr id="11" name="Picture 10">
            <a:extLst>
              <a:ext uri="{FF2B5EF4-FFF2-40B4-BE49-F238E27FC236}">
                <a16:creationId xmlns="" xmlns:a16="http://schemas.microsoft.com/office/drawing/2014/main" id="{E1506E19-A166-228E-F020-22A2CB5C72A3}"/>
              </a:ext>
            </a:extLst>
          </p:cNvPr>
          <p:cNvPicPr>
            <a:picLocks noChangeAspect="1"/>
          </p:cNvPicPr>
          <p:nvPr/>
        </p:nvPicPr>
        <p:blipFill>
          <a:blip r:embed="rId3"/>
          <a:stretch>
            <a:fillRect/>
          </a:stretch>
        </p:blipFill>
        <p:spPr>
          <a:xfrm>
            <a:off x="664823" y="3403720"/>
            <a:ext cx="5431178" cy="2924583"/>
          </a:xfrm>
          <a:prstGeom prst="rect">
            <a:avLst/>
          </a:prstGeom>
        </p:spPr>
      </p:pic>
      <p:pic>
        <p:nvPicPr>
          <p:cNvPr id="13" name="Picture 12">
            <a:extLst>
              <a:ext uri="{FF2B5EF4-FFF2-40B4-BE49-F238E27FC236}">
                <a16:creationId xmlns="" xmlns:a16="http://schemas.microsoft.com/office/drawing/2014/main" id="{A0526AE4-6565-6051-1208-BF4EEA3FD350}"/>
              </a:ext>
            </a:extLst>
          </p:cNvPr>
          <p:cNvPicPr>
            <a:picLocks noChangeAspect="1"/>
          </p:cNvPicPr>
          <p:nvPr/>
        </p:nvPicPr>
        <p:blipFill>
          <a:blip r:embed="rId4"/>
          <a:stretch>
            <a:fillRect/>
          </a:stretch>
        </p:blipFill>
        <p:spPr>
          <a:xfrm>
            <a:off x="6201256" y="3546614"/>
            <a:ext cx="4744112" cy="2638793"/>
          </a:xfrm>
          <a:prstGeom prst="rect">
            <a:avLst/>
          </a:prstGeom>
        </p:spPr>
      </p:pic>
    </p:spTree>
    <p:extLst>
      <p:ext uri="{BB962C8B-B14F-4D97-AF65-F5344CB8AC3E}">
        <p14:creationId xmlns="" xmlns:p14="http://schemas.microsoft.com/office/powerpoint/2010/main" val="38231158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Flow</Template>
  <TotalTime>1076</TotalTime>
  <Words>804</Words>
  <Application>Microsoft Office PowerPoint</Application>
  <PresentationFormat>Custom</PresentationFormat>
  <Paragraphs>126</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Flow</vt:lpstr>
      <vt:lpstr>CAR PRICE PREDICTION</vt:lpstr>
      <vt:lpstr>AGENDA</vt:lpstr>
      <vt:lpstr>Introduction</vt:lpstr>
      <vt:lpstr>Business Goal:</vt:lpstr>
      <vt:lpstr>Technical Requirements:</vt:lpstr>
      <vt:lpstr>Exploratory Data Analysis (EDA)</vt:lpstr>
      <vt:lpstr>Data Description</vt:lpstr>
      <vt:lpstr>DataSet Description</vt:lpstr>
      <vt:lpstr>Data Cleaning </vt:lpstr>
      <vt:lpstr>Data Visualization</vt:lpstr>
      <vt:lpstr>Slide 11</vt:lpstr>
      <vt:lpstr>Slide 12</vt:lpstr>
      <vt:lpstr>Checking Correlation</vt:lpstr>
      <vt:lpstr>Slide 14</vt:lpstr>
      <vt:lpstr>Slide 15</vt:lpstr>
      <vt:lpstr>Slide 16</vt:lpstr>
      <vt:lpstr>Checking Outliers</vt:lpstr>
      <vt:lpstr>Removing Outliers </vt:lpstr>
      <vt:lpstr>Slide 19</vt:lpstr>
      <vt:lpstr>Slide 20</vt:lpstr>
      <vt:lpstr>Checking Skewness</vt:lpstr>
      <vt:lpstr>Slide 22</vt:lpstr>
      <vt:lpstr>Removing skewness</vt:lpstr>
      <vt:lpstr>checking skewness after removal</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Final Procedure:  1. Saving the model    2. Comparing Actual and Prediction      </vt:lpstr>
      <vt:lpstr>        </vt:lpstr>
      <vt:lpstr>         3. Saving the model in CSV format  </vt:lpstr>
      <vt:lpstr>SUMMARY </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PRESENTATION</dc:title>
  <dc:subject/>
  <dc:creator>archanakumari846@gmail.com</dc:creator>
  <cp:lastModifiedBy>hp</cp:lastModifiedBy>
  <cp:revision>113</cp:revision>
  <dcterms:created xsi:type="dcterms:W3CDTF">2022-08-31T15:26:21Z</dcterms:created>
  <dcterms:modified xsi:type="dcterms:W3CDTF">2022-12-18T14:57:34Z</dcterms:modified>
</cp:coreProperties>
</file>