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7" r:id="rId1"/>
  </p:sldMasterIdLst>
  <p:sldIdLst>
    <p:sldId id="256" r:id="rId2"/>
    <p:sldId id="291" r:id="rId3"/>
    <p:sldId id="257" r:id="rId4"/>
    <p:sldId id="258" r:id="rId5"/>
    <p:sldId id="259" r:id="rId6"/>
    <p:sldId id="260" r:id="rId7"/>
    <p:sldId id="286" r:id="rId8"/>
    <p:sldId id="292" r:id="rId9"/>
    <p:sldId id="293" r:id="rId10"/>
    <p:sldId id="282" r:id="rId11"/>
    <p:sldId id="288" r:id="rId12"/>
    <p:sldId id="283" r:id="rId13"/>
    <p:sldId id="284" r:id="rId14"/>
    <p:sldId id="285" r:id="rId15"/>
    <p:sldId id="289" r:id="rId16"/>
    <p:sldId id="294" r:id="rId17"/>
    <p:sldId id="295" r:id="rId18"/>
    <p:sldId id="296" r:id="rId19"/>
    <p:sldId id="297" r:id="rId20"/>
    <p:sldId id="298" r:id="rId21"/>
    <p:sldId id="29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06CE66-116A-4E6D-8E14-21B7E194662D}" v="213" dt="2022-08-20T12:09:08.913"/>
    <p1510:client id="{3FFEAD36-739B-4199-949B-FEA60EEF8426}" v="453" dt="2022-09-02T22:37:01.321"/>
    <p1510:client id="{42A9E117-E811-4262-90CA-19FC02E67A18}" v="189" dt="2022-08-20T09:10:42.180"/>
    <p1510:client id="{5C53AAB6-0E63-4760-9941-04CC329890C3}" v="29" dt="2022-08-20T09:15:16.066"/>
    <p1510:client id="{926CABA0-A130-47E2-8909-27CAE5D84AA5}" v="284" dt="2022-09-08T12:26:30.304"/>
    <p1510:client id="{B90A0B9E-7C5A-470E-AF51-14C946C749E8}" v="295" dt="2022-09-08T12:02:39.536"/>
    <p1510:client id="{DE162FB4-2197-4198-8697-9B5ACD1A13E0}" v="1489" dt="2022-08-20T08:55:33.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2" autoAdjust="0"/>
    <p:restoredTop sz="94660"/>
  </p:normalViewPr>
  <p:slideViewPr>
    <p:cSldViewPr snapToGrid="0">
      <p:cViewPr varScale="1">
        <p:scale>
          <a:sx n="73" d="100"/>
          <a:sy n="73" d="100"/>
        </p:scale>
        <p:origin x="-420"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pPr/>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xmlns="" val="346652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pPr/>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xmlns="" val="3425183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pPr/>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xmlns="" val="3841166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pPr/>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xmlns="" val="1605117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2/24/2023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xmlns="" val="155206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6CE7D5-CF57-46EF-B807-FDD0502418D4}" type="datetimeFigureOut">
              <a:rPr lang="en-US" smtClean="0"/>
              <a:pPr/>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xmlns="" val="116771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6CE7D5-CF57-46EF-B807-FDD0502418D4}" type="datetimeFigureOut">
              <a:rPr lang="en-US" smtClean="0"/>
              <a:pPr/>
              <a:t>2/24/2023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xmlns="" val="1034030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6CE7D5-CF57-46EF-B807-FDD0502418D4}" type="datetimeFigureOut">
              <a:rPr lang="en-US" smtClean="0"/>
              <a:pPr/>
              <a:t>2/24/2023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xmlns="" val="244221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2/24/2023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xmlns="" val="3814252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xmlns="" val="267865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2/24/2023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dirty="0"/>
          </a:p>
        </p:txBody>
      </p:sp>
    </p:spTree>
    <p:extLst>
      <p:ext uri="{BB962C8B-B14F-4D97-AF65-F5344CB8AC3E}">
        <p14:creationId xmlns:p14="http://schemas.microsoft.com/office/powerpoint/2010/main" xmlns="" val="2891253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2/24/2023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dirty="0"/>
          </a:p>
        </p:txBody>
      </p:sp>
    </p:spTree>
    <p:extLst>
      <p:ext uri="{BB962C8B-B14F-4D97-AF65-F5344CB8AC3E}">
        <p14:creationId xmlns:p14="http://schemas.microsoft.com/office/powerpoint/2010/main" xmlns="" val="874698354"/>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9502" y="929"/>
            <a:ext cx="11712498" cy="1122392"/>
          </a:xfrm>
        </p:spPr>
        <p:txBody>
          <a:bodyPr>
            <a:normAutofit/>
          </a:bodyPr>
          <a:lstStyle/>
          <a:p>
            <a:r>
              <a:rPr lang="en-IN" sz="2800" b="1" u="sng" dirty="0">
                <a:latin typeface="Calibri"/>
                <a:ea typeface="+mj-lt"/>
                <a:cs typeface="+mj-lt"/>
              </a:rPr>
              <a:t>Micro-Credit Defaulter Model</a:t>
            </a:r>
            <a:endParaRPr lang="en-US" b="1" u="sng" dirty="0">
              <a:latin typeface="Calibri"/>
            </a:endParaRPr>
          </a:p>
        </p:txBody>
      </p:sp>
      <p:sp>
        <p:nvSpPr>
          <p:cNvPr id="3" name="Subtitle 2"/>
          <p:cNvSpPr>
            <a:spLocks noGrp="1"/>
          </p:cNvSpPr>
          <p:nvPr>
            <p:ph type="subTitle" idx="1"/>
          </p:nvPr>
        </p:nvSpPr>
        <p:spPr>
          <a:xfrm>
            <a:off x="479502" y="1718605"/>
            <a:ext cx="11519210" cy="5005685"/>
          </a:xfrm>
        </p:spPr>
        <p:txBody>
          <a:bodyPr vert="horz" lIns="91440" tIns="45720" rIns="91440" bIns="45720" rtlCol="0" anchor="t">
            <a:normAutofit/>
          </a:bodyPr>
          <a:lstStyle/>
          <a:p>
            <a:pPr algn="just"/>
            <a:r>
              <a:rPr lang="en-IN" dirty="0">
                <a:ea typeface="+mn-lt"/>
                <a:cs typeface="+mn-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a:t>
            </a:r>
            <a:endParaRPr lang="en-US" dirty="0"/>
          </a:p>
          <a:p>
            <a:pPr algn="just"/>
            <a:r>
              <a:rPr lang="en-IN" dirty="0">
                <a:ea typeface="+mn-lt"/>
                <a:cs typeface="+mn-lt"/>
              </a:rPr>
              <a:t>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endParaRPr lang="en-IN" dirty="0"/>
          </a:p>
          <a:p>
            <a:pPr algn="just"/>
            <a:r>
              <a:rPr lang="en-IN" dirty="0">
                <a:ea typeface="+mn-lt"/>
                <a:cs typeface="+mn-lt"/>
              </a:rPr>
              <a:t>Today, microfinance is widely accepted as a poverty-reduction tool, representing $70 billion in outstanding loans and a global outreach of 200 million clients.</a:t>
            </a:r>
            <a:endParaRPr lang="en-IN" dirty="0"/>
          </a:p>
        </p:txBody>
      </p:sp>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Content Placeholder 7">
            <a:extLst>
              <a:ext uri="{FF2B5EF4-FFF2-40B4-BE49-F238E27FC236}">
                <a16:creationId xmlns:a16="http://schemas.microsoft.com/office/drawing/2014/main" xmlns="" id="{965A2E05-19A1-3E83-118D-B8D8D041E466}"/>
              </a:ext>
            </a:extLst>
          </p:cNvPr>
          <p:cNvSpPr>
            <a:spLocks noGrp="1"/>
          </p:cNvSpPr>
          <p:nvPr>
            <p:ph idx="1"/>
          </p:nvPr>
        </p:nvSpPr>
        <p:spPr>
          <a:xfrm>
            <a:off x="191220" y="653683"/>
            <a:ext cx="4952451" cy="4976939"/>
          </a:xfrm>
        </p:spPr>
        <p:txBody>
          <a:bodyPr vert="horz" lIns="91440" tIns="45720" rIns="91440" bIns="45720" rtlCol="0" anchor="t">
            <a:normAutofit fontScale="92500" lnSpcReduction="20000"/>
          </a:bodyPr>
          <a:lstStyle/>
          <a:p>
            <a:pPr marL="0" indent="0">
              <a:buNone/>
            </a:pPr>
            <a:r>
              <a:rPr lang="en-US" sz="2000" b="1" dirty="0">
                <a:ea typeface="+mn-lt"/>
                <a:cs typeface="+mn-lt"/>
              </a:rPr>
              <a:t>There are multicollinearity problem present in our dataset. </a:t>
            </a:r>
          </a:p>
          <a:p>
            <a:r>
              <a:rPr lang="en-US" sz="2000" dirty="0">
                <a:ea typeface="+mn-lt"/>
                <a:cs typeface="+mn-lt"/>
              </a:rPr>
              <a:t>daily_decr90 &amp; daily_decr30 is 98% correlated.</a:t>
            </a:r>
            <a:endParaRPr lang="en-US" sz="2000" dirty="0">
              <a:cs typeface="Calibri"/>
            </a:endParaRPr>
          </a:p>
          <a:p>
            <a:r>
              <a:rPr lang="en-US" sz="2000" dirty="0">
                <a:ea typeface="+mn-lt"/>
                <a:cs typeface="+mn-lt"/>
              </a:rPr>
              <a:t>rental30 &amp; rental90 is 96% correlated.</a:t>
            </a:r>
            <a:endParaRPr lang="en-US" dirty="0"/>
          </a:p>
          <a:p>
            <a:r>
              <a:rPr lang="en-US" sz="2000" dirty="0">
                <a:ea typeface="+mn-lt"/>
                <a:cs typeface="+mn-lt"/>
              </a:rPr>
              <a:t>cnt_ma_rech90 &amp; cnt_ma_rech30 is 89% correlated.</a:t>
            </a:r>
            <a:endParaRPr lang="en-US" dirty="0"/>
          </a:p>
          <a:p>
            <a:r>
              <a:rPr lang="en-US" sz="2000" dirty="0">
                <a:ea typeface="+mn-lt"/>
                <a:cs typeface="+mn-lt"/>
              </a:rPr>
              <a:t>sumamnt_ma_rech30 &amp; sumamnt_ma_rech90 is 89% correlated.</a:t>
            </a:r>
            <a:endParaRPr lang="en-US" dirty="0"/>
          </a:p>
          <a:p>
            <a:r>
              <a:rPr lang="en-US" sz="2000" dirty="0">
                <a:ea typeface="+mn-lt"/>
                <a:cs typeface="+mn-lt"/>
              </a:rPr>
              <a:t>medianamnt_ma_rech90 &amp; medianamnt_ma_rech30 is 86% correlated.</a:t>
            </a:r>
            <a:endParaRPr lang="en-US" dirty="0"/>
          </a:p>
          <a:p>
            <a:r>
              <a:rPr lang="en-US" sz="2000" dirty="0">
                <a:ea typeface="+mn-lt"/>
                <a:cs typeface="+mn-lt"/>
              </a:rPr>
              <a:t>cnt_loans30 &amp; amnt_loans30 is 96% correlated.</a:t>
            </a:r>
            <a:endParaRPr lang="en-US" dirty="0"/>
          </a:p>
          <a:p>
            <a:r>
              <a:rPr lang="en-US" sz="2000" dirty="0">
                <a:ea typeface="+mn-lt"/>
                <a:cs typeface="+mn-lt"/>
              </a:rPr>
              <a:t>amnt_loans90 &amp; amnt_loans30 is 90% correlated.</a:t>
            </a:r>
            <a:endParaRPr lang="en-US" dirty="0"/>
          </a:p>
          <a:p>
            <a:r>
              <a:rPr lang="en-US" sz="2000" dirty="0">
                <a:ea typeface="+mn-lt"/>
                <a:cs typeface="+mn-lt"/>
              </a:rPr>
              <a:t>medianamnt_loans90 &amp; medianamnt_loans30 is 91% correlated.</a:t>
            </a:r>
            <a:endParaRPr lang="en-US" dirty="0"/>
          </a:p>
          <a:p>
            <a:r>
              <a:rPr lang="en-US" sz="2000" dirty="0">
                <a:ea typeface="+mn-lt"/>
                <a:cs typeface="+mn-lt"/>
              </a:rPr>
              <a:t>payback30 &amp; payback90 is 83% correlated.</a:t>
            </a:r>
            <a:endParaRPr lang="en-US" dirty="0"/>
          </a:p>
          <a:p>
            <a:endParaRPr lang="en-US" sz="2000" dirty="0">
              <a:cs typeface="Calibri"/>
            </a:endParaRPr>
          </a:p>
          <a:p>
            <a:endParaRPr lang="en-US" sz="2000" b="1" dirty="0">
              <a:ea typeface="Calibri" panose="020F0502020204030204"/>
              <a:cs typeface="Calibri" panose="020F0502020204030204"/>
            </a:endParaRPr>
          </a:p>
        </p:txBody>
      </p:sp>
      <p:pic>
        <p:nvPicPr>
          <p:cNvPr id="4" name="Picture 4" descr="Chart&#10;&#10;Description automatically generated">
            <a:extLst>
              <a:ext uri="{FF2B5EF4-FFF2-40B4-BE49-F238E27FC236}">
                <a16:creationId xmlns:a16="http://schemas.microsoft.com/office/drawing/2014/main" xmlns="" id="{DBA8E943-5A3D-87D9-D590-FBBC3D3B794C}"/>
              </a:ext>
            </a:extLst>
          </p:cNvPr>
          <p:cNvPicPr>
            <a:picLocks noChangeAspect="1"/>
          </p:cNvPicPr>
          <p:nvPr/>
        </p:nvPicPr>
        <p:blipFill rotWithShape="1">
          <a:blip r:embed="rId2"/>
          <a:srcRect l="1213" r="1213"/>
          <a:stretch/>
        </p:blipFill>
        <p:spPr>
          <a:xfrm>
            <a:off x="5852081" y="832167"/>
            <a:ext cx="5653320" cy="5638955"/>
          </a:xfrm>
          <a:prstGeom prst="rect">
            <a:avLst/>
          </a:prstGeom>
        </p:spPr>
      </p:pic>
    </p:spTree>
    <p:extLst>
      <p:ext uri="{BB962C8B-B14F-4D97-AF65-F5344CB8AC3E}">
        <p14:creationId xmlns:p14="http://schemas.microsoft.com/office/powerpoint/2010/main" xmlns="" val="326145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F7F535-7BA7-EE8C-E7D7-57CC694FA8F0}"/>
              </a:ext>
            </a:extLst>
          </p:cNvPr>
          <p:cNvSpPr>
            <a:spLocks noGrp="1"/>
          </p:cNvSpPr>
          <p:nvPr>
            <p:ph type="title"/>
          </p:nvPr>
        </p:nvSpPr>
        <p:spPr>
          <a:xfrm>
            <a:off x="-455761" y="2138712"/>
            <a:ext cx="6030751" cy="1800526"/>
          </a:xfrm>
          <a:prstGeom prst="ellipse">
            <a:avLst/>
          </a:prstGeom>
        </p:spPr>
        <p:txBody>
          <a:bodyPr vert="horz" lIns="91440" tIns="45720" rIns="91440" bIns="45720" rtlCol="0">
            <a:normAutofit/>
          </a:bodyPr>
          <a:lstStyle/>
          <a:p>
            <a:r>
              <a:rPr lang="en-US" sz="4100" b="1" u="sng" dirty="0"/>
              <a:t>Feature Selection</a:t>
            </a:r>
            <a:endParaRPr lang="en-US" sz="4100" b="1" u="sng" kern="1200" dirty="0">
              <a:latin typeface="+mj-lt"/>
              <a:ea typeface="+mj-ea"/>
              <a:cs typeface="+mj-cs"/>
            </a:endParaRPr>
          </a:p>
        </p:txBody>
      </p:sp>
      <p:pic>
        <p:nvPicPr>
          <p:cNvPr id="4" name="Picture 4" descr="Table&#10;&#10;Description automatically generated">
            <a:extLst>
              <a:ext uri="{FF2B5EF4-FFF2-40B4-BE49-F238E27FC236}">
                <a16:creationId xmlns:a16="http://schemas.microsoft.com/office/drawing/2014/main" xmlns="" id="{989F937D-1AD2-B178-A304-CE9D2989B02D}"/>
              </a:ext>
            </a:extLst>
          </p:cNvPr>
          <p:cNvPicPr>
            <a:picLocks noChangeAspect="1"/>
          </p:cNvPicPr>
          <p:nvPr/>
        </p:nvPicPr>
        <p:blipFill>
          <a:blip r:embed="rId2"/>
          <a:stretch>
            <a:fillRect/>
          </a:stretch>
        </p:blipFill>
        <p:spPr>
          <a:xfrm>
            <a:off x="7514866" y="-3747"/>
            <a:ext cx="3233523" cy="6649423"/>
          </a:xfrm>
          <a:prstGeom prst="rect">
            <a:avLst/>
          </a:prstGeom>
        </p:spPr>
      </p:pic>
    </p:spTree>
    <p:extLst>
      <p:ext uri="{BB962C8B-B14F-4D97-AF65-F5344CB8AC3E}">
        <p14:creationId xmlns:p14="http://schemas.microsoft.com/office/powerpoint/2010/main" xmlns="" val="2623200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02A326-F417-9F64-1941-B5CB9428FBE4}"/>
              </a:ext>
            </a:extLst>
          </p:cNvPr>
          <p:cNvSpPr>
            <a:spLocks noGrp="1"/>
          </p:cNvSpPr>
          <p:nvPr>
            <p:ph type="title"/>
          </p:nvPr>
        </p:nvSpPr>
        <p:spPr>
          <a:xfrm>
            <a:off x="1000452" y="1610024"/>
            <a:ext cx="3058621" cy="1457002"/>
          </a:xfrm>
        </p:spPr>
        <p:txBody>
          <a:bodyPr vert="horz" lIns="91440" tIns="45720" rIns="91440" bIns="45720" rtlCol="0" anchor="b">
            <a:normAutofit/>
          </a:bodyPr>
          <a:lstStyle/>
          <a:p>
            <a:r>
              <a:rPr lang="en-US" sz="4000" b="1" kern="1200">
                <a:latin typeface="+mj-lt"/>
                <a:ea typeface="+mj-ea"/>
                <a:cs typeface="+mj-cs"/>
              </a:rPr>
              <a:t>Normal Distribution:</a:t>
            </a:r>
          </a:p>
        </p:txBody>
      </p:sp>
      <p:pic>
        <p:nvPicPr>
          <p:cNvPr id="4" name="Picture 4" descr="Graphical user interface, diagram, PowerPoint&#10;&#10;Description automatically generated">
            <a:extLst>
              <a:ext uri="{FF2B5EF4-FFF2-40B4-BE49-F238E27FC236}">
                <a16:creationId xmlns:a16="http://schemas.microsoft.com/office/drawing/2014/main" xmlns="" id="{765D29D3-9746-2107-E0BB-BF803409A339}"/>
              </a:ext>
            </a:extLst>
          </p:cNvPr>
          <p:cNvPicPr>
            <a:picLocks noChangeAspect="1"/>
          </p:cNvPicPr>
          <p:nvPr/>
        </p:nvPicPr>
        <p:blipFill>
          <a:blip r:embed="rId2"/>
          <a:stretch>
            <a:fillRect/>
          </a:stretch>
        </p:blipFill>
        <p:spPr>
          <a:xfrm>
            <a:off x="3783178" y="1165978"/>
            <a:ext cx="8202560" cy="4735792"/>
          </a:xfrm>
          <a:prstGeom prst="rect">
            <a:avLst/>
          </a:prstGeom>
        </p:spPr>
      </p:pic>
    </p:spTree>
    <p:extLst>
      <p:ext uri="{BB962C8B-B14F-4D97-AF65-F5344CB8AC3E}">
        <p14:creationId xmlns:p14="http://schemas.microsoft.com/office/powerpoint/2010/main" xmlns="" val="1937265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080BF-A098-1F70-1E9E-45E44D72BBB2}"/>
              </a:ext>
            </a:extLst>
          </p:cNvPr>
          <p:cNvSpPr>
            <a:spLocks noGrp="1"/>
          </p:cNvSpPr>
          <p:nvPr>
            <p:ph type="title"/>
          </p:nvPr>
        </p:nvSpPr>
        <p:spPr>
          <a:xfrm>
            <a:off x="6889833" y="1056640"/>
            <a:ext cx="4360324" cy="3494398"/>
          </a:xfrm>
          <a:prstGeom prst="ellipse">
            <a:avLst/>
          </a:prstGeom>
        </p:spPr>
        <p:txBody>
          <a:bodyPr vert="horz" lIns="91440" tIns="45720" rIns="91440" bIns="45720" rtlCol="0" anchor="b">
            <a:normAutofit/>
          </a:bodyPr>
          <a:lstStyle/>
          <a:p>
            <a:r>
              <a:rPr lang="en-US" sz="6700" b="1" u="sng"/>
              <a:t>Outliers:</a:t>
            </a:r>
          </a:p>
        </p:txBody>
      </p:sp>
      <p:pic>
        <p:nvPicPr>
          <p:cNvPr id="4" name="Picture 4" descr="A picture containing text, electronics&#10;&#10;Description automatically generated">
            <a:extLst>
              <a:ext uri="{FF2B5EF4-FFF2-40B4-BE49-F238E27FC236}">
                <a16:creationId xmlns:a16="http://schemas.microsoft.com/office/drawing/2014/main" xmlns="" id="{0E68B4A2-5533-42EF-6782-41F7B51B6859}"/>
              </a:ext>
            </a:extLst>
          </p:cNvPr>
          <p:cNvPicPr>
            <a:picLocks noChangeAspect="1"/>
          </p:cNvPicPr>
          <p:nvPr/>
        </p:nvPicPr>
        <p:blipFill rotWithShape="1">
          <a:blip r:embed="rId2"/>
          <a:srcRect l="2411" r="2410" b="-1"/>
          <a:stretch/>
        </p:blipFill>
        <p:spPr>
          <a:xfrm>
            <a:off x="621675" y="623275"/>
            <a:ext cx="5474323" cy="5607882"/>
          </a:xfrm>
          <a:prstGeom prst="rect">
            <a:avLst/>
          </a:prstGeom>
        </p:spPr>
      </p:pic>
    </p:spTree>
    <p:extLst>
      <p:ext uri="{BB962C8B-B14F-4D97-AF65-F5344CB8AC3E}">
        <p14:creationId xmlns:p14="http://schemas.microsoft.com/office/powerpoint/2010/main" xmlns="" val="244075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EF3567-92CE-EAB9-97D0-63B19BAA1EDF}"/>
              </a:ext>
            </a:extLst>
          </p:cNvPr>
          <p:cNvSpPr>
            <a:spLocks noGrp="1"/>
          </p:cNvSpPr>
          <p:nvPr>
            <p:ph type="title"/>
          </p:nvPr>
        </p:nvSpPr>
        <p:spPr>
          <a:xfrm>
            <a:off x="1629751" y="934327"/>
            <a:ext cx="8924392" cy="1058275"/>
          </a:xfrm>
        </p:spPr>
        <p:txBody>
          <a:bodyPr>
            <a:normAutofit/>
          </a:bodyPr>
          <a:lstStyle/>
          <a:p>
            <a:pPr algn="ctr"/>
            <a:r>
              <a:rPr lang="en-US" b="1" u="sng" dirty="0">
                <a:ea typeface="+mj-lt"/>
                <a:cs typeface="+mj-lt"/>
              </a:rPr>
              <a:t>Normal Distribution &amp; Outliers.</a:t>
            </a:r>
            <a:r>
              <a:rPr lang="en-US" dirty="0">
                <a:ea typeface="+mj-lt"/>
                <a:cs typeface="+mj-lt"/>
              </a:rPr>
              <a:t> </a:t>
            </a:r>
            <a:endParaRPr lang="en-US"/>
          </a:p>
        </p:txBody>
      </p:sp>
      <p:sp>
        <p:nvSpPr>
          <p:cNvPr id="3" name="Content Placeholder 2">
            <a:extLst>
              <a:ext uri="{FF2B5EF4-FFF2-40B4-BE49-F238E27FC236}">
                <a16:creationId xmlns:a16="http://schemas.microsoft.com/office/drawing/2014/main" xmlns="" id="{2780338F-A013-2B6C-0D54-8E09DA563BFC}"/>
              </a:ext>
            </a:extLst>
          </p:cNvPr>
          <p:cNvSpPr>
            <a:spLocks noGrp="1"/>
          </p:cNvSpPr>
          <p:nvPr>
            <p:ph idx="1"/>
          </p:nvPr>
        </p:nvSpPr>
        <p:spPr>
          <a:xfrm>
            <a:off x="1783056" y="2479146"/>
            <a:ext cx="8309586" cy="2756848"/>
          </a:xfrm>
        </p:spPr>
        <p:txBody>
          <a:bodyPr vert="horz" lIns="91440" tIns="45720" rIns="91440" bIns="45720" rtlCol="0" anchor="t">
            <a:normAutofit/>
          </a:bodyPr>
          <a:lstStyle/>
          <a:p>
            <a:pPr algn="just"/>
            <a:r>
              <a:rPr lang="en-US" dirty="0">
                <a:ea typeface="Calibri"/>
                <a:cs typeface="Calibri"/>
              </a:rPr>
              <a:t>Skewness are present in the dataset.</a:t>
            </a:r>
          </a:p>
          <a:p>
            <a:pPr algn="just"/>
            <a:r>
              <a:rPr lang="en-US" dirty="0">
                <a:ea typeface="Calibri"/>
                <a:cs typeface="Calibri"/>
              </a:rPr>
              <a:t>And outliers are also there in dataset.</a:t>
            </a:r>
          </a:p>
        </p:txBody>
      </p:sp>
    </p:spTree>
    <p:extLst>
      <p:ext uri="{BB962C8B-B14F-4D97-AF65-F5344CB8AC3E}">
        <p14:creationId xmlns:p14="http://schemas.microsoft.com/office/powerpoint/2010/main" xmlns="" val="3525978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A0C4FB-89B6-7AEF-B6BD-95A179CC34A3}"/>
              </a:ext>
            </a:extLst>
          </p:cNvPr>
          <p:cNvSpPr>
            <a:spLocks noGrp="1"/>
          </p:cNvSpPr>
          <p:nvPr>
            <p:ph type="title"/>
          </p:nvPr>
        </p:nvSpPr>
        <p:spPr>
          <a:xfrm>
            <a:off x="838200" y="672747"/>
            <a:ext cx="10515600" cy="1033390"/>
          </a:xfrm>
        </p:spPr>
        <p:txBody>
          <a:bodyPr vert="horz" lIns="91440" tIns="45720" rIns="91440" bIns="45720" rtlCol="0" anchor="ctr">
            <a:noAutofit/>
          </a:bodyPr>
          <a:lstStyle/>
          <a:p>
            <a:pPr algn="ctr"/>
            <a:r>
              <a:rPr lang="en-US" sz="2000" dirty="0">
                <a:cs typeface="Calibri Light"/>
              </a:rPr>
              <a:t>After Applying </a:t>
            </a:r>
            <a:r>
              <a:rPr lang="en-US" sz="2000" dirty="0" err="1">
                <a:cs typeface="Calibri Light"/>
              </a:rPr>
              <a:t>PowerTransformer</a:t>
            </a:r>
            <a:r>
              <a:rPr lang="en-US" sz="2000" dirty="0">
                <a:cs typeface="Calibri Light"/>
              </a:rPr>
              <a:t/>
            </a:r>
            <a:br>
              <a:rPr lang="en-US" sz="2000" dirty="0">
                <a:cs typeface="Calibri Light"/>
              </a:rPr>
            </a:br>
            <a:r>
              <a:rPr lang="en-US" sz="2000" dirty="0">
                <a:cs typeface="Calibri Light"/>
              </a:rPr>
              <a:t>Method = Yeo - Johnson</a:t>
            </a:r>
          </a:p>
        </p:txBody>
      </p:sp>
      <p:pic>
        <p:nvPicPr>
          <p:cNvPr id="13" name="Picture 13" descr="Graphical user interface, diagram, application&#10;&#10;Description automatically generated">
            <a:extLst>
              <a:ext uri="{FF2B5EF4-FFF2-40B4-BE49-F238E27FC236}">
                <a16:creationId xmlns:a16="http://schemas.microsoft.com/office/drawing/2014/main" xmlns="" id="{FAAA4E31-2285-5E86-6417-D1644089A379}"/>
              </a:ext>
            </a:extLst>
          </p:cNvPr>
          <p:cNvPicPr>
            <a:picLocks noGrp="1" noChangeAspect="1"/>
          </p:cNvPicPr>
          <p:nvPr>
            <p:ph idx="1"/>
          </p:nvPr>
        </p:nvPicPr>
        <p:blipFill>
          <a:blip r:embed="rId2"/>
          <a:stretch>
            <a:fillRect/>
          </a:stretch>
        </p:blipFill>
        <p:spPr>
          <a:xfrm>
            <a:off x="3786187" y="2805906"/>
            <a:ext cx="4619625" cy="2390775"/>
          </a:xfrm>
        </p:spPr>
      </p:pic>
    </p:spTree>
    <p:extLst>
      <p:ext uri="{BB962C8B-B14F-4D97-AF65-F5344CB8AC3E}">
        <p14:creationId xmlns:p14="http://schemas.microsoft.com/office/powerpoint/2010/main" xmlns="" val="395842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76F34E-ADBE-E6EF-E1D5-FEE8D11A1B63}"/>
              </a:ext>
            </a:extLst>
          </p:cNvPr>
          <p:cNvSpPr>
            <a:spLocks noGrp="1"/>
          </p:cNvSpPr>
          <p:nvPr>
            <p:ph type="title"/>
          </p:nvPr>
        </p:nvSpPr>
        <p:spPr>
          <a:xfrm>
            <a:off x="1047280" y="759805"/>
            <a:ext cx="10306520" cy="1325563"/>
          </a:xfrm>
        </p:spPr>
        <p:txBody>
          <a:bodyPr>
            <a:normAutofit/>
          </a:bodyPr>
          <a:lstStyle/>
          <a:p>
            <a:r>
              <a:rPr lang="en-US" sz="4000" b="1" u="sng" dirty="0">
                <a:cs typeface="Calibri Light"/>
              </a:rPr>
              <a:t>Imbalanced Target Column</a:t>
            </a:r>
            <a:endParaRPr lang="en-US" sz="4000" b="1" u="sng" dirty="0"/>
          </a:p>
        </p:txBody>
      </p:sp>
      <p:sp>
        <p:nvSpPr>
          <p:cNvPr id="3" name="Content Placeholder 2">
            <a:extLst>
              <a:ext uri="{FF2B5EF4-FFF2-40B4-BE49-F238E27FC236}">
                <a16:creationId xmlns:a16="http://schemas.microsoft.com/office/drawing/2014/main" xmlns="" id="{5D46EAB0-81C3-B6E9-54F0-B5ACACCE112B}"/>
              </a:ext>
            </a:extLst>
          </p:cNvPr>
          <p:cNvSpPr>
            <a:spLocks noGrp="1"/>
          </p:cNvSpPr>
          <p:nvPr>
            <p:ph idx="1"/>
          </p:nvPr>
        </p:nvSpPr>
        <p:spPr>
          <a:xfrm>
            <a:off x="1424904" y="2494450"/>
            <a:ext cx="4053545" cy="3563159"/>
          </a:xfrm>
        </p:spPr>
        <p:txBody>
          <a:bodyPr vert="horz" lIns="91440" tIns="45720" rIns="91440" bIns="45720" rtlCol="0">
            <a:normAutofit/>
          </a:bodyPr>
          <a:lstStyle/>
          <a:p>
            <a:r>
              <a:rPr lang="en-US" sz="2400" dirty="0">
                <a:ea typeface="+mn-lt"/>
                <a:cs typeface="+mn-lt"/>
              </a:rPr>
              <a:t>Label ‘1’ has approximately 87.5% records.</a:t>
            </a:r>
            <a:endParaRPr lang="en-US" sz="2400" dirty="0">
              <a:cs typeface="Calibri" panose="020F0502020204030204"/>
            </a:endParaRPr>
          </a:p>
          <a:p>
            <a:r>
              <a:rPr lang="en-US" sz="2400" dirty="0">
                <a:ea typeface="+mn-lt"/>
                <a:cs typeface="+mn-lt"/>
              </a:rPr>
              <a:t>Label ‘0’ has approximately 12.5% records.</a:t>
            </a:r>
            <a:endParaRPr lang="en-US" sz="2400" dirty="0"/>
          </a:p>
          <a:p>
            <a:pPr marL="0" indent="0">
              <a:buNone/>
            </a:pPr>
            <a:endParaRPr lang="en-US" sz="2400" dirty="0">
              <a:cs typeface="Calibri"/>
            </a:endParaRPr>
          </a:p>
        </p:txBody>
      </p:sp>
      <p:pic>
        <p:nvPicPr>
          <p:cNvPr id="4" name="Picture 4" descr="Chart, bar chart&#10;&#10;Description automatically generated">
            <a:extLst>
              <a:ext uri="{FF2B5EF4-FFF2-40B4-BE49-F238E27FC236}">
                <a16:creationId xmlns:a16="http://schemas.microsoft.com/office/drawing/2014/main" xmlns="" id="{F4143B43-91ED-53D3-7EAD-F908F629AD7C}"/>
              </a:ext>
            </a:extLst>
          </p:cNvPr>
          <p:cNvPicPr>
            <a:picLocks noChangeAspect="1"/>
          </p:cNvPicPr>
          <p:nvPr/>
        </p:nvPicPr>
        <p:blipFill>
          <a:blip r:embed="rId2"/>
          <a:stretch>
            <a:fillRect/>
          </a:stretch>
        </p:blipFill>
        <p:spPr>
          <a:xfrm>
            <a:off x="6098892" y="3031440"/>
            <a:ext cx="4802404" cy="2485243"/>
          </a:xfrm>
          <a:prstGeom prst="rect">
            <a:avLst/>
          </a:prstGeom>
        </p:spPr>
      </p:pic>
    </p:spTree>
    <p:extLst>
      <p:ext uri="{BB962C8B-B14F-4D97-AF65-F5344CB8AC3E}">
        <p14:creationId xmlns:p14="http://schemas.microsoft.com/office/powerpoint/2010/main" xmlns="" val="41238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30537C-5779-77A9-AF57-9255C67ACF6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kern="1200" dirty="0">
                <a:latin typeface="+mj-lt"/>
                <a:ea typeface="+mj-ea"/>
                <a:cs typeface="+mj-cs"/>
              </a:rPr>
              <a:t>After </a:t>
            </a:r>
            <a:r>
              <a:rPr lang="en-US" sz="3200" b="1" u="sng" kern="1200" dirty="0" err="1">
                <a:latin typeface="+mj-lt"/>
                <a:ea typeface="+mj-ea"/>
                <a:cs typeface="+mj-cs"/>
              </a:rPr>
              <a:t>OverSampling</a:t>
            </a:r>
            <a:r>
              <a:rPr lang="en-US" sz="3200" b="1" u="sng" kern="1200" dirty="0">
                <a:latin typeface="+mj-lt"/>
                <a:ea typeface="+mj-ea"/>
                <a:cs typeface="+mj-cs"/>
              </a:rPr>
              <a:t>.</a:t>
            </a:r>
          </a:p>
        </p:txBody>
      </p:sp>
      <p:pic>
        <p:nvPicPr>
          <p:cNvPr id="4" name="Picture 4" descr="Chart, bar chart&#10;&#10;Description automatically generated">
            <a:extLst>
              <a:ext uri="{FF2B5EF4-FFF2-40B4-BE49-F238E27FC236}">
                <a16:creationId xmlns:a16="http://schemas.microsoft.com/office/drawing/2014/main" xmlns="" id="{A87C8E7D-6506-DF3D-7573-2075456A8F95}"/>
              </a:ext>
            </a:extLst>
          </p:cNvPr>
          <p:cNvPicPr>
            <a:picLocks noGrp="1" noChangeAspect="1"/>
          </p:cNvPicPr>
          <p:nvPr>
            <p:ph idx="1"/>
          </p:nvPr>
        </p:nvPicPr>
        <p:blipFill>
          <a:blip r:embed="rId2"/>
          <a:stretch>
            <a:fillRect/>
          </a:stretch>
        </p:blipFill>
        <p:spPr>
          <a:xfrm>
            <a:off x="3786187" y="2805906"/>
            <a:ext cx="4619625" cy="2390775"/>
          </a:xfrm>
          <a:prstGeom prst="rect">
            <a:avLst/>
          </a:prstGeom>
        </p:spPr>
      </p:pic>
    </p:spTree>
    <p:extLst>
      <p:ext uri="{BB962C8B-B14F-4D97-AF65-F5344CB8AC3E}">
        <p14:creationId xmlns:p14="http://schemas.microsoft.com/office/powerpoint/2010/main" xmlns="" val="795471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B50894-C460-0D11-55C8-4E800F0932B4}"/>
              </a:ext>
            </a:extLst>
          </p:cNvPr>
          <p:cNvSpPr>
            <a:spLocks noGrp="1"/>
          </p:cNvSpPr>
          <p:nvPr>
            <p:ph type="title"/>
          </p:nvPr>
        </p:nvSpPr>
        <p:spPr>
          <a:xfrm>
            <a:off x="838199" y="549882"/>
            <a:ext cx="10515599" cy="932688"/>
          </a:xfrm>
        </p:spPr>
        <p:txBody>
          <a:bodyPr vert="horz" lIns="91440" tIns="45720" rIns="91440" bIns="45720" rtlCol="0" anchor="b">
            <a:normAutofit/>
          </a:bodyPr>
          <a:lstStyle/>
          <a:p>
            <a:r>
              <a:rPr lang="en-US" sz="5400" b="1" u="sng" kern="1200">
                <a:solidFill>
                  <a:schemeClr val="tx1"/>
                </a:solidFill>
                <a:latin typeface="+mj-lt"/>
                <a:ea typeface="+mj-ea"/>
                <a:cs typeface="+mj-cs"/>
              </a:rPr>
              <a:t>Final Dataset</a:t>
            </a:r>
          </a:p>
        </p:txBody>
      </p:sp>
      <p:pic>
        <p:nvPicPr>
          <p:cNvPr id="4" name="Picture 4" descr="Table&#10;&#10;Description automatically generated">
            <a:extLst>
              <a:ext uri="{FF2B5EF4-FFF2-40B4-BE49-F238E27FC236}">
                <a16:creationId xmlns:a16="http://schemas.microsoft.com/office/drawing/2014/main" xmlns="" id="{CC0D2FF0-FC24-46FB-D4EC-D5836B9D1E47}"/>
              </a:ext>
            </a:extLst>
          </p:cNvPr>
          <p:cNvPicPr>
            <a:picLocks noGrp="1" noChangeAspect="1"/>
          </p:cNvPicPr>
          <p:nvPr>
            <p:ph idx="1"/>
          </p:nvPr>
        </p:nvPicPr>
        <p:blipFill>
          <a:blip r:embed="rId2"/>
          <a:stretch>
            <a:fillRect/>
          </a:stretch>
        </p:blipFill>
        <p:spPr>
          <a:xfrm>
            <a:off x="2571750" y="2720181"/>
            <a:ext cx="7048500" cy="2562225"/>
          </a:xfrm>
          <a:prstGeom prst="rect">
            <a:avLst/>
          </a:prstGeom>
        </p:spPr>
      </p:pic>
    </p:spTree>
    <p:extLst>
      <p:ext uri="{BB962C8B-B14F-4D97-AF65-F5344CB8AC3E}">
        <p14:creationId xmlns:p14="http://schemas.microsoft.com/office/powerpoint/2010/main" xmlns="" val="2099433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0A4A52-6431-4094-FEF2-35900C7E05C6}"/>
              </a:ext>
            </a:extLst>
          </p:cNvPr>
          <p:cNvSpPr>
            <a:spLocks noGrp="1"/>
          </p:cNvSpPr>
          <p:nvPr>
            <p:ph type="title"/>
          </p:nvPr>
        </p:nvSpPr>
        <p:spPr>
          <a:xfrm>
            <a:off x="823442" y="921715"/>
            <a:ext cx="5163022" cy="2635993"/>
          </a:xfrm>
        </p:spPr>
        <p:txBody>
          <a:bodyPr vert="horz" lIns="91440" tIns="45720" rIns="91440" bIns="45720" rtlCol="0" anchor="b">
            <a:normAutofit/>
          </a:bodyPr>
          <a:lstStyle/>
          <a:p>
            <a:r>
              <a:rPr lang="en-US" sz="4800" b="1" u="sng" kern="1200">
                <a:solidFill>
                  <a:schemeClr val="tx1"/>
                </a:solidFill>
                <a:latin typeface="+mj-lt"/>
                <a:ea typeface="+mj-ea"/>
                <a:cs typeface="+mj-cs"/>
              </a:rPr>
              <a:t>Best Model, Parameters &amp; Score:</a:t>
            </a:r>
          </a:p>
        </p:txBody>
      </p:sp>
      <p:sp>
        <p:nvSpPr>
          <p:cNvPr id="8" name="Content Placeholder 7">
            <a:extLst>
              <a:ext uri="{FF2B5EF4-FFF2-40B4-BE49-F238E27FC236}">
                <a16:creationId xmlns:a16="http://schemas.microsoft.com/office/drawing/2014/main" xmlns="" id="{F7E0D25F-B535-7D53-4B97-5674F68A2262}"/>
              </a:ext>
            </a:extLst>
          </p:cNvPr>
          <p:cNvSpPr>
            <a:spLocks noGrp="1"/>
          </p:cNvSpPr>
          <p:nvPr>
            <p:ph idx="1"/>
          </p:nvPr>
        </p:nvSpPr>
        <p:spPr>
          <a:xfrm>
            <a:off x="823442" y="4541263"/>
            <a:ext cx="4662957" cy="1395022"/>
          </a:xfrm>
        </p:spPr>
        <p:txBody>
          <a:bodyPr vert="horz" lIns="91440" tIns="45720" rIns="91440" bIns="45720" rtlCol="0" anchor="t">
            <a:normAutofit/>
          </a:bodyPr>
          <a:lstStyle/>
          <a:p>
            <a:pPr marL="0" indent="0">
              <a:buNone/>
            </a:pPr>
            <a:r>
              <a:rPr lang="en-US" sz="2400" kern="1200">
                <a:solidFill>
                  <a:srgbClr val="FFFFFF"/>
                </a:solidFill>
                <a:latin typeface="+mn-lt"/>
                <a:ea typeface="+mn-ea"/>
                <a:cs typeface="+mn-cs"/>
              </a:rPr>
              <a:t>RandomForest Classifier.</a:t>
            </a:r>
          </a:p>
        </p:txBody>
      </p:sp>
      <p:pic>
        <p:nvPicPr>
          <p:cNvPr id="4" name="Picture 4">
            <a:extLst>
              <a:ext uri="{FF2B5EF4-FFF2-40B4-BE49-F238E27FC236}">
                <a16:creationId xmlns:a16="http://schemas.microsoft.com/office/drawing/2014/main" xmlns="" id="{835342A6-D5D2-096F-4EDD-68AFEAFD661C}"/>
              </a:ext>
            </a:extLst>
          </p:cNvPr>
          <p:cNvPicPr>
            <a:picLocks noChangeAspect="1"/>
          </p:cNvPicPr>
          <p:nvPr/>
        </p:nvPicPr>
        <p:blipFill>
          <a:blip r:embed="rId2"/>
          <a:stretch>
            <a:fillRect/>
          </a:stretch>
        </p:blipFill>
        <p:spPr>
          <a:xfrm>
            <a:off x="6048203" y="190234"/>
            <a:ext cx="4848580" cy="6214550"/>
          </a:xfrm>
          <a:prstGeom prst="rect">
            <a:avLst/>
          </a:prstGeom>
        </p:spPr>
      </p:pic>
    </p:spTree>
    <p:extLst>
      <p:ext uri="{BB962C8B-B14F-4D97-AF65-F5344CB8AC3E}">
        <p14:creationId xmlns:p14="http://schemas.microsoft.com/office/powerpoint/2010/main" xmlns="" val="19899177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68C941B-75D9-AC9C-8E28-E2883B573F46}"/>
              </a:ext>
            </a:extLst>
          </p:cNvPr>
          <p:cNvSpPr>
            <a:spLocks noGrp="1"/>
          </p:cNvSpPr>
          <p:nvPr>
            <p:ph idx="1"/>
          </p:nvPr>
        </p:nvSpPr>
        <p:spPr>
          <a:xfrm>
            <a:off x="153691" y="249963"/>
            <a:ext cx="11131343" cy="6366118"/>
          </a:xfrm>
        </p:spPr>
        <p:txBody>
          <a:bodyPr vert="horz" lIns="91440" tIns="45720" rIns="91440" bIns="45720" rtlCol="0" anchor="t">
            <a:normAutofit lnSpcReduction="10000"/>
          </a:bodyPr>
          <a:lstStyle/>
          <a:p>
            <a:pPr marL="0" indent="0">
              <a:buNone/>
            </a:pPr>
            <a:r>
              <a:rPr lang="en-US" dirty="0">
                <a:ea typeface="+mn-lt"/>
                <a:cs typeface="+mn-lt"/>
              </a:rPr>
              <a:t>We are working with one such client that is in Telecom Industry. They are a fixed wireless telecommunications network provider. They have launched various products and have developed its business and organization based on the budget operator model, offering better products at Lower Prices to all value conscious customers through a strategy of disruptive innovation that focuses on the subscriber. </a:t>
            </a:r>
            <a:endParaRPr lang="en-US" dirty="0">
              <a:cs typeface="Calibri" panose="020F0502020204030204"/>
            </a:endParaRPr>
          </a:p>
          <a:p>
            <a:pPr marL="0" indent="0">
              <a:buNone/>
            </a:pPr>
            <a:r>
              <a:rPr lang="en-US" dirty="0">
                <a:ea typeface="+mn-lt"/>
                <a:cs typeface="+mn-lt"/>
              </a:rPr>
              <a:t>They understand the importance of communication and how it affects a person’s life, thus, focusing on providing their services and products to low income families and poor customers that can help them in the need of hour. </a:t>
            </a:r>
            <a:endParaRPr lang="en-US" dirty="0">
              <a:cs typeface="Calibri" panose="020F0502020204030204"/>
            </a:endParaRPr>
          </a:p>
          <a:p>
            <a:pPr marL="0" indent="0">
              <a:buNone/>
            </a:pPr>
            <a:r>
              <a:rPr lang="en-US" dirty="0">
                <a:ea typeface="+mn-lt"/>
                <a:cs typeface="+mn-lt"/>
              </a:rPr>
              <a:t>They are collaborating with an MFI to provide micro-credit on mobile balances to be paid back in 5 days. The Consumer is believed to be defaulter if he deviates from the path of paying back the loaned amount within the time duration of 5 days. For the loan amount of 5 (in Indonesian Rupiah), payback amount should be 6 (in Indonesian Rupiah), while, for the loan amount of 10 (in Indonesian Rupiah), the payback amount should be 12 (in Indonesian Rupiah). </a:t>
            </a:r>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xmlns="" val="291360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8F3F0-E70E-D220-8A66-106BDF9966E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u="sng" kern="1200" dirty="0">
                <a:latin typeface="+mj-lt"/>
                <a:ea typeface="+mj-ea"/>
                <a:cs typeface="+mj-cs"/>
              </a:rPr>
              <a:t>Cross-Validation</a:t>
            </a:r>
            <a:endParaRPr lang="en-US" sz="3200" b="1" kern="1200" dirty="0">
              <a:latin typeface="+mj-lt"/>
              <a:ea typeface="+mj-ea"/>
              <a:cs typeface="+mj-cs"/>
            </a:endParaRPr>
          </a:p>
        </p:txBody>
      </p:sp>
      <p:pic>
        <p:nvPicPr>
          <p:cNvPr id="4" name="Picture 4" descr="Text&#10;&#10;Description automatically generated">
            <a:extLst>
              <a:ext uri="{FF2B5EF4-FFF2-40B4-BE49-F238E27FC236}">
                <a16:creationId xmlns:a16="http://schemas.microsoft.com/office/drawing/2014/main" xmlns="" id="{9DAA0DB6-50D9-E459-9D4C-392E4958798A}"/>
              </a:ext>
            </a:extLst>
          </p:cNvPr>
          <p:cNvPicPr>
            <a:picLocks noGrp="1" noChangeAspect="1"/>
          </p:cNvPicPr>
          <p:nvPr>
            <p:ph idx="1"/>
          </p:nvPr>
        </p:nvPicPr>
        <p:blipFill>
          <a:blip r:embed="rId2"/>
          <a:stretch>
            <a:fillRect/>
          </a:stretch>
        </p:blipFill>
        <p:spPr>
          <a:xfrm>
            <a:off x="2519362" y="2120106"/>
            <a:ext cx="7153275" cy="3762375"/>
          </a:xfrm>
          <a:prstGeom prst="rect">
            <a:avLst/>
          </a:prstGeom>
        </p:spPr>
      </p:pic>
    </p:spTree>
    <p:extLst>
      <p:ext uri="{BB962C8B-B14F-4D97-AF65-F5344CB8AC3E}">
        <p14:creationId xmlns:p14="http://schemas.microsoft.com/office/powerpoint/2010/main" xmlns="" val="12089020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88F3F0-E70E-D220-8A66-106BDF9966EA}"/>
              </a:ext>
            </a:extLst>
          </p:cNvPr>
          <p:cNvSpPr>
            <a:spLocks noGrp="1"/>
          </p:cNvSpPr>
          <p:nvPr>
            <p:ph type="title"/>
          </p:nvPr>
        </p:nvSpPr>
        <p:spPr>
          <a:xfrm>
            <a:off x="556533" y="643467"/>
            <a:ext cx="10695048" cy="5456250"/>
          </a:xfrm>
        </p:spPr>
        <p:txBody>
          <a:bodyPr vert="horz" lIns="91440" tIns="45720" rIns="91440" bIns="45720" rtlCol="0" anchor="ctr">
            <a:noAutofit/>
          </a:bodyPr>
          <a:lstStyle/>
          <a:p>
            <a:pPr algn="ctr"/>
            <a:r>
              <a:rPr lang="en-US" sz="7200" b="1" kern="1200" dirty="0" smtClean="0">
                <a:effectLst>
                  <a:outerShdw blurRad="38100" dist="38100" dir="2700000" algn="tl">
                    <a:srgbClr val="000000">
                      <a:alpha val="43137"/>
                    </a:srgbClr>
                  </a:outerShdw>
                </a:effectLst>
                <a:latin typeface="Calibri Light (Headings)"/>
              </a:rPr>
              <a:t>Thank You </a:t>
            </a:r>
            <a:endParaRPr lang="en-US" sz="7200" b="1" kern="1200" dirty="0">
              <a:effectLst>
                <a:outerShdw blurRad="38100" dist="38100" dir="2700000" algn="tl">
                  <a:srgbClr val="000000">
                    <a:alpha val="43137"/>
                  </a:srgbClr>
                </a:outerShdw>
              </a:effectLst>
              <a:latin typeface="Calibri Light (Headings)"/>
            </a:endParaRPr>
          </a:p>
        </p:txBody>
      </p:sp>
    </p:spTree>
    <p:extLst>
      <p:ext uri="{BB962C8B-B14F-4D97-AF65-F5344CB8AC3E}">
        <p14:creationId xmlns:p14="http://schemas.microsoft.com/office/powerpoint/2010/main" xmlns="" val="2869967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160188D-C738-65B7-16AD-B52E989CDA02}"/>
              </a:ext>
            </a:extLst>
          </p:cNvPr>
          <p:cNvSpPr txBox="1"/>
          <p:nvPr/>
        </p:nvSpPr>
        <p:spPr>
          <a:xfrm>
            <a:off x="188369" y="174477"/>
            <a:ext cx="11096666" cy="7017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ea typeface="+mn-lt"/>
                <a:cs typeface="+mn-lt"/>
              </a:rPr>
              <a:t>Exercise:</a:t>
            </a:r>
            <a:endParaRPr lang="en-US" u="sng" dirty="0"/>
          </a:p>
          <a:p>
            <a:r>
              <a:rPr lang="en-US" sz="2400" dirty="0">
                <a:ea typeface="+mn-lt"/>
                <a:cs typeface="+mn-lt"/>
              </a:rPr>
              <a:t>Build a model which can be used to predict in terms of a probability for each loan transaction, whether the customer will be paying back the loaned amount within 5 days of insurance of loan. In this case, Label ‘1’ indicates that the loan has been payed i.e. Non- defaulter, while, Label ‘0’ indicates that the loan has not been payed i.e. defaulter.  </a:t>
            </a:r>
            <a:endParaRPr lang="en-US" dirty="0"/>
          </a:p>
          <a:p>
            <a:endParaRPr lang="en-US" sz="2400" dirty="0">
              <a:ea typeface="+mn-lt"/>
              <a:cs typeface="+mn-lt"/>
            </a:endParaRPr>
          </a:p>
          <a:p>
            <a:r>
              <a:rPr lang="en-US" sz="2400" b="1" u="sng" dirty="0">
                <a:ea typeface="+mn-lt"/>
                <a:cs typeface="+mn-lt"/>
              </a:rPr>
              <a:t>Technical Requirement:</a:t>
            </a:r>
            <a:endParaRPr lang="en-US" u="sng" dirty="0"/>
          </a:p>
          <a:p>
            <a:pPr marL="285750" indent="-285750">
              <a:buFont typeface="Arial"/>
              <a:buChar char="•"/>
            </a:pPr>
            <a:r>
              <a:rPr lang="en-US" sz="2400" dirty="0">
                <a:ea typeface="+mn-lt"/>
                <a:cs typeface="+mn-lt"/>
              </a:rPr>
              <a:t>There are no null values in the dataset. </a:t>
            </a:r>
            <a:endParaRPr lang="en-US" dirty="0"/>
          </a:p>
          <a:p>
            <a:pPr marL="285750" indent="-285750">
              <a:buFont typeface="Arial"/>
              <a:buChar char="•"/>
            </a:pPr>
            <a:r>
              <a:rPr lang="en-US" sz="2400" dirty="0">
                <a:ea typeface="+mn-lt"/>
                <a:cs typeface="+mn-lt"/>
              </a:rPr>
              <a:t>There may be some customers with no loan history. </a:t>
            </a:r>
            <a:endParaRPr lang="en-US" dirty="0"/>
          </a:p>
          <a:p>
            <a:pPr marL="285750" indent="-285750">
              <a:buFont typeface="Arial"/>
              <a:buChar char="•"/>
            </a:pPr>
            <a:r>
              <a:rPr lang="en-US" sz="2400" dirty="0">
                <a:ea typeface="+mn-lt"/>
                <a:cs typeface="+mn-lt"/>
              </a:rPr>
              <a:t>The dataset is imbalanced. Label ‘1’ has approximately 87.5% records, while, label ‘0’ has approximately 12.5% records.</a:t>
            </a:r>
            <a:endParaRPr lang="en-US" dirty="0"/>
          </a:p>
          <a:p>
            <a:pPr marL="285750" indent="-285750">
              <a:buFont typeface="Arial"/>
              <a:buChar char="•"/>
            </a:pPr>
            <a:r>
              <a:rPr lang="en-US" sz="2400" dirty="0">
                <a:ea typeface="+mn-lt"/>
                <a:cs typeface="+mn-lt"/>
              </a:rPr>
              <a:t>For some features, there may be values which might not be realistic. You may have to observe them and treat them with a suitable explanation.</a:t>
            </a:r>
            <a:endParaRPr lang="en-US" dirty="0"/>
          </a:p>
          <a:p>
            <a:pPr marL="285750" indent="-285750">
              <a:buFont typeface="Arial"/>
              <a:buChar char="•"/>
            </a:pPr>
            <a:r>
              <a:rPr lang="en-US" sz="2400" dirty="0">
                <a:ea typeface="+mn-lt"/>
                <a:cs typeface="+mn-lt"/>
              </a:rPr>
              <a:t>You might come across outliers in some features which you need to handle as per your understanding. Keep in mind that data is expensive and we cannot lose more than 7-8% of the data. </a:t>
            </a:r>
            <a:endParaRPr lang="en-US" dirty="0"/>
          </a:p>
          <a:p>
            <a:endParaRPr lang="en-US" sz="2400" dirty="0">
              <a:cs typeface="Calibri"/>
            </a:endParaRPr>
          </a:p>
          <a:p>
            <a:pPr algn="l"/>
            <a:endParaRPr lang="en-US" dirty="0">
              <a:cs typeface="Calibri"/>
            </a:endParaRPr>
          </a:p>
        </p:txBody>
      </p:sp>
    </p:spTree>
    <p:extLst>
      <p:ext uri="{BB962C8B-B14F-4D97-AF65-F5344CB8AC3E}">
        <p14:creationId xmlns:p14="http://schemas.microsoft.com/office/powerpoint/2010/main" xmlns="" val="2833779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5A21F-2FC6-3638-5AE7-C7A31A0D849E}"/>
              </a:ext>
            </a:extLst>
          </p:cNvPr>
          <p:cNvSpPr>
            <a:spLocks noGrp="1"/>
          </p:cNvSpPr>
          <p:nvPr>
            <p:ph type="title"/>
          </p:nvPr>
        </p:nvSpPr>
        <p:spPr>
          <a:xfrm>
            <a:off x="643467" y="321734"/>
            <a:ext cx="10905066" cy="1135737"/>
          </a:xfrm>
        </p:spPr>
        <p:txBody>
          <a:bodyPr>
            <a:normAutofit/>
          </a:bodyPr>
          <a:lstStyle/>
          <a:p>
            <a:r>
              <a:rPr lang="en-US" sz="3600" b="1" u="sng" dirty="0">
                <a:ea typeface="Calibri Light"/>
                <a:cs typeface="Calibri Light"/>
              </a:rPr>
              <a:t>Problem Statement:</a:t>
            </a:r>
          </a:p>
        </p:txBody>
      </p:sp>
      <p:sp>
        <p:nvSpPr>
          <p:cNvPr id="3" name="Content Placeholder 2">
            <a:extLst>
              <a:ext uri="{FF2B5EF4-FFF2-40B4-BE49-F238E27FC236}">
                <a16:creationId xmlns:a16="http://schemas.microsoft.com/office/drawing/2014/main" xmlns="" id="{71504AA0-C8C1-1F86-7862-FAEA0A6D892F}"/>
              </a:ext>
            </a:extLst>
          </p:cNvPr>
          <p:cNvSpPr>
            <a:spLocks noGrp="1"/>
          </p:cNvSpPr>
          <p:nvPr>
            <p:ph idx="1"/>
          </p:nvPr>
        </p:nvSpPr>
        <p:spPr>
          <a:xfrm>
            <a:off x="413429" y="1667962"/>
            <a:ext cx="10905066" cy="4393982"/>
          </a:xfrm>
        </p:spPr>
        <p:txBody>
          <a:bodyPr vert="horz" lIns="91440" tIns="45720" rIns="91440" bIns="45720" rtlCol="0" anchor="t">
            <a:normAutofit/>
          </a:bodyPr>
          <a:lstStyle/>
          <a:p>
            <a:pPr marL="0" indent="0">
              <a:buNone/>
            </a:pPr>
            <a:r>
              <a:rPr lang="en-US" sz="2400" dirty="0">
                <a:ea typeface="+mn-lt"/>
                <a:cs typeface="+mn-lt"/>
              </a:rPr>
              <a:t>The sample data is provided to us from our client database. It is hereby given to you for this exercise. In order to improve the selection of customers for the credit, the client wants some predictions that could help them in further investment and improvement in selection of customers. </a:t>
            </a:r>
            <a:endParaRPr lang="en-US" dirty="0"/>
          </a:p>
          <a:p>
            <a:endParaRPr lang="en-US" sz="2400" dirty="0">
              <a:ea typeface="Calibri"/>
              <a:cs typeface="Calibri"/>
            </a:endParaRPr>
          </a:p>
        </p:txBody>
      </p:sp>
    </p:spTree>
    <p:extLst>
      <p:ext uri="{BB962C8B-B14F-4D97-AF65-F5344CB8AC3E}">
        <p14:creationId xmlns:p14="http://schemas.microsoft.com/office/powerpoint/2010/main" xmlns="" val="217126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4032C4-B9B2-5DA9-A903-33446C64AEA8}"/>
              </a:ext>
            </a:extLst>
          </p:cNvPr>
          <p:cNvSpPr>
            <a:spLocks noGrp="1"/>
          </p:cNvSpPr>
          <p:nvPr>
            <p:ph type="title"/>
          </p:nvPr>
        </p:nvSpPr>
        <p:spPr>
          <a:xfrm>
            <a:off x="462653" y="63429"/>
            <a:ext cx="9858931" cy="515805"/>
          </a:xfrm>
        </p:spPr>
        <p:txBody>
          <a:bodyPr>
            <a:normAutofit fontScale="90000"/>
          </a:bodyPr>
          <a:lstStyle/>
          <a:p>
            <a:r>
              <a:rPr lang="en-US" sz="3600" b="1" u="sng" dirty="0">
                <a:ea typeface="Calibri Light"/>
                <a:cs typeface="Calibri Light"/>
              </a:rPr>
              <a:t>Understanding:</a:t>
            </a:r>
            <a:endParaRPr lang="en-US" sz="3600" b="1" u="sng" dirty="0"/>
          </a:p>
        </p:txBody>
      </p:sp>
      <p:sp>
        <p:nvSpPr>
          <p:cNvPr id="3" name="Content Placeholder 2">
            <a:extLst>
              <a:ext uri="{FF2B5EF4-FFF2-40B4-BE49-F238E27FC236}">
                <a16:creationId xmlns:a16="http://schemas.microsoft.com/office/drawing/2014/main" xmlns="" id="{7FE29720-3752-F082-EF1B-64F43CFEFA49}"/>
              </a:ext>
            </a:extLst>
          </p:cNvPr>
          <p:cNvSpPr>
            <a:spLocks noGrp="1"/>
          </p:cNvSpPr>
          <p:nvPr>
            <p:ph idx="1"/>
          </p:nvPr>
        </p:nvSpPr>
        <p:spPr>
          <a:xfrm>
            <a:off x="643467" y="1782981"/>
            <a:ext cx="10905066" cy="4393982"/>
          </a:xfrm>
        </p:spPr>
        <p:txBody>
          <a:bodyPr vert="horz" lIns="91440" tIns="45720" rIns="91440" bIns="45720" rtlCol="0" anchor="t">
            <a:normAutofit/>
          </a:bodyPr>
          <a:lstStyle/>
          <a:p>
            <a:pPr marL="0" indent="0">
              <a:buNone/>
            </a:pPr>
            <a:endParaRPr lang="en-US" sz="2000" dirty="0">
              <a:ea typeface="Calibri"/>
              <a:cs typeface="Calibri"/>
            </a:endParaRPr>
          </a:p>
          <a:p>
            <a:pPr marL="0" indent="0">
              <a:buNone/>
            </a:pPr>
            <a:endParaRPr lang="en-US" sz="2000" dirty="0">
              <a:ea typeface="Calibri"/>
              <a:cs typeface="Calibri"/>
            </a:endParaRPr>
          </a:p>
        </p:txBody>
      </p:sp>
      <p:sp>
        <p:nvSpPr>
          <p:cNvPr id="4" name="TextBox 3">
            <a:extLst>
              <a:ext uri="{FF2B5EF4-FFF2-40B4-BE49-F238E27FC236}">
                <a16:creationId xmlns:a16="http://schemas.microsoft.com/office/drawing/2014/main" xmlns="" id="{99BAFB21-D765-A8C4-A98F-6EE1A19E209C}"/>
              </a:ext>
            </a:extLst>
          </p:cNvPr>
          <p:cNvSpPr txBox="1"/>
          <p:nvPr/>
        </p:nvSpPr>
        <p:spPr>
          <a:xfrm>
            <a:off x="643467" y="579234"/>
            <a:ext cx="10630416" cy="63940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50" b="1" dirty="0"/>
              <a:t>Features</a:t>
            </a:r>
            <a:endParaRPr lang="en-US" sz="1050" dirty="0">
              <a:cs typeface="Calibri"/>
            </a:endParaRPr>
          </a:p>
          <a:p>
            <a:pPr marL="285750" indent="-285750">
              <a:buFont typeface="Arial"/>
              <a:buChar char="•"/>
            </a:pPr>
            <a:r>
              <a:rPr lang="en-US" sz="1050" dirty="0" err="1">
                <a:ea typeface="+mn-lt"/>
                <a:cs typeface="+mn-lt"/>
              </a:rPr>
              <a:t>msisdn</a:t>
            </a:r>
            <a:r>
              <a:rPr lang="en-US" sz="1050" dirty="0">
                <a:ea typeface="+mn-lt"/>
                <a:cs typeface="+mn-lt"/>
              </a:rPr>
              <a:t>: mobile number of user</a:t>
            </a:r>
            <a:endParaRPr lang="en-US" sz="1050" dirty="0">
              <a:cs typeface="Calibri"/>
            </a:endParaRPr>
          </a:p>
          <a:p>
            <a:pPr marL="285750" indent="-285750">
              <a:buFont typeface="Arial"/>
              <a:buChar char="•"/>
            </a:pPr>
            <a:r>
              <a:rPr lang="en-US" sz="1050" dirty="0" err="1">
                <a:ea typeface="+mn-lt"/>
                <a:cs typeface="+mn-lt"/>
              </a:rPr>
              <a:t>aon</a:t>
            </a:r>
            <a:r>
              <a:rPr lang="en-US" sz="1050" dirty="0">
                <a:ea typeface="+mn-lt"/>
                <a:cs typeface="+mn-lt"/>
              </a:rPr>
              <a:t>: age on cellular network in days</a:t>
            </a:r>
            <a:endParaRPr lang="en-US" sz="1050" dirty="0">
              <a:cs typeface="Calibri"/>
            </a:endParaRPr>
          </a:p>
          <a:p>
            <a:pPr marL="285750" indent="-285750">
              <a:buFont typeface="Arial"/>
              <a:buChar char="•"/>
            </a:pPr>
            <a:r>
              <a:rPr lang="en-US" sz="1050" dirty="0">
                <a:ea typeface="+mn-lt"/>
                <a:cs typeface="+mn-lt"/>
              </a:rPr>
              <a:t>daily_decr30: Daily amount spent from main account, averaged over last 30 days (in Indonesian Rupiah)</a:t>
            </a:r>
            <a:endParaRPr lang="en-US" sz="1050" dirty="0">
              <a:cs typeface="Calibri"/>
            </a:endParaRPr>
          </a:p>
          <a:p>
            <a:pPr marL="285750" indent="-285750">
              <a:buFont typeface="Arial"/>
              <a:buChar char="•"/>
            </a:pPr>
            <a:r>
              <a:rPr lang="en-US" sz="1050" dirty="0">
                <a:ea typeface="+mn-lt"/>
                <a:cs typeface="+mn-lt"/>
              </a:rPr>
              <a:t>daily_decr90: Daily amount spent from main account, averaged over last 90 days (in Indonesian Rupiah)</a:t>
            </a:r>
            <a:endParaRPr lang="en-US" sz="1050" dirty="0">
              <a:cs typeface="Calibri"/>
            </a:endParaRPr>
          </a:p>
          <a:p>
            <a:pPr marL="285750" indent="-285750">
              <a:buFont typeface="Arial"/>
              <a:buChar char="•"/>
            </a:pPr>
            <a:r>
              <a:rPr lang="en-US" sz="1050" dirty="0">
                <a:ea typeface="+mn-lt"/>
                <a:cs typeface="+mn-lt"/>
              </a:rPr>
              <a:t>rental30: Average main account balance over last 30 days</a:t>
            </a:r>
            <a:endParaRPr lang="en-US" sz="1050" dirty="0">
              <a:cs typeface="Calibri"/>
            </a:endParaRPr>
          </a:p>
          <a:p>
            <a:pPr marL="285750" indent="-285750">
              <a:buFont typeface="Arial"/>
              <a:buChar char="•"/>
            </a:pPr>
            <a:r>
              <a:rPr lang="en-US" sz="1050" dirty="0">
                <a:ea typeface="+mn-lt"/>
                <a:cs typeface="+mn-lt"/>
              </a:rPr>
              <a:t>rental90: Average main account balance over last 90 days</a:t>
            </a:r>
            <a:endParaRPr lang="en-US" sz="1050" dirty="0">
              <a:cs typeface="Calibri"/>
            </a:endParaRPr>
          </a:p>
          <a:p>
            <a:pPr marL="285750" indent="-285750">
              <a:buFont typeface="Arial"/>
              <a:buChar char="•"/>
            </a:pPr>
            <a:r>
              <a:rPr lang="en-US" sz="1050" dirty="0" err="1">
                <a:ea typeface="+mn-lt"/>
                <a:cs typeface="+mn-lt"/>
              </a:rPr>
              <a:t>last_rech_date_ma</a:t>
            </a:r>
            <a:r>
              <a:rPr lang="en-US" sz="1050" dirty="0">
                <a:ea typeface="+mn-lt"/>
                <a:cs typeface="+mn-lt"/>
              </a:rPr>
              <a:t>: Number of days till last recharge of main account</a:t>
            </a:r>
            <a:endParaRPr lang="en-US" sz="1050" dirty="0">
              <a:cs typeface="Calibri"/>
            </a:endParaRPr>
          </a:p>
          <a:p>
            <a:pPr marL="285750" indent="-285750">
              <a:buFont typeface="Arial"/>
              <a:buChar char="•"/>
            </a:pPr>
            <a:r>
              <a:rPr lang="en-US" sz="1050" dirty="0" err="1">
                <a:ea typeface="+mn-lt"/>
                <a:cs typeface="+mn-lt"/>
              </a:rPr>
              <a:t>last_rech_date_da</a:t>
            </a:r>
            <a:r>
              <a:rPr lang="en-US" sz="1050" dirty="0">
                <a:ea typeface="+mn-lt"/>
                <a:cs typeface="+mn-lt"/>
              </a:rPr>
              <a:t>: Number of days till last recharge of data account</a:t>
            </a:r>
            <a:endParaRPr lang="en-US" sz="1050" dirty="0">
              <a:cs typeface="Calibri"/>
            </a:endParaRPr>
          </a:p>
          <a:p>
            <a:pPr marL="285750" indent="-285750">
              <a:buFont typeface="Arial"/>
              <a:buChar char="•"/>
            </a:pPr>
            <a:r>
              <a:rPr lang="en-US" sz="1050" dirty="0" err="1">
                <a:ea typeface="+mn-lt"/>
                <a:cs typeface="+mn-lt"/>
              </a:rPr>
              <a:t>last_rech_amt_ma</a:t>
            </a:r>
            <a:r>
              <a:rPr lang="en-US" sz="1050" dirty="0">
                <a:ea typeface="+mn-lt"/>
                <a:cs typeface="+mn-lt"/>
              </a:rPr>
              <a:t>: Amount of last recharge of main account (in Indonesian Rupiah)</a:t>
            </a:r>
            <a:endParaRPr lang="en-US" sz="1050" dirty="0">
              <a:cs typeface="Calibri"/>
            </a:endParaRPr>
          </a:p>
          <a:p>
            <a:pPr marL="285750" indent="-285750">
              <a:buFont typeface="Arial"/>
              <a:buChar char="•"/>
            </a:pPr>
            <a:r>
              <a:rPr lang="en-US" sz="1050" dirty="0">
                <a:ea typeface="+mn-lt"/>
                <a:cs typeface="+mn-lt"/>
              </a:rPr>
              <a:t>cnt_ma_rech30: Number of times main account got recharged in last 30 days</a:t>
            </a:r>
            <a:endParaRPr lang="en-US" sz="1050" dirty="0">
              <a:cs typeface="Calibri"/>
            </a:endParaRPr>
          </a:p>
          <a:p>
            <a:pPr marL="285750" indent="-285750">
              <a:buFont typeface="Arial"/>
              <a:buChar char="•"/>
            </a:pPr>
            <a:r>
              <a:rPr lang="en-US" sz="1050" dirty="0">
                <a:ea typeface="+mn-lt"/>
                <a:cs typeface="+mn-lt"/>
              </a:rPr>
              <a:t>fr_ma_rech30: Frequency of main account recharged in last 30 days</a:t>
            </a:r>
            <a:endParaRPr lang="en-US" sz="1050" dirty="0">
              <a:cs typeface="Calibri"/>
            </a:endParaRPr>
          </a:p>
          <a:p>
            <a:pPr marL="285750" indent="-285750">
              <a:buFont typeface="Arial"/>
              <a:buChar char="•"/>
            </a:pPr>
            <a:r>
              <a:rPr lang="en-US" sz="1050" dirty="0">
                <a:ea typeface="+mn-lt"/>
                <a:cs typeface="+mn-lt"/>
              </a:rPr>
              <a:t>sumamnt_ma_rech30: Total amount of recharge in main account over last 30 days (in Indonesian Rupiah)</a:t>
            </a:r>
            <a:endParaRPr lang="en-US" sz="1050" dirty="0">
              <a:cs typeface="Calibri"/>
            </a:endParaRPr>
          </a:p>
          <a:p>
            <a:pPr marL="285750" indent="-285750">
              <a:buFont typeface="Arial"/>
              <a:buChar char="•"/>
            </a:pPr>
            <a:r>
              <a:rPr lang="en-US" sz="1050" dirty="0">
                <a:ea typeface="+mn-lt"/>
                <a:cs typeface="+mn-lt"/>
              </a:rPr>
              <a:t>medianamnt_ma_rech30: Median of amount of recharges done in main account over last 30 days at user level (in Indonesian Rupiah)</a:t>
            </a:r>
            <a:endParaRPr lang="en-US" sz="1050" dirty="0">
              <a:cs typeface="Calibri"/>
            </a:endParaRPr>
          </a:p>
          <a:p>
            <a:pPr marL="285750" indent="-285750">
              <a:buFont typeface="Arial"/>
              <a:buChar char="•"/>
            </a:pPr>
            <a:r>
              <a:rPr lang="en-US" sz="1050" dirty="0">
                <a:ea typeface="+mn-lt"/>
                <a:cs typeface="+mn-lt"/>
              </a:rPr>
              <a:t>medianmarechprebal30: Median of main account balance just before recharge in last 30 days at user level (in Indonesian Rupiah)</a:t>
            </a:r>
            <a:endParaRPr lang="en-US" sz="1050" dirty="0">
              <a:cs typeface="Calibri"/>
            </a:endParaRPr>
          </a:p>
          <a:p>
            <a:pPr marL="285750" indent="-285750">
              <a:buFont typeface="Arial"/>
              <a:buChar char="•"/>
            </a:pPr>
            <a:r>
              <a:rPr lang="en-US" sz="1050" dirty="0">
                <a:ea typeface="+mn-lt"/>
                <a:cs typeface="+mn-lt"/>
              </a:rPr>
              <a:t>cnt_ma_rech90: Number of times main account got recharged in last 90 days</a:t>
            </a:r>
            <a:endParaRPr lang="en-US" sz="1050" dirty="0">
              <a:cs typeface="Calibri"/>
            </a:endParaRPr>
          </a:p>
          <a:p>
            <a:pPr marL="285750" indent="-285750">
              <a:buFont typeface="Arial"/>
              <a:buChar char="•"/>
            </a:pPr>
            <a:r>
              <a:rPr lang="en-US" sz="1050" dirty="0">
                <a:ea typeface="+mn-lt"/>
                <a:cs typeface="+mn-lt"/>
              </a:rPr>
              <a:t>fr_ma_rech90: Frequency of main account recharged in last 90 days</a:t>
            </a:r>
            <a:endParaRPr lang="en-US" sz="1050" dirty="0">
              <a:cs typeface="Calibri"/>
            </a:endParaRPr>
          </a:p>
          <a:p>
            <a:pPr marL="285750" indent="-285750">
              <a:buFont typeface="Arial"/>
              <a:buChar char="•"/>
            </a:pPr>
            <a:r>
              <a:rPr lang="en-US" sz="1050" dirty="0">
                <a:ea typeface="+mn-lt"/>
                <a:cs typeface="+mn-lt"/>
              </a:rPr>
              <a:t>sumamnt_ma_rech90: Total amount of recharge in main account over last 90 days (in </a:t>
            </a:r>
            <a:r>
              <a:rPr lang="en-US" sz="1050" dirty="0" err="1">
                <a:ea typeface="+mn-lt"/>
                <a:cs typeface="+mn-lt"/>
              </a:rPr>
              <a:t>Indonasian</a:t>
            </a:r>
            <a:r>
              <a:rPr lang="en-US" sz="1050" dirty="0">
                <a:ea typeface="+mn-lt"/>
                <a:cs typeface="+mn-lt"/>
              </a:rPr>
              <a:t> Rupiah)</a:t>
            </a:r>
            <a:endParaRPr lang="en-US" sz="1050" dirty="0">
              <a:cs typeface="Calibri"/>
            </a:endParaRPr>
          </a:p>
          <a:p>
            <a:pPr marL="285750" indent="-285750">
              <a:buFont typeface="Arial"/>
              <a:buChar char="•"/>
            </a:pPr>
            <a:r>
              <a:rPr lang="en-US" sz="1050" dirty="0">
                <a:ea typeface="+mn-lt"/>
                <a:cs typeface="+mn-lt"/>
              </a:rPr>
              <a:t>medianamnt_ma_rech90: Median of amount of recharges done in main account over last 90 days at user level (in </a:t>
            </a:r>
            <a:r>
              <a:rPr lang="en-US" sz="1050" dirty="0" err="1">
                <a:ea typeface="+mn-lt"/>
                <a:cs typeface="+mn-lt"/>
              </a:rPr>
              <a:t>Indonasian</a:t>
            </a:r>
            <a:r>
              <a:rPr lang="en-US" sz="1050" dirty="0">
                <a:ea typeface="+mn-lt"/>
                <a:cs typeface="+mn-lt"/>
              </a:rPr>
              <a:t> Rupiah)</a:t>
            </a:r>
            <a:endParaRPr lang="en-US" sz="1050" dirty="0">
              <a:cs typeface="Calibri"/>
            </a:endParaRPr>
          </a:p>
          <a:p>
            <a:pPr marL="285750" indent="-285750">
              <a:buFont typeface="Arial"/>
              <a:buChar char="•"/>
            </a:pPr>
            <a:r>
              <a:rPr lang="en-US" sz="1050" dirty="0">
                <a:ea typeface="+mn-lt"/>
                <a:cs typeface="+mn-lt"/>
              </a:rPr>
              <a:t>medianmarechprebal90: Median of main account balance just before recharge in last 90 days at user level (in </a:t>
            </a:r>
            <a:r>
              <a:rPr lang="en-US" sz="1050" dirty="0" err="1">
                <a:ea typeface="+mn-lt"/>
                <a:cs typeface="+mn-lt"/>
              </a:rPr>
              <a:t>Indonasian</a:t>
            </a:r>
            <a:r>
              <a:rPr lang="en-US" sz="1050" dirty="0">
                <a:ea typeface="+mn-lt"/>
                <a:cs typeface="+mn-lt"/>
              </a:rPr>
              <a:t> Rupiah)</a:t>
            </a:r>
            <a:endParaRPr lang="en-US" sz="1050" dirty="0">
              <a:cs typeface="Calibri"/>
            </a:endParaRPr>
          </a:p>
          <a:p>
            <a:pPr marL="285750" indent="-285750">
              <a:buFont typeface="Arial"/>
              <a:buChar char="•"/>
            </a:pPr>
            <a:r>
              <a:rPr lang="en-US" sz="1050" dirty="0">
                <a:ea typeface="+mn-lt"/>
                <a:cs typeface="+mn-lt"/>
              </a:rPr>
              <a:t>cnt_da_rech30: Number of times data account got recharged in last 30 days</a:t>
            </a:r>
            <a:endParaRPr lang="en-US" sz="1050" dirty="0">
              <a:cs typeface="Calibri"/>
            </a:endParaRPr>
          </a:p>
          <a:p>
            <a:pPr marL="285750" indent="-285750">
              <a:buFont typeface="Arial"/>
              <a:buChar char="•"/>
            </a:pPr>
            <a:r>
              <a:rPr lang="en-US" sz="1050" dirty="0">
                <a:ea typeface="+mn-lt"/>
                <a:cs typeface="+mn-lt"/>
              </a:rPr>
              <a:t>fr_da_rech30: Frequency of data account recharged in last 30 days</a:t>
            </a:r>
            <a:endParaRPr lang="en-US" sz="1050" dirty="0">
              <a:cs typeface="Calibri"/>
            </a:endParaRPr>
          </a:p>
          <a:p>
            <a:pPr marL="285750" indent="-285750">
              <a:buFont typeface="Arial"/>
              <a:buChar char="•"/>
            </a:pPr>
            <a:r>
              <a:rPr lang="en-US" sz="1050" dirty="0">
                <a:ea typeface="+mn-lt"/>
                <a:cs typeface="+mn-lt"/>
              </a:rPr>
              <a:t>cnt_da_rech90: Number of times data account got recharged in last 90 days</a:t>
            </a:r>
            <a:endParaRPr lang="en-US" sz="1050" dirty="0">
              <a:cs typeface="Calibri"/>
            </a:endParaRPr>
          </a:p>
          <a:p>
            <a:pPr marL="285750" indent="-285750">
              <a:buFont typeface="Arial"/>
              <a:buChar char="•"/>
            </a:pPr>
            <a:r>
              <a:rPr lang="en-US" sz="1050" dirty="0">
                <a:ea typeface="+mn-lt"/>
                <a:cs typeface="+mn-lt"/>
              </a:rPr>
              <a:t>fr_da_rech90: Frequency of data account recharged in last 90 days</a:t>
            </a:r>
            <a:endParaRPr lang="en-US" sz="1050" dirty="0">
              <a:cs typeface="Calibri"/>
            </a:endParaRPr>
          </a:p>
          <a:p>
            <a:pPr marL="285750" indent="-285750">
              <a:buFont typeface="Arial"/>
              <a:buChar char="•"/>
            </a:pPr>
            <a:r>
              <a:rPr lang="en-US" sz="1050" dirty="0">
                <a:ea typeface="+mn-lt"/>
                <a:cs typeface="+mn-lt"/>
              </a:rPr>
              <a:t>cnt_loans30: Number of loans taken by user in last 30 days</a:t>
            </a:r>
            <a:endParaRPr lang="en-US" sz="1050" dirty="0">
              <a:cs typeface="Calibri"/>
            </a:endParaRPr>
          </a:p>
          <a:p>
            <a:pPr marL="285750" indent="-285750">
              <a:buFont typeface="Arial"/>
              <a:buChar char="•"/>
            </a:pPr>
            <a:r>
              <a:rPr lang="en-US" sz="1050" dirty="0">
                <a:ea typeface="+mn-lt"/>
                <a:cs typeface="+mn-lt"/>
              </a:rPr>
              <a:t>amnt_loans30: Total amount of loans taken by user in last 30 days</a:t>
            </a:r>
            <a:endParaRPr lang="en-US" sz="1050" dirty="0">
              <a:cs typeface="Calibri"/>
            </a:endParaRPr>
          </a:p>
          <a:p>
            <a:pPr marL="285750" indent="-285750">
              <a:buFont typeface="Arial"/>
              <a:buChar char="•"/>
            </a:pPr>
            <a:r>
              <a:rPr lang="en-US" sz="1050" dirty="0">
                <a:ea typeface="+mn-lt"/>
                <a:cs typeface="+mn-lt"/>
              </a:rPr>
              <a:t>maxamnt_loans30: maximum amount of loan taken by the user in last 30 days</a:t>
            </a:r>
            <a:endParaRPr lang="en-US" sz="1050" dirty="0">
              <a:cs typeface="Calibri"/>
            </a:endParaRPr>
          </a:p>
          <a:p>
            <a:pPr marL="285750" indent="-285750">
              <a:buFont typeface="Arial"/>
              <a:buChar char="•"/>
            </a:pPr>
            <a:r>
              <a:rPr lang="en-US" sz="1050" dirty="0">
                <a:ea typeface="+mn-lt"/>
                <a:cs typeface="+mn-lt"/>
              </a:rPr>
              <a:t>medianamnt_loans30: Median of amounts of loan taken by the user in last 30 days</a:t>
            </a:r>
            <a:endParaRPr lang="en-US" sz="1050" dirty="0">
              <a:cs typeface="Calibri"/>
            </a:endParaRPr>
          </a:p>
          <a:p>
            <a:pPr marL="285750" indent="-285750">
              <a:buFont typeface="Arial"/>
              <a:buChar char="•"/>
            </a:pPr>
            <a:r>
              <a:rPr lang="en-US" sz="1050" dirty="0">
                <a:ea typeface="+mn-lt"/>
                <a:cs typeface="+mn-lt"/>
              </a:rPr>
              <a:t>cnt_loans90: Number of loans taken by user in last 90 days</a:t>
            </a:r>
            <a:endParaRPr lang="en-US" sz="1050" dirty="0">
              <a:cs typeface="Calibri"/>
            </a:endParaRPr>
          </a:p>
          <a:p>
            <a:pPr marL="285750" indent="-285750">
              <a:buFont typeface="Arial"/>
              <a:buChar char="•"/>
            </a:pPr>
            <a:r>
              <a:rPr lang="en-US" sz="1050" dirty="0">
                <a:ea typeface="+mn-lt"/>
                <a:cs typeface="+mn-lt"/>
              </a:rPr>
              <a:t>amnt_loans90: Total amount of loans taken by user in last 90 days</a:t>
            </a:r>
            <a:endParaRPr lang="en-US" sz="1050" dirty="0">
              <a:cs typeface="Calibri"/>
            </a:endParaRPr>
          </a:p>
          <a:p>
            <a:pPr marL="285750" indent="-285750">
              <a:buFont typeface="Arial"/>
              <a:buChar char="•"/>
            </a:pPr>
            <a:r>
              <a:rPr lang="en-US" sz="1050" dirty="0">
                <a:ea typeface="+mn-lt"/>
                <a:cs typeface="+mn-lt"/>
              </a:rPr>
              <a:t>maxamnt_loans90: maximum amount of loan taken by the user in last 90 days</a:t>
            </a:r>
            <a:endParaRPr lang="en-US" sz="1050" dirty="0">
              <a:cs typeface="Calibri"/>
            </a:endParaRPr>
          </a:p>
          <a:p>
            <a:pPr marL="285750" indent="-285750">
              <a:buFont typeface="Arial"/>
              <a:buChar char="•"/>
            </a:pPr>
            <a:r>
              <a:rPr lang="en-US" sz="1050" dirty="0">
                <a:ea typeface="+mn-lt"/>
                <a:cs typeface="+mn-lt"/>
              </a:rPr>
              <a:t>medianamnt_loans90: Median of amounts of loan taken by the user in last 90 days</a:t>
            </a:r>
            <a:endParaRPr lang="en-US" sz="1050" dirty="0">
              <a:cs typeface="Calibri"/>
            </a:endParaRPr>
          </a:p>
          <a:p>
            <a:pPr marL="285750" indent="-285750">
              <a:buFont typeface="Arial"/>
              <a:buChar char="•"/>
            </a:pPr>
            <a:r>
              <a:rPr lang="en-US" sz="1050" dirty="0">
                <a:ea typeface="+mn-lt"/>
                <a:cs typeface="+mn-lt"/>
              </a:rPr>
              <a:t>payback30: Average payback time in days over last 30 days</a:t>
            </a:r>
            <a:endParaRPr lang="en-US" sz="1050" dirty="0">
              <a:cs typeface="Calibri"/>
            </a:endParaRPr>
          </a:p>
          <a:p>
            <a:pPr marL="285750" indent="-285750">
              <a:buFont typeface="Arial"/>
              <a:buChar char="•"/>
            </a:pPr>
            <a:r>
              <a:rPr lang="en-US" sz="1050" dirty="0">
                <a:ea typeface="+mn-lt"/>
                <a:cs typeface="+mn-lt"/>
              </a:rPr>
              <a:t>payback90: Average payback time in days over last 90 days</a:t>
            </a:r>
            <a:endParaRPr lang="en-US" sz="1050" dirty="0">
              <a:cs typeface="Calibri"/>
            </a:endParaRPr>
          </a:p>
          <a:p>
            <a:pPr marL="285750" indent="-285750">
              <a:buFont typeface="Arial"/>
              <a:buChar char="•"/>
            </a:pPr>
            <a:r>
              <a:rPr lang="en-US" sz="1050" dirty="0" err="1">
                <a:ea typeface="+mn-lt"/>
                <a:cs typeface="+mn-lt"/>
              </a:rPr>
              <a:t>pcircle</a:t>
            </a:r>
            <a:r>
              <a:rPr lang="en-US" sz="1050" dirty="0">
                <a:ea typeface="+mn-lt"/>
                <a:cs typeface="+mn-lt"/>
              </a:rPr>
              <a:t>: telecom circle</a:t>
            </a:r>
            <a:endParaRPr lang="en-US" sz="1050" dirty="0">
              <a:cs typeface="Calibri"/>
            </a:endParaRPr>
          </a:p>
          <a:p>
            <a:pPr marL="285750" indent="-285750">
              <a:buFont typeface="Arial"/>
              <a:buChar char="•"/>
            </a:pPr>
            <a:r>
              <a:rPr lang="en-US" sz="1050" dirty="0" err="1">
                <a:ea typeface="+mn-lt"/>
                <a:cs typeface="+mn-lt"/>
              </a:rPr>
              <a:t>pdate</a:t>
            </a:r>
            <a:r>
              <a:rPr lang="en-US" sz="1050" dirty="0">
                <a:ea typeface="+mn-lt"/>
                <a:cs typeface="+mn-lt"/>
              </a:rPr>
              <a:t>: date</a:t>
            </a:r>
            <a:endParaRPr lang="en-US" sz="1050" dirty="0">
              <a:cs typeface="Calibri"/>
            </a:endParaRPr>
          </a:p>
          <a:p>
            <a:r>
              <a:rPr lang="en-US" sz="1050" b="1" dirty="0"/>
              <a:t>Target</a:t>
            </a:r>
            <a:endParaRPr lang="en-US" sz="1050" dirty="0">
              <a:cs typeface="Calibri"/>
            </a:endParaRPr>
          </a:p>
          <a:p>
            <a:pPr marL="285750" indent="-285750">
              <a:buFont typeface="Arial"/>
              <a:buChar char="•"/>
            </a:pPr>
            <a:r>
              <a:rPr lang="en-US" sz="1050" dirty="0">
                <a:ea typeface="+mn-lt"/>
                <a:cs typeface="+mn-lt"/>
              </a:rPr>
              <a:t>label: Flag indicating whether the user paid back the credit amount within 5 days of issuing the loan{1:success, 0:failure}</a:t>
            </a:r>
            <a:endParaRPr lang="en-US" sz="1050" dirty="0">
              <a:cs typeface="Calibri"/>
            </a:endParaRPr>
          </a:p>
          <a:p>
            <a:pPr algn="l"/>
            <a:endParaRPr lang="en-US" sz="1050" dirty="0">
              <a:cs typeface="Calibri"/>
            </a:endParaRPr>
          </a:p>
        </p:txBody>
      </p:sp>
    </p:spTree>
    <p:extLst>
      <p:ext uri="{BB962C8B-B14F-4D97-AF65-F5344CB8AC3E}">
        <p14:creationId xmlns:p14="http://schemas.microsoft.com/office/powerpoint/2010/main" xmlns="" val="3820757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5CDABF-47C2-4DEB-B66B-692F0551F375}"/>
              </a:ext>
            </a:extLst>
          </p:cNvPr>
          <p:cNvSpPr>
            <a:spLocks noGrp="1"/>
          </p:cNvSpPr>
          <p:nvPr>
            <p:ph type="title"/>
          </p:nvPr>
        </p:nvSpPr>
        <p:spPr>
          <a:xfrm>
            <a:off x="686834" y="1153572"/>
            <a:ext cx="3200400" cy="4461163"/>
          </a:xfrm>
        </p:spPr>
        <p:txBody>
          <a:bodyPr>
            <a:normAutofit/>
          </a:bodyPr>
          <a:lstStyle/>
          <a:p>
            <a:r>
              <a:rPr lang="en-US" b="1" u="sng" dirty="0">
                <a:ea typeface="Calibri Light"/>
                <a:cs typeface="Calibri Light"/>
              </a:rPr>
              <a:t>EDA:</a:t>
            </a:r>
            <a:endParaRPr lang="en-US" b="1" u="sng" dirty="0"/>
          </a:p>
        </p:txBody>
      </p:sp>
      <p:sp>
        <p:nvSpPr>
          <p:cNvPr id="43" name="Content Placeholder 2">
            <a:extLst>
              <a:ext uri="{FF2B5EF4-FFF2-40B4-BE49-F238E27FC236}">
                <a16:creationId xmlns:a16="http://schemas.microsoft.com/office/drawing/2014/main" xmlns="" id="{62050EC7-D20E-26E2-39F8-8A75F55FD1EC}"/>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sz="2000" dirty="0">
                <a:ea typeface="Calibri"/>
                <a:cs typeface="Calibri"/>
              </a:rPr>
              <a:t>Shape of first dataset is </a:t>
            </a:r>
            <a:r>
              <a:rPr lang="en-US" sz="2000" dirty="0">
                <a:ea typeface="+mn-lt"/>
                <a:cs typeface="+mn-lt"/>
              </a:rPr>
              <a:t>209593, 37.</a:t>
            </a:r>
            <a:endParaRPr lang="en-US" sz="2000" dirty="0">
              <a:ea typeface="Calibri"/>
              <a:cs typeface="Calibri"/>
            </a:endParaRPr>
          </a:p>
          <a:p>
            <a:pPr marL="0" indent="0">
              <a:buNone/>
            </a:pPr>
            <a:endParaRPr lang="en-US" sz="2000" dirty="0">
              <a:ea typeface="+mn-lt"/>
              <a:cs typeface="+mn-lt"/>
            </a:endParaRPr>
          </a:p>
          <a:p>
            <a:r>
              <a:rPr lang="en-US" sz="2000" b="1" dirty="0">
                <a:ea typeface="+mn-lt"/>
                <a:cs typeface="+mn-lt"/>
              </a:rPr>
              <a:t>Information of the Dataset.</a:t>
            </a:r>
            <a:endParaRPr lang="en-US" sz="2000" dirty="0">
              <a:ea typeface="+mn-lt"/>
              <a:cs typeface="Calibri"/>
            </a:endParaRPr>
          </a:p>
          <a:p>
            <a:pPr lvl="1">
              <a:buFont typeface="Wingdings" panose="020B0604020202020204" pitchFamily="34" charset="0"/>
              <a:buChar char="Ø"/>
            </a:pPr>
            <a:r>
              <a:rPr lang="en-US" sz="1800" dirty="0" err="1">
                <a:ea typeface="+mn-lt"/>
                <a:cs typeface="+mn-lt"/>
              </a:rPr>
              <a:t>RangeIndex</a:t>
            </a:r>
            <a:r>
              <a:rPr lang="en-US" sz="1800" dirty="0">
                <a:ea typeface="+mn-lt"/>
                <a:cs typeface="+mn-lt"/>
              </a:rPr>
              <a:t>: 0 to 209592</a:t>
            </a:r>
          </a:p>
          <a:p>
            <a:pPr lvl="1">
              <a:buFont typeface="Wingdings" panose="020B0604020202020204" pitchFamily="34" charset="0"/>
              <a:buChar char="Ø"/>
            </a:pPr>
            <a:r>
              <a:rPr lang="en-US" sz="1800" dirty="0">
                <a:ea typeface="+mn-lt"/>
                <a:cs typeface="+mn-lt"/>
              </a:rPr>
              <a:t>Data columns: 37</a:t>
            </a:r>
            <a:endParaRPr lang="en-US" sz="1800" dirty="0">
              <a:cs typeface="Calibri"/>
            </a:endParaRPr>
          </a:p>
          <a:p>
            <a:pPr lvl="1">
              <a:buFont typeface="Wingdings" panose="020B0604020202020204" pitchFamily="34" charset="0"/>
              <a:buChar char="Ø"/>
            </a:pPr>
            <a:r>
              <a:rPr lang="en-US" sz="1800" dirty="0" err="1">
                <a:ea typeface="+mn-lt"/>
                <a:cs typeface="+mn-lt"/>
              </a:rPr>
              <a:t>dtypes</a:t>
            </a:r>
            <a:r>
              <a:rPr lang="en-US" sz="1800" dirty="0">
                <a:ea typeface="+mn-lt"/>
                <a:cs typeface="+mn-lt"/>
              </a:rPr>
              <a:t>: float64(21), int64(13), object(3)</a:t>
            </a:r>
            <a:endParaRPr lang="en-US" sz="1800" dirty="0">
              <a:cs typeface="Calibri" panose="020F0502020204030204"/>
            </a:endParaRPr>
          </a:p>
          <a:p>
            <a:r>
              <a:rPr lang="en-US" sz="2000" b="1" dirty="0">
                <a:ea typeface="+mn-lt"/>
                <a:cs typeface="+mn-lt"/>
              </a:rPr>
              <a:t>Dropped unwanted columns</a:t>
            </a:r>
            <a:endParaRPr lang="en-US" sz="2000" b="1" dirty="0">
              <a:ea typeface="+mn-lt"/>
              <a:cs typeface="Calibri"/>
            </a:endParaRPr>
          </a:p>
          <a:p>
            <a:pPr lvl="1">
              <a:buFont typeface="Wingdings" panose="020B0604020202020204" pitchFamily="34" charset="0"/>
              <a:buChar char="Ø"/>
            </a:pPr>
            <a:r>
              <a:rPr lang="en-US" sz="1800" dirty="0">
                <a:ea typeface="+mn-lt"/>
                <a:cs typeface="+mn-lt"/>
              </a:rPr>
              <a:t>Unnamed: 0 --&gt; Unnecessary Column.</a:t>
            </a:r>
          </a:p>
          <a:p>
            <a:pPr lvl="1">
              <a:buFont typeface="Wingdings" panose="020B0604020202020204" pitchFamily="34" charset="0"/>
              <a:buChar char="Ø"/>
            </a:pPr>
            <a:r>
              <a:rPr lang="en-US" sz="1800" dirty="0" err="1">
                <a:ea typeface="+mn-lt"/>
                <a:cs typeface="+mn-lt"/>
              </a:rPr>
              <a:t>msisdn</a:t>
            </a:r>
            <a:r>
              <a:rPr lang="en-US" sz="1800" dirty="0">
                <a:ea typeface="+mn-lt"/>
                <a:cs typeface="+mn-lt"/>
              </a:rPr>
              <a:t> --&gt; Object column &amp; mobile number of user, which will not be needed.</a:t>
            </a:r>
          </a:p>
          <a:p>
            <a:pPr lvl="1">
              <a:buFont typeface="Wingdings" panose="020B0604020202020204" pitchFamily="34" charset="0"/>
              <a:buChar char="Ø"/>
            </a:pPr>
            <a:r>
              <a:rPr lang="en-US" sz="1800" dirty="0" err="1">
                <a:ea typeface="+mn-lt"/>
                <a:cs typeface="+mn-lt"/>
              </a:rPr>
              <a:t>pcircle</a:t>
            </a:r>
            <a:r>
              <a:rPr lang="en-US" sz="1800" dirty="0">
                <a:ea typeface="+mn-lt"/>
                <a:cs typeface="+mn-lt"/>
              </a:rPr>
              <a:t> --&gt; Object column &amp; telecom circle and </a:t>
            </a:r>
            <a:r>
              <a:rPr lang="en-US" sz="1800" dirty="0" err="1">
                <a:ea typeface="+mn-lt"/>
                <a:cs typeface="+mn-lt"/>
              </a:rPr>
              <a:t>every one</a:t>
            </a:r>
            <a:r>
              <a:rPr lang="en-US" sz="1800" dirty="0">
                <a:ea typeface="+mn-lt"/>
                <a:cs typeface="+mn-lt"/>
              </a:rPr>
              <a:t> have same </a:t>
            </a:r>
            <a:r>
              <a:rPr lang="en-US" sz="1800" dirty="0" err="1">
                <a:ea typeface="+mn-lt"/>
                <a:cs typeface="+mn-lt"/>
              </a:rPr>
              <a:t>pcircle</a:t>
            </a:r>
            <a:r>
              <a:rPr lang="en-US" sz="1800" dirty="0">
                <a:ea typeface="+mn-lt"/>
                <a:cs typeface="+mn-lt"/>
              </a:rPr>
              <a:t> data i.e. UPW</a:t>
            </a:r>
          </a:p>
          <a:p>
            <a:pPr lvl="1">
              <a:buFont typeface="Wingdings" panose="020B0604020202020204" pitchFamily="34" charset="0"/>
              <a:buChar char="Ø"/>
            </a:pPr>
            <a:r>
              <a:rPr lang="en-US" sz="1800" dirty="0" err="1">
                <a:ea typeface="+mn-lt"/>
                <a:cs typeface="+mn-lt"/>
              </a:rPr>
              <a:t>pdate</a:t>
            </a:r>
            <a:r>
              <a:rPr lang="en-US" sz="1800" dirty="0">
                <a:ea typeface="+mn-lt"/>
                <a:cs typeface="+mn-lt"/>
              </a:rPr>
              <a:t> --&gt; Object column &amp; date column, which will not be needed.</a:t>
            </a:r>
            <a:endParaRPr lang="en-US" sz="1800" dirty="0">
              <a:cs typeface="Calibri" panose="020F0502020204030204"/>
            </a:endParaRPr>
          </a:p>
          <a:p>
            <a:endParaRPr lang="en-US" sz="2000" dirty="0">
              <a:ea typeface="Calibri"/>
              <a:cs typeface="Calibri"/>
            </a:endParaRPr>
          </a:p>
        </p:txBody>
      </p:sp>
    </p:spTree>
    <p:extLst>
      <p:ext uri="{BB962C8B-B14F-4D97-AF65-F5344CB8AC3E}">
        <p14:creationId xmlns:p14="http://schemas.microsoft.com/office/powerpoint/2010/main" xmlns="" val="109947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DC11BF-85F7-72EC-60A1-E4EF4978DA2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u="sng" kern="1200" dirty="0">
                <a:latin typeface="+mj-lt"/>
                <a:ea typeface="+mj-ea"/>
                <a:cs typeface="+mj-cs"/>
              </a:rPr>
              <a:t>Descriptive Statistic:</a:t>
            </a:r>
          </a:p>
        </p:txBody>
      </p:sp>
      <p:pic>
        <p:nvPicPr>
          <p:cNvPr id="5" name="Picture 5" descr="Table&#10;&#10;Description automatically generated">
            <a:extLst>
              <a:ext uri="{FF2B5EF4-FFF2-40B4-BE49-F238E27FC236}">
                <a16:creationId xmlns:a16="http://schemas.microsoft.com/office/drawing/2014/main" xmlns="" id="{45F02136-E706-4B4E-F1AE-A3D8F190C253}"/>
              </a:ext>
            </a:extLst>
          </p:cNvPr>
          <p:cNvPicPr>
            <a:picLocks noChangeAspect="1"/>
          </p:cNvPicPr>
          <p:nvPr/>
        </p:nvPicPr>
        <p:blipFill>
          <a:blip r:embed="rId2"/>
          <a:stretch>
            <a:fillRect/>
          </a:stretch>
        </p:blipFill>
        <p:spPr>
          <a:xfrm>
            <a:off x="5390134" y="-3515"/>
            <a:ext cx="6230798" cy="6747682"/>
          </a:xfrm>
          <a:prstGeom prst="rect">
            <a:avLst/>
          </a:prstGeom>
        </p:spPr>
      </p:pic>
    </p:spTree>
    <p:extLst>
      <p:ext uri="{BB962C8B-B14F-4D97-AF65-F5344CB8AC3E}">
        <p14:creationId xmlns:p14="http://schemas.microsoft.com/office/powerpoint/2010/main" xmlns="" val="2341448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B1E220-F81E-CA04-CEC6-7FFA716C8937}"/>
              </a:ext>
            </a:extLst>
          </p:cNvPr>
          <p:cNvSpPr>
            <a:spLocks noGrp="1"/>
          </p:cNvSpPr>
          <p:nvPr>
            <p:ph type="title"/>
          </p:nvPr>
        </p:nvSpPr>
        <p:spPr>
          <a:xfrm>
            <a:off x="762000" y="559678"/>
            <a:ext cx="3567915" cy="4952492"/>
          </a:xfrm>
        </p:spPr>
        <p:txBody>
          <a:bodyPr>
            <a:normAutofit/>
          </a:bodyPr>
          <a:lstStyle/>
          <a:p>
            <a:r>
              <a:rPr lang="en-US" b="1" u="sng" dirty="0">
                <a:cs typeface="Calibri Light"/>
              </a:rPr>
              <a:t>Visualization</a:t>
            </a:r>
            <a:endParaRPr lang="en-US" b="1" u="sng" dirty="0"/>
          </a:p>
        </p:txBody>
      </p:sp>
      <p:pic>
        <p:nvPicPr>
          <p:cNvPr id="21" name="Picture 21" descr="Graphical user interface, application, Word&#10;&#10;Description automatically generated">
            <a:extLst>
              <a:ext uri="{FF2B5EF4-FFF2-40B4-BE49-F238E27FC236}">
                <a16:creationId xmlns:a16="http://schemas.microsoft.com/office/drawing/2014/main" xmlns="" id="{FF6AD152-4971-47C8-F6DE-10097ECA7ED2}"/>
              </a:ext>
            </a:extLst>
          </p:cNvPr>
          <p:cNvPicPr>
            <a:picLocks noGrp="1" noChangeAspect="1"/>
          </p:cNvPicPr>
          <p:nvPr>
            <p:ph idx="1"/>
          </p:nvPr>
        </p:nvPicPr>
        <p:blipFill>
          <a:blip r:embed="rId2"/>
          <a:stretch>
            <a:fillRect/>
          </a:stretch>
        </p:blipFill>
        <p:spPr>
          <a:xfrm>
            <a:off x="5181600" y="573088"/>
            <a:ext cx="2640013" cy="2789238"/>
          </a:xfrm>
        </p:spPr>
      </p:pic>
      <p:pic>
        <p:nvPicPr>
          <p:cNvPr id="22" name="Picture 22" descr="Graphical user interface, application&#10;&#10;Description automatically generated">
            <a:extLst>
              <a:ext uri="{FF2B5EF4-FFF2-40B4-BE49-F238E27FC236}">
                <a16:creationId xmlns:a16="http://schemas.microsoft.com/office/drawing/2014/main" xmlns="" id="{7D92697F-E70C-345F-9118-D730EF700975}"/>
              </a:ext>
            </a:extLst>
          </p:cNvPr>
          <p:cNvPicPr>
            <a:picLocks noChangeAspect="1"/>
          </p:cNvPicPr>
          <p:nvPr/>
        </p:nvPicPr>
        <p:blipFill>
          <a:blip r:embed="rId3"/>
          <a:stretch>
            <a:fillRect/>
          </a:stretch>
        </p:blipFill>
        <p:spPr>
          <a:xfrm>
            <a:off x="5181600" y="3430588"/>
            <a:ext cx="2640013" cy="2789238"/>
          </a:xfrm>
          <a:prstGeom prst="rect">
            <a:avLst/>
          </a:prstGeom>
        </p:spPr>
      </p:pic>
      <p:pic>
        <p:nvPicPr>
          <p:cNvPr id="23" name="Picture 23" descr="Graphical user interface, application&#10;&#10;Description automatically generated">
            <a:extLst>
              <a:ext uri="{FF2B5EF4-FFF2-40B4-BE49-F238E27FC236}">
                <a16:creationId xmlns:a16="http://schemas.microsoft.com/office/drawing/2014/main" xmlns="" id="{C6C47BBE-584D-DD71-8E85-C08737B867B5}"/>
              </a:ext>
            </a:extLst>
          </p:cNvPr>
          <p:cNvPicPr>
            <a:picLocks noChangeAspect="1"/>
          </p:cNvPicPr>
          <p:nvPr/>
        </p:nvPicPr>
        <p:blipFill>
          <a:blip r:embed="rId4" cstate="print"/>
          <a:stretch>
            <a:fillRect/>
          </a:stretch>
        </p:blipFill>
        <p:spPr>
          <a:xfrm>
            <a:off x="7889875" y="573088"/>
            <a:ext cx="1735138" cy="1836738"/>
          </a:xfrm>
          <a:prstGeom prst="rect">
            <a:avLst/>
          </a:prstGeom>
        </p:spPr>
      </p:pic>
      <p:pic>
        <p:nvPicPr>
          <p:cNvPr id="24" name="Picture 24" descr="Graphical user interface, application&#10;&#10;Description automatically generated">
            <a:extLst>
              <a:ext uri="{FF2B5EF4-FFF2-40B4-BE49-F238E27FC236}">
                <a16:creationId xmlns:a16="http://schemas.microsoft.com/office/drawing/2014/main" xmlns="" id="{B345FB02-3350-8C3B-5127-774A6D9F2669}"/>
              </a:ext>
            </a:extLst>
          </p:cNvPr>
          <p:cNvPicPr>
            <a:picLocks noChangeAspect="1"/>
          </p:cNvPicPr>
          <p:nvPr/>
        </p:nvPicPr>
        <p:blipFill>
          <a:blip r:embed="rId5" cstate="print"/>
          <a:stretch>
            <a:fillRect/>
          </a:stretch>
        </p:blipFill>
        <p:spPr>
          <a:xfrm>
            <a:off x="9693275" y="573088"/>
            <a:ext cx="1735138" cy="1836738"/>
          </a:xfrm>
          <a:prstGeom prst="rect">
            <a:avLst/>
          </a:prstGeom>
        </p:spPr>
      </p:pic>
      <p:pic>
        <p:nvPicPr>
          <p:cNvPr id="25" name="Picture 25" descr="Graphical user interface, application&#10;&#10;Description automatically generated">
            <a:extLst>
              <a:ext uri="{FF2B5EF4-FFF2-40B4-BE49-F238E27FC236}">
                <a16:creationId xmlns:a16="http://schemas.microsoft.com/office/drawing/2014/main" xmlns="" id="{B3428C1A-9322-2F39-CD00-BF3BB6C66FF1}"/>
              </a:ext>
            </a:extLst>
          </p:cNvPr>
          <p:cNvPicPr>
            <a:picLocks noChangeAspect="1"/>
          </p:cNvPicPr>
          <p:nvPr/>
        </p:nvPicPr>
        <p:blipFill>
          <a:blip r:embed="rId6" cstate="print"/>
          <a:stretch>
            <a:fillRect/>
          </a:stretch>
        </p:blipFill>
        <p:spPr>
          <a:xfrm>
            <a:off x="7889875" y="2478088"/>
            <a:ext cx="1735138" cy="1836738"/>
          </a:xfrm>
          <a:prstGeom prst="rect">
            <a:avLst/>
          </a:prstGeom>
        </p:spPr>
      </p:pic>
      <p:pic>
        <p:nvPicPr>
          <p:cNvPr id="26" name="Picture 26" descr="Graphical user interface, application, Word&#10;&#10;Description automatically generated">
            <a:extLst>
              <a:ext uri="{FF2B5EF4-FFF2-40B4-BE49-F238E27FC236}">
                <a16:creationId xmlns:a16="http://schemas.microsoft.com/office/drawing/2014/main" xmlns="" id="{CCFC2732-73CB-46FB-DB61-7F6F12D4F09F}"/>
              </a:ext>
            </a:extLst>
          </p:cNvPr>
          <p:cNvPicPr>
            <a:picLocks noChangeAspect="1"/>
          </p:cNvPicPr>
          <p:nvPr/>
        </p:nvPicPr>
        <p:blipFill>
          <a:blip r:embed="rId7" cstate="print"/>
          <a:stretch>
            <a:fillRect/>
          </a:stretch>
        </p:blipFill>
        <p:spPr>
          <a:xfrm>
            <a:off x="7889875" y="4383088"/>
            <a:ext cx="1735138" cy="1836738"/>
          </a:xfrm>
          <a:prstGeom prst="rect">
            <a:avLst/>
          </a:prstGeom>
        </p:spPr>
      </p:pic>
      <p:pic>
        <p:nvPicPr>
          <p:cNvPr id="27" name="Picture 27" descr="Graphical user interface, application, Word&#10;&#10;Description automatically generated">
            <a:extLst>
              <a:ext uri="{FF2B5EF4-FFF2-40B4-BE49-F238E27FC236}">
                <a16:creationId xmlns:a16="http://schemas.microsoft.com/office/drawing/2014/main" xmlns="" id="{82D6F3B8-B25D-1282-34D7-1A8600F92B6D}"/>
              </a:ext>
            </a:extLst>
          </p:cNvPr>
          <p:cNvPicPr>
            <a:picLocks noChangeAspect="1"/>
          </p:cNvPicPr>
          <p:nvPr/>
        </p:nvPicPr>
        <p:blipFill>
          <a:blip r:embed="rId8" cstate="print"/>
          <a:stretch>
            <a:fillRect/>
          </a:stretch>
        </p:blipFill>
        <p:spPr>
          <a:xfrm>
            <a:off x="9693275" y="2478088"/>
            <a:ext cx="1735138" cy="1836738"/>
          </a:xfrm>
          <a:prstGeom prst="rect">
            <a:avLst/>
          </a:prstGeom>
        </p:spPr>
      </p:pic>
      <p:pic>
        <p:nvPicPr>
          <p:cNvPr id="28" name="Picture 28" descr="Graphical user interface, text, application&#10;&#10;Description automatically generated">
            <a:extLst>
              <a:ext uri="{FF2B5EF4-FFF2-40B4-BE49-F238E27FC236}">
                <a16:creationId xmlns:a16="http://schemas.microsoft.com/office/drawing/2014/main" xmlns="" id="{B5A31266-98EA-1115-8EA2-59C9362B0597}"/>
              </a:ext>
            </a:extLst>
          </p:cNvPr>
          <p:cNvPicPr>
            <a:picLocks noChangeAspect="1"/>
          </p:cNvPicPr>
          <p:nvPr/>
        </p:nvPicPr>
        <p:blipFill>
          <a:blip r:embed="rId9" cstate="print"/>
          <a:stretch>
            <a:fillRect/>
          </a:stretch>
        </p:blipFill>
        <p:spPr>
          <a:xfrm>
            <a:off x="9693275" y="4383088"/>
            <a:ext cx="1735138" cy="1836738"/>
          </a:xfrm>
          <a:prstGeom prst="rect">
            <a:avLst/>
          </a:prstGeom>
        </p:spPr>
      </p:pic>
    </p:spTree>
    <p:extLst>
      <p:ext uri="{BB962C8B-B14F-4D97-AF65-F5344CB8AC3E}">
        <p14:creationId xmlns:p14="http://schemas.microsoft.com/office/powerpoint/2010/main" xmlns="" val="372102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Graphical user interface, application&#10;&#10;Description automatically generated">
            <a:extLst>
              <a:ext uri="{FF2B5EF4-FFF2-40B4-BE49-F238E27FC236}">
                <a16:creationId xmlns:a16="http://schemas.microsoft.com/office/drawing/2014/main" xmlns="" id="{EC89864A-F411-EE89-4855-53A916F5F9C3}"/>
              </a:ext>
            </a:extLst>
          </p:cNvPr>
          <p:cNvPicPr>
            <a:picLocks noGrp="1" noChangeAspect="1"/>
          </p:cNvPicPr>
          <p:nvPr>
            <p:ph idx="1"/>
          </p:nvPr>
        </p:nvPicPr>
        <p:blipFill>
          <a:blip r:embed="rId2"/>
          <a:stretch>
            <a:fillRect/>
          </a:stretch>
        </p:blipFill>
        <p:spPr>
          <a:xfrm>
            <a:off x="4034395" y="1825625"/>
            <a:ext cx="4123209" cy="4351338"/>
          </a:xfrm>
        </p:spPr>
      </p:pic>
      <p:pic>
        <p:nvPicPr>
          <p:cNvPr id="5" name="Picture 5" descr="Graphical user interface, application&#10;&#10;Description automatically generated">
            <a:extLst>
              <a:ext uri="{FF2B5EF4-FFF2-40B4-BE49-F238E27FC236}">
                <a16:creationId xmlns:a16="http://schemas.microsoft.com/office/drawing/2014/main" xmlns="" id="{3CF4EEA4-AA85-51BB-BA13-06A89FC41304}"/>
              </a:ext>
            </a:extLst>
          </p:cNvPr>
          <p:cNvPicPr>
            <a:picLocks noChangeAspect="1"/>
          </p:cNvPicPr>
          <p:nvPr/>
        </p:nvPicPr>
        <p:blipFill>
          <a:blip r:embed="rId3" cstate="print"/>
          <a:stretch>
            <a:fillRect/>
          </a:stretch>
        </p:blipFill>
        <p:spPr>
          <a:xfrm>
            <a:off x="6135688" y="473075"/>
            <a:ext cx="1814513" cy="1920875"/>
          </a:xfrm>
          <a:prstGeom prst="rect">
            <a:avLst/>
          </a:prstGeom>
        </p:spPr>
      </p:pic>
      <p:pic>
        <p:nvPicPr>
          <p:cNvPr id="6" name="Picture 6" descr="Graphical user interface, application&#10;&#10;Description automatically generated">
            <a:extLst>
              <a:ext uri="{FF2B5EF4-FFF2-40B4-BE49-F238E27FC236}">
                <a16:creationId xmlns:a16="http://schemas.microsoft.com/office/drawing/2014/main" xmlns="" id="{A7F1A7FC-CD7B-146D-D9DE-8A10A4AE90B6}"/>
              </a:ext>
            </a:extLst>
          </p:cNvPr>
          <p:cNvPicPr>
            <a:picLocks noChangeAspect="1"/>
          </p:cNvPicPr>
          <p:nvPr/>
        </p:nvPicPr>
        <p:blipFill>
          <a:blip r:embed="rId4" cstate="print"/>
          <a:stretch>
            <a:fillRect/>
          </a:stretch>
        </p:blipFill>
        <p:spPr>
          <a:xfrm>
            <a:off x="6135688" y="2470150"/>
            <a:ext cx="1814513" cy="1920875"/>
          </a:xfrm>
          <a:prstGeom prst="rect">
            <a:avLst/>
          </a:prstGeom>
        </p:spPr>
      </p:pic>
      <p:pic>
        <p:nvPicPr>
          <p:cNvPr id="7" name="Picture 7" descr="Graphical user interface, text, application&#10;&#10;Description automatically generated">
            <a:extLst>
              <a:ext uri="{FF2B5EF4-FFF2-40B4-BE49-F238E27FC236}">
                <a16:creationId xmlns:a16="http://schemas.microsoft.com/office/drawing/2014/main" xmlns="" id="{B2C7DCA1-A008-6A67-4A74-71D7E8BC5AA4}"/>
              </a:ext>
            </a:extLst>
          </p:cNvPr>
          <p:cNvPicPr>
            <a:picLocks noChangeAspect="1"/>
          </p:cNvPicPr>
          <p:nvPr/>
        </p:nvPicPr>
        <p:blipFill>
          <a:blip r:embed="rId5"/>
          <a:stretch>
            <a:fillRect/>
          </a:stretch>
        </p:blipFill>
        <p:spPr>
          <a:xfrm>
            <a:off x="183462" y="468732"/>
            <a:ext cx="5610135" cy="5917779"/>
          </a:xfrm>
          <a:prstGeom prst="rect">
            <a:avLst/>
          </a:prstGeom>
        </p:spPr>
      </p:pic>
      <p:pic>
        <p:nvPicPr>
          <p:cNvPr id="8" name="Picture 8" descr="Graphical user interface, application&#10;&#10;Description automatically generated">
            <a:extLst>
              <a:ext uri="{FF2B5EF4-FFF2-40B4-BE49-F238E27FC236}">
                <a16:creationId xmlns:a16="http://schemas.microsoft.com/office/drawing/2014/main" xmlns="" id="{4ABCE31F-2E46-FC73-A2EC-985A00272EB6}"/>
              </a:ext>
            </a:extLst>
          </p:cNvPr>
          <p:cNvPicPr>
            <a:picLocks noChangeAspect="1"/>
          </p:cNvPicPr>
          <p:nvPr/>
        </p:nvPicPr>
        <p:blipFill>
          <a:blip r:embed="rId6"/>
          <a:stretch>
            <a:fillRect/>
          </a:stretch>
        </p:blipFill>
        <p:spPr>
          <a:xfrm>
            <a:off x="8027988" y="473075"/>
            <a:ext cx="3706813" cy="3916363"/>
          </a:xfrm>
          <a:prstGeom prst="rect">
            <a:avLst/>
          </a:prstGeom>
        </p:spPr>
      </p:pic>
      <p:pic>
        <p:nvPicPr>
          <p:cNvPr id="9" name="Picture 9" descr="Graphical user interface, application&#10;&#10;Description automatically generated">
            <a:extLst>
              <a:ext uri="{FF2B5EF4-FFF2-40B4-BE49-F238E27FC236}">
                <a16:creationId xmlns:a16="http://schemas.microsoft.com/office/drawing/2014/main" xmlns="" id="{7D3CDE42-0E30-4186-7425-10317B29B953}"/>
              </a:ext>
            </a:extLst>
          </p:cNvPr>
          <p:cNvPicPr>
            <a:picLocks noChangeAspect="1"/>
          </p:cNvPicPr>
          <p:nvPr/>
        </p:nvPicPr>
        <p:blipFill>
          <a:blip r:embed="rId7" cstate="print"/>
          <a:stretch>
            <a:fillRect/>
          </a:stretch>
        </p:blipFill>
        <p:spPr>
          <a:xfrm>
            <a:off x="8027988" y="4465638"/>
            <a:ext cx="1814513" cy="1920875"/>
          </a:xfrm>
          <a:prstGeom prst="rect">
            <a:avLst/>
          </a:prstGeom>
        </p:spPr>
      </p:pic>
      <p:pic>
        <p:nvPicPr>
          <p:cNvPr id="10" name="Picture 10">
            <a:extLst>
              <a:ext uri="{FF2B5EF4-FFF2-40B4-BE49-F238E27FC236}">
                <a16:creationId xmlns:a16="http://schemas.microsoft.com/office/drawing/2014/main" xmlns="" id="{0BAEC8CF-BBBA-1510-6D6F-764FBB2EF974}"/>
              </a:ext>
            </a:extLst>
          </p:cNvPr>
          <p:cNvPicPr>
            <a:picLocks noChangeAspect="1"/>
          </p:cNvPicPr>
          <p:nvPr/>
        </p:nvPicPr>
        <p:blipFill>
          <a:blip r:embed="rId8" cstate="print"/>
          <a:stretch>
            <a:fillRect/>
          </a:stretch>
        </p:blipFill>
        <p:spPr>
          <a:xfrm>
            <a:off x="9920288" y="4465638"/>
            <a:ext cx="1814513" cy="1920875"/>
          </a:xfrm>
          <a:prstGeom prst="rect">
            <a:avLst/>
          </a:prstGeom>
        </p:spPr>
      </p:pic>
    </p:spTree>
    <p:extLst>
      <p:ext uri="{BB962C8B-B14F-4D97-AF65-F5344CB8AC3E}">
        <p14:creationId xmlns:p14="http://schemas.microsoft.com/office/powerpoint/2010/main" xmlns="" val="1367287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TotalTime>
  <Words>808</Words>
  <Application>Microsoft Office PowerPoint</Application>
  <PresentationFormat>Custom</PresentationFormat>
  <Paragraphs>97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Micro-Credit Defaulter Model</vt:lpstr>
      <vt:lpstr>Slide 2</vt:lpstr>
      <vt:lpstr>Slide 3</vt:lpstr>
      <vt:lpstr>Problem Statement:</vt:lpstr>
      <vt:lpstr>Understanding:</vt:lpstr>
      <vt:lpstr>EDA:</vt:lpstr>
      <vt:lpstr>Descriptive Statistic:</vt:lpstr>
      <vt:lpstr>Visualization</vt:lpstr>
      <vt:lpstr>Slide 9</vt:lpstr>
      <vt:lpstr>Slide 10</vt:lpstr>
      <vt:lpstr>Feature Selection</vt:lpstr>
      <vt:lpstr>Normal Distribution:</vt:lpstr>
      <vt:lpstr>Outliers:</vt:lpstr>
      <vt:lpstr>Normal Distribution &amp; Outliers. </vt:lpstr>
      <vt:lpstr>After Applying PowerTransformer Method = Yeo - Johnson</vt:lpstr>
      <vt:lpstr>Imbalanced Target Column</vt:lpstr>
      <vt:lpstr>After OverSampling.</vt:lpstr>
      <vt:lpstr>Final Dataset</vt:lpstr>
      <vt:lpstr>Best Model, Parameters &amp; Score:</vt:lpstr>
      <vt:lpstr>Cross-Validation</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961</cp:revision>
  <dcterms:created xsi:type="dcterms:W3CDTF">2022-08-19T21:28:11Z</dcterms:created>
  <dcterms:modified xsi:type="dcterms:W3CDTF">2023-02-24T17:03:36Z</dcterms:modified>
</cp:coreProperties>
</file>