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Default Extension="svg" ContentType="image/svg+xml"/>
  <Override PartName="/docMetadata/LabelInfo.xml" ContentType="application/vnd.ms-office.classificationlabel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32"/>
  </p:notesMasterIdLst>
  <p:sldIdLst>
    <p:sldId id="278" r:id="rId2"/>
    <p:sldId id="279" r:id="rId3"/>
    <p:sldId id="280" r:id="rId4"/>
    <p:sldId id="281" r:id="rId5"/>
    <p:sldId id="294" r:id="rId6"/>
    <p:sldId id="283" r:id="rId7"/>
    <p:sldId id="284" r:id="rId8"/>
    <p:sldId id="389" r:id="rId9"/>
    <p:sldId id="298" r:id="rId10"/>
    <p:sldId id="326" r:id="rId11"/>
    <p:sldId id="358" r:id="rId12"/>
    <p:sldId id="300" r:id="rId13"/>
    <p:sldId id="387" r:id="rId14"/>
    <p:sldId id="390" r:id="rId15"/>
    <p:sldId id="382" r:id="rId16"/>
    <p:sldId id="318" r:id="rId17"/>
    <p:sldId id="391" r:id="rId18"/>
    <p:sldId id="392" r:id="rId19"/>
    <p:sldId id="383" r:id="rId20"/>
    <p:sldId id="313" r:id="rId21"/>
    <p:sldId id="319" r:id="rId22"/>
    <p:sldId id="321" r:id="rId23"/>
    <p:sldId id="393" r:id="rId24"/>
    <p:sldId id="324" r:id="rId25"/>
    <p:sldId id="394" r:id="rId26"/>
    <p:sldId id="376" r:id="rId27"/>
    <p:sldId id="282" r:id="rId28"/>
    <p:sldId id="384" r:id="rId29"/>
    <p:sldId id="350" r:id="rId30"/>
    <p:sldId id="370" r:id="rId31"/>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26" autoAdjust="0"/>
    <p:restoredTop sz="94609" autoAdjust="0"/>
  </p:normalViewPr>
  <p:slideViewPr>
    <p:cSldViewPr snapToGrid="0" snapToObjects="1">
      <p:cViewPr varScale="1">
        <p:scale>
          <a:sx n="73" d="100"/>
          <a:sy n="73" d="100"/>
        </p:scale>
        <p:origin x="-624" y="-102"/>
      </p:cViewPr>
      <p:guideLst>
        <p:guide orient="horz" pos="2616"/>
        <p:guide orient="horz" pos="3264"/>
        <p:guide orient="horz" pos="2136"/>
        <p:guide orient="horz" pos="4008"/>
        <p:guide orient="horz" pos="1152"/>
        <p:guide orient="horz" pos="2352"/>
        <p:guide orient="horz" pos="1512"/>
        <p:guide orient="horz" pos="2448"/>
        <p:guide/>
        <p:guide pos="456"/>
        <p:guide pos="6912"/>
        <p:guide pos="7680"/>
        <p:guide pos="6696"/>
        <p:guide pos="1008"/>
        <p:guide pos="1584"/>
        <p:guide pos="2136"/>
      </p:guideLst>
    </p:cSldViewPr>
  </p:slideViewPr>
  <p:outlineViewPr>
    <p:cViewPr>
      <p:scale>
        <a:sx n="33" d="100"/>
        <a:sy n="33" d="100"/>
      </p:scale>
      <p:origin x="42" y="7266"/>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8/10/relationships/authors" Targe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xmlns=""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xmlns=""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xmlns=""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xmlns=""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xmlns=""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xmlns=""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xmlns=""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xmlns=""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xmlns=""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xmlns=""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xmlns=""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xmlns=""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xmlns=""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xmlns=""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xmlns=""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xmlns=""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xmlns=""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xmlns=""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xmlns=""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xmlns=""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xmlns=""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xmlns=""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xmlns=""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xmlns=""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xmlns=""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xmlns=""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xmlns=""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xmlns=""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xmlns=""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xmlns=""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xmlns=""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xmlns=""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xmlns=""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xmlns=""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xmlns=""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xmlns=""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xmlns=""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xmlns=""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xmlns=""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xmlns=""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xmlns=""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xmlns=""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xmlns=""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xmlns=""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xmlns=""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xmlns=""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xmlns=""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xmlns=""/>
              </a:ext>
              <a:ext uri="{96DAC541-7B7A-43D3-8B79-37D633B846F1}">
                <asvg:svgBlip xmlns:asvg="http://schemas.microsoft.com/office/drawing/2016/SVG/main" xmlns=""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xmlns=""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xmlns=""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xmlns=""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xmlns=""/>
              </a:ext>
              <a:ext uri="{96DAC541-7B7A-43D3-8B79-37D633B846F1}">
                <asvg:svgBlip xmlns:asvg="http://schemas.microsoft.com/office/drawing/2016/SVG/main" xmlns=""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xmlns=""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xmlns=""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xmlns=""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xmlns=""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xmlns=""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xmlns=""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xmlns=""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xmlns=""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xmlns=""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xmlns=""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xmlns=""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xmlns=""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xmlns=""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xmlns=""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xmlns=""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xmlns=""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xmlns=""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xmlns=""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xmlns=""/>
              </a:ext>
              <a:ext uri="{96DAC541-7B7A-43D3-8B79-37D633B846F1}">
                <asvg:svgBlip xmlns:asvg="http://schemas.microsoft.com/office/drawing/2016/SVG/main" xmlns=""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xmlns=""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pPr/>
              <a:t>‹#›</a:t>
            </a:fld>
            <a:endParaRPr lang="en-US" dirty="0"/>
          </a:p>
        </p:txBody>
      </p:sp>
      <p:sp>
        <p:nvSpPr>
          <p:cNvPr id="4" name="Footer Placeholder 3">
            <a:extLst>
              <a:ext uri="{FF2B5EF4-FFF2-40B4-BE49-F238E27FC236}">
                <a16:creationId xmlns:a16="http://schemas.microsoft.com/office/drawing/2014/main" xmlns=""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xmlns=""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xmlns=""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xmlns=""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xmlns=""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xmlns=""/>
              </a:ext>
              <a:ext uri="{96DAC541-7B7A-43D3-8B79-37D633B846F1}">
                <asvg:svgBlip xmlns:asvg="http://schemas.microsoft.com/office/drawing/2016/SVG/main" xmlns=""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xmlns=""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xmlns=""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xmlns=""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xmlns=""/>
              </a:ext>
              <a:ext uri="{96DAC541-7B7A-43D3-8B79-37D633B846F1}">
                <asvg:svgBlip xmlns:asvg="http://schemas.microsoft.com/office/drawing/2016/SVG/main" xmlns=""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xmlns=""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xmlns=""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xmlns=""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xmlns=""/>
              </a:ext>
              <a:ext uri="{96DAC541-7B7A-43D3-8B79-37D633B846F1}">
                <asvg:svgBlip xmlns:asvg="http://schemas.microsoft.com/office/drawing/2016/SVG/main" xmlns=""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dirty="0"/>
          </a:p>
        </p:txBody>
      </p:sp>
      <p:sp>
        <p:nvSpPr>
          <p:cNvPr id="18" name="Title 19">
            <a:extLst>
              <a:ext uri="{FF2B5EF4-FFF2-40B4-BE49-F238E27FC236}">
                <a16:creationId xmlns:a16="http://schemas.microsoft.com/office/drawing/2014/main" xmlns=""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xmlns=""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xmlns=""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xmlns=""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xmlns=""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xmlns=""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xmlns=""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xmlns=""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xmlns=""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xmlns=""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xmlns=""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xmlns=""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xmlns=""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xmlns=""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xmlns=""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xmlns=""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xmlns=""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xmlns=""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xmlns=""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xmlns=""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xmlns=""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xmlns=""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xmlns=""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xmlns=""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xmlns=""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xmlns=""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xmlns=""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pPr/>
              <a:t>‹#›</a:t>
            </a:fld>
            <a:endParaRPr lang="en-US" dirty="0"/>
          </a:p>
        </p:txBody>
      </p:sp>
      <p:sp>
        <p:nvSpPr>
          <p:cNvPr id="17" name="Freeform: Shape 16">
            <a:extLst>
              <a:ext uri="{FF2B5EF4-FFF2-40B4-BE49-F238E27FC236}">
                <a16:creationId xmlns:a16="http://schemas.microsoft.com/office/drawing/2014/main" xmlns=""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xmlns=""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xmlns=""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xmlns=""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xmlns=""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xmlns=""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xmlns=""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xmlns=""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xmlns=""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xmlns=""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xmlns=""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xmlns=""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xmlns=""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xmlns=""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xmlns=""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xmlns=""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xmlns=""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xmlns=""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xmlns=""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xmlns=""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xmlns=""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xmlns=""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xmlns=""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xmlns=""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xmlns=""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xmlns=""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xmlns=""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xmlns=""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xmlns=""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xmlns=""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xmlns=""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xmlns=""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xmlns=""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xmlns=""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xmlns=""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xmlns=""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xmlns=""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xmlns=""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xmlns=""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xmlns=""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xmlns=""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xmlns=""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xmlns=""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xmlns=""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xmlns=""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xmlns=""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xmlns=""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xmlns=""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xmlns=""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xmlns=""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xmlns=""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xmlns=""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xmlns=""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xmlns=""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xmlns=""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xmlns=""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xmlns=""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xmlns=""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xmlns=""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xmlns=""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xmlns=""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xmlns=""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xmlns=""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xmlns=""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xmlns=""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xmlns=""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 Id="rId5" Type="http://schemas.openxmlformats.org/officeDocument/2006/relationships/image" Target="../media/image34.png"/><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6.xml"/><Relationship Id="rId4" Type="http://schemas.openxmlformats.org/officeDocument/2006/relationships/image" Target="../media/image43.png"/></Relationships>
</file>

<file path=ppt/slides/_rels/slide2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xmlns="" id="{8A0F1F4A-0645-53F9-4341-904BF8503A05}"/>
              </a:ext>
            </a:extLst>
          </p:cNvPr>
          <p:cNvSpPr>
            <a:spLocks noGrp="1"/>
          </p:cNvSpPr>
          <p:nvPr>
            <p:ph type="ctrTitle"/>
          </p:nvPr>
        </p:nvSpPr>
        <p:spPr>
          <a:xfrm>
            <a:off x="766482" y="1026942"/>
            <a:ext cx="10670552" cy="1209821"/>
          </a:xfrm>
        </p:spPr>
        <p:txBody>
          <a:bodyPr/>
          <a:lstStyle/>
          <a:p>
            <a:r>
              <a:rPr lang="en-IN" sz="3200" b="1" i="0" dirty="0">
                <a:effectLst/>
                <a:latin typeface="Arial Black" panose="020B0A04020102020204" pitchFamily="34" charset="0"/>
              </a:rPr>
              <a:t>Fake NEWS Detection project</a:t>
            </a:r>
            <a:endParaRPr lang="en-IN" sz="3200" dirty="0">
              <a:latin typeface="Arial Black" panose="020B0A04020102020204" pitchFamily="34" charset="0"/>
            </a:endParaRPr>
          </a:p>
        </p:txBody>
      </p:sp>
      <p:pic>
        <p:nvPicPr>
          <p:cNvPr id="2" name="Picture 2" descr="Seven types of fake news identified to help detect misinformation - Seven  types of fake news | The Economic Times">
            <a:extLst>
              <a:ext uri="{FF2B5EF4-FFF2-40B4-BE49-F238E27FC236}">
                <a16:creationId xmlns:a16="http://schemas.microsoft.com/office/drawing/2014/main" xmlns="" id="{0BEF6A82-85AA-5F80-1F8A-0F69F8E8C7FA}"/>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352365" y="2478809"/>
            <a:ext cx="6096000" cy="347823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10</a:t>
            </a:fld>
            <a:endParaRPr lang="en-US" dirty="0"/>
          </a:p>
        </p:txBody>
      </p:sp>
      <p:pic>
        <p:nvPicPr>
          <p:cNvPr id="5" name="Picture 4">
            <a:extLst>
              <a:ext uri="{FF2B5EF4-FFF2-40B4-BE49-F238E27FC236}">
                <a16:creationId xmlns:a16="http://schemas.microsoft.com/office/drawing/2014/main" xmlns="" id="{3D597F7B-B438-B47B-480C-905E58694845}"/>
              </a:ext>
            </a:extLst>
          </p:cNvPr>
          <p:cNvPicPr>
            <a:picLocks noChangeAspect="1"/>
          </p:cNvPicPr>
          <p:nvPr/>
        </p:nvPicPr>
        <p:blipFill>
          <a:blip r:embed="rId2"/>
          <a:stretch>
            <a:fillRect/>
          </a:stretch>
        </p:blipFill>
        <p:spPr>
          <a:xfrm>
            <a:off x="3642540" y="278184"/>
            <a:ext cx="4492931" cy="906672"/>
          </a:xfrm>
          <a:prstGeom prst="rect">
            <a:avLst/>
          </a:prstGeom>
        </p:spPr>
      </p:pic>
      <p:pic>
        <p:nvPicPr>
          <p:cNvPr id="3" name="Picture 2">
            <a:extLst>
              <a:ext uri="{FF2B5EF4-FFF2-40B4-BE49-F238E27FC236}">
                <a16:creationId xmlns:a16="http://schemas.microsoft.com/office/drawing/2014/main" xmlns="" id="{74FD041E-E48D-D346-34DA-60D0F067CB32}"/>
              </a:ext>
            </a:extLst>
          </p:cNvPr>
          <p:cNvPicPr>
            <a:picLocks noChangeAspect="1"/>
          </p:cNvPicPr>
          <p:nvPr/>
        </p:nvPicPr>
        <p:blipFill>
          <a:blip r:embed="rId3"/>
          <a:stretch>
            <a:fillRect/>
          </a:stretch>
        </p:blipFill>
        <p:spPr>
          <a:xfrm>
            <a:off x="3093414" y="1488024"/>
            <a:ext cx="4758606" cy="2076740"/>
          </a:xfrm>
          <a:prstGeom prst="rect">
            <a:avLst/>
          </a:prstGeom>
        </p:spPr>
      </p:pic>
      <p:pic>
        <p:nvPicPr>
          <p:cNvPr id="7" name="Picture 6">
            <a:extLst>
              <a:ext uri="{FF2B5EF4-FFF2-40B4-BE49-F238E27FC236}">
                <a16:creationId xmlns:a16="http://schemas.microsoft.com/office/drawing/2014/main" xmlns="" id="{344C93BC-C79A-AACA-5BCD-D485F36357D9}"/>
              </a:ext>
            </a:extLst>
          </p:cNvPr>
          <p:cNvPicPr>
            <a:picLocks noChangeAspect="1"/>
          </p:cNvPicPr>
          <p:nvPr/>
        </p:nvPicPr>
        <p:blipFill>
          <a:blip r:embed="rId4"/>
          <a:stretch>
            <a:fillRect/>
          </a:stretch>
        </p:blipFill>
        <p:spPr>
          <a:xfrm>
            <a:off x="3093414" y="3952092"/>
            <a:ext cx="3457508" cy="400106"/>
          </a:xfrm>
          <a:prstGeom prst="rect">
            <a:avLst/>
          </a:prstGeom>
        </p:spPr>
      </p:pic>
      <p:pic>
        <p:nvPicPr>
          <p:cNvPr id="10" name="Picture 9">
            <a:extLst>
              <a:ext uri="{FF2B5EF4-FFF2-40B4-BE49-F238E27FC236}">
                <a16:creationId xmlns:a16="http://schemas.microsoft.com/office/drawing/2014/main" xmlns="" id="{8C7BEFE2-5DB3-C2EB-965A-67B670258298}"/>
              </a:ext>
            </a:extLst>
          </p:cNvPr>
          <p:cNvPicPr>
            <a:picLocks noChangeAspect="1"/>
          </p:cNvPicPr>
          <p:nvPr/>
        </p:nvPicPr>
        <p:blipFill>
          <a:blip r:embed="rId5"/>
          <a:stretch>
            <a:fillRect/>
          </a:stretch>
        </p:blipFill>
        <p:spPr>
          <a:xfrm>
            <a:off x="3093414" y="4739526"/>
            <a:ext cx="1388696" cy="333422"/>
          </a:xfrm>
          <a:prstGeom prst="rect">
            <a:avLst/>
          </a:prstGeom>
        </p:spPr>
      </p:pic>
      <p:pic>
        <p:nvPicPr>
          <p:cNvPr id="14" name="Picture 13">
            <a:extLst>
              <a:ext uri="{FF2B5EF4-FFF2-40B4-BE49-F238E27FC236}">
                <a16:creationId xmlns:a16="http://schemas.microsoft.com/office/drawing/2014/main" xmlns="" id="{CF9E0BF6-A0FB-F3C2-CAF4-5F0B8540F4AE}"/>
              </a:ext>
            </a:extLst>
          </p:cNvPr>
          <p:cNvPicPr>
            <a:picLocks noChangeAspect="1"/>
          </p:cNvPicPr>
          <p:nvPr/>
        </p:nvPicPr>
        <p:blipFill>
          <a:blip r:embed="rId6"/>
          <a:stretch>
            <a:fillRect/>
          </a:stretch>
        </p:blipFill>
        <p:spPr>
          <a:xfrm>
            <a:off x="4984595" y="4584054"/>
            <a:ext cx="2867425" cy="1571844"/>
          </a:xfrm>
          <a:prstGeom prst="rect">
            <a:avLst/>
          </a:prstGeom>
        </p:spPr>
      </p:pic>
    </p:spTree>
    <p:extLst>
      <p:ext uri="{BB962C8B-B14F-4D97-AF65-F5344CB8AC3E}">
        <p14:creationId xmlns:p14="http://schemas.microsoft.com/office/powerpoint/2010/main" xmlns="" val="3875231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04BC7D49-C7CD-4725-1E26-7069E6B4DBB3}"/>
              </a:ext>
            </a:extLst>
          </p:cNvPr>
          <p:cNvSpPr>
            <a:spLocks noGrp="1"/>
          </p:cNvSpPr>
          <p:nvPr>
            <p:ph type="sldNum" sz="quarter" idx="12"/>
          </p:nvPr>
        </p:nvSpPr>
        <p:spPr/>
        <p:txBody>
          <a:bodyPr/>
          <a:lstStyle/>
          <a:p>
            <a:fld id="{48F63A3B-78C7-47BE-AE5E-E10140E04643}" type="slidenum">
              <a:rPr lang="en-US" smtClean="0"/>
              <a:pPr/>
              <a:t>11</a:t>
            </a:fld>
            <a:endParaRPr lang="en-US" dirty="0"/>
          </a:p>
        </p:txBody>
      </p:sp>
      <p:pic>
        <p:nvPicPr>
          <p:cNvPr id="6" name="Picture 5">
            <a:extLst>
              <a:ext uri="{FF2B5EF4-FFF2-40B4-BE49-F238E27FC236}">
                <a16:creationId xmlns:a16="http://schemas.microsoft.com/office/drawing/2014/main" xmlns="" id="{63AC94CE-2252-463F-C133-CE7C99E67C69}"/>
              </a:ext>
            </a:extLst>
          </p:cNvPr>
          <p:cNvPicPr>
            <a:picLocks noChangeAspect="1"/>
          </p:cNvPicPr>
          <p:nvPr/>
        </p:nvPicPr>
        <p:blipFill>
          <a:blip r:embed="rId2"/>
          <a:stretch>
            <a:fillRect/>
          </a:stretch>
        </p:blipFill>
        <p:spPr>
          <a:xfrm>
            <a:off x="4549588" y="389544"/>
            <a:ext cx="2442883" cy="955162"/>
          </a:xfrm>
          <a:prstGeom prst="rect">
            <a:avLst/>
          </a:prstGeom>
        </p:spPr>
      </p:pic>
      <p:pic>
        <p:nvPicPr>
          <p:cNvPr id="4" name="Picture 3">
            <a:extLst>
              <a:ext uri="{FF2B5EF4-FFF2-40B4-BE49-F238E27FC236}">
                <a16:creationId xmlns:a16="http://schemas.microsoft.com/office/drawing/2014/main" xmlns="" id="{95EA6C8E-F052-DDBB-A951-0AAED2FD0014}"/>
              </a:ext>
            </a:extLst>
          </p:cNvPr>
          <p:cNvPicPr>
            <a:picLocks noChangeAspect="1"/>
          </p:cNvPicPr>
          <p:nvPr/>
        </p:nvPicPr>
        <p:blipFill>
          <a:blip r:embed="rId3"/>
          <a:stretch>
            <a:fillRect/>
          </a:stretch>
        </p:blipFill>
        <p:spPr>
          <a:xfrm>
            <a:off x="2989341" y="1614915"/>
            <a:ext cx="5563376" cy="257211"/>
          </a:xfrm>
          <a:prstGeom prst="rect">
            <a:avLst/>
          </a:prstGeom>
        </p:spPr>
      </p:pic>
      <p:pic>
        <p:nvPicPr>
          <p:cNvPr id="9" name="Picture 8">
            <a:extLst>
              <a:ext uri="{FF2B5EF4-FFF2-40B4-BE49-F238E27FC236}">
                <a16:creationId xmlns:a16="http://schemas.microsoft.com/office/drawing/2014/main" xmlns="" id="{35CA3914-E5CC-4A6D-3049-9D5BE9774FD9}"/>
              </a:ext>
            </a:extLst>
          </p:cNvPr>
          <p:cNvPicPr>
            <a:picLocks noChangeAspect="1"/>
          </p:cNvPicPr>
          <p:nvPr/>
        </p:nvPicPr>
        <p:blipFill>
          <a:blip r:embed="rId4"/>
          <a:stretch>
            <a:fillRect/>
          </a:stretch>
        </p:blipFill>
        <p:spPr>
          <a:xfrm>
            <a:off x="638347" y="2259105"/>
            <a:ext cx="5001323" cy="828791"/>
          </a:xfrm>
          <a:prstGeom prst="rect">
            <a:avLst/>
          </a:prstGeom>
        </p:spPr>
      </p:pic>
      <p:pic>
        <p:nvPicPr>
          <p:cNvPr id="10" name="Picture 2">
            <a:extLst>
              <a:ext uri="{FF2B5EF4-FFF2-40B4-BE49-F238E27FC236}">
                <a16:creationId xmlns:a16="http://schemas.microsoft.com/office/drawing/2014/main" xmlns="" id="{C89D5D83-1678-62FE-8CCE-9CFCD1D1CFB9}"/>
              </a:ext>
            </a:extLst>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638348" y="3304318"/>
            <a:ext cx="4632900" cy="3029248"/>
          </a:xfrm>
          <a:prstGeom prst="rect">
            <a:avLst/>
          </a:prstGeom>
          <a:noFill/>
          <a:extLst>
            <a:ext uri="{909E8E84-426E-40DD-AFC4-6F175D3DCCD1}">
              <a14:hiddenFill xmlns:a14="http://schemas.microsoft.com/office/drawing/2010/main" xmlns="">
                <a:solidFill>
                  <a:srgbClr val="FFFFFF"/>
                </a:solidFill>
              </a14:hiddenFill>
            </a:ext>
          </a:extLst>
        </p:spPr>
      </p:pic>
      <p:pic>
        <p:nvPicPr>
          <p:cNvPr id="12" name="Picture 11">
            <a:extLst>
              <a:ext uri="{FF2B5EF4-FFF2-40B4-BE49-F238E27FC236}">
                <a16:creationId xmlns:a16="http://schemas.microsoft.com/office/drawing/2014/main" xmlns="" id="{B3DA2792-FC3C-E79F-C46A-A246DB1A152D}"/>
              </a:ext>
            </a:extLst>
          </p:cNvPr>
          <p:cNvPicPr>
            <a:picLocks noChangeAspect="1"/>
          </p:cNvPicPr>
          <p:nvPr/>
        </p:nvPicPr>
        <p:blipFill>
          <a:blip r:embed="rId6"/>
          <a:stretch>
            <a:fillRect/>
          </a:stretch>
        </p:blipFill>
        <p:spPr>
          <a:xfrm>
            <a:off x="6552332" y="2249578"/>
            <a:ext cx="5077534" cy="847843"/>
          </a:xfrm>
          <a:prstGeom prst="rect">
            <a:avLst/>
          </a:prstGeom>
        </p:spPr>
      </p:pic>
      <p:pic>
        <p:nvPicPr>
          <p:cNvPr id="2052" name="Picture 4">
            <a:extLst>
              <a:ext uri="{FF2B5EF4-FFF2-40B4-BE49-F238E27FC236}">
                <a16:creationId xmlns:a16="http://schemas.microsoft.com/office/drawing/2014/main" xmlns="" id="{C48E1DB2-80E5-CEA3-0F30-6DB13D511A68}"/>
              </a:ext>
            </a:extLst>
          </p:cNvPr>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6550981" y="3304319"/>
            <a:ext cx="5078885" cy="302924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088520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12</a:t>
            </a:fld>
            <a:endParaRPr lang="en-US" dirty="0"/>
          </a:p>
        </p:txBody>
      </p:sp>
      <p:pic>
        <p:nvPicPr>
          <p:cNvPr id="5" name="Picture 4">
            <a:extLst>
              <a:ext uri="{FF2B5EF4-FFF2-40B4-BE49-F238E27FC236}">
                <a16:creationId xmlns:a16="http://schemas.microsoft.com/office/drawing/2014/main" xmlns="" id="{7F51918C-1F8B-99D4-1408-0F3AA3B8602A}"/>
              </a:ext>
            </a:extLst>
          </p:cNvPr>
          <p:cNvPicPr>
            <a:picLocks noChangeAspect="1"/>
          </p:cNvPicPr>
          <p:nvPr/>
        </p:nvPicPr>
        <p:blipFill>
          <a:blip r:embed="rId2"/>
          <a:stretch>
            <a:fillRect/>
          </a:stretch>
        </p:blipFill>
        <p:spPr>
          <a:xfrm>
            <a:off x="3042420" y="394307"/>
            <a:ext cx="3686689" cy="400106"/>
          </a:xfrm>
          <a:prstGeom prst="rect">
            <a:avLst/>
          </a:prstGeom>
        </p:spPr>
      </p:pic>
      <p:pic>
        <p:nvPicPr>
          <p:cNvPr id="3" name="Picture 2">
            <a:extLst>
              <a:ext uri="{FF2B5EF4-FFF2-40B4-BE49-F238E27FC236}">
                <a16:creationId xmlns:a16="http://schemas.microsoft.com/office/drawing/2014/main" xmlns="" id="{F990D2AA-8329-309A-E00F-C35BFB5924FF}"/>
              </a:ext>
            </a:extLst>
          </p:cNvPr>
          <p:cNvPicPr>
            <a:picLocks noChangeAspect="1"/>
          </p:cNvPicPr>
          <p:nvPr/>
        </p:nvPicPr>
        <p:blipFill>
          <a:blip r:embed="rId3"/>
          <a:stretch>
            <a:fillRect/>
          </a:stretch>
        </p:blipFill>
        <p:spPr>
          <a:xfrm>
            <a:off x="1460333" y="1117322"/>
            <a:ext cx="3467584" cy="828791"/>
          </a:xfrm>
          <a:prstGeom prst="rect">
            <a:avLst/>
          </a:prstGeom>
        </p:spPr>
      </p:pic>
      <p:pic>
        <p:nvPicPr>
          <p:cNvPr id="6" name="Picture 5">
            <a:extLst>
              <a:ext uri="{FF2B5EF4-FFF2-40B4-BE49-F238E27FC236}">
                <a16:creationId xmlns:a16="http://schemas.microsoft.com/office/drawing/2014/main" xmlns="" id="{2F0B5BB4-3DE2-259D-5204-F28A91A268B1}"/>
              </a:ext>
            </a:extLst>
          </p:cNvPr>
          <p:cNvPicPr>
            <a:picLocks noChangeAspect="1"/>
          </p:cNvPicPr>
          <p:nvPr/>
        </p:nvPicPr>
        <p:blipFill>
          <a:blip r:embed="rId4"/>
          <a:stretch>
            <a:fillRect/>
          </a:stretch>
        </p:blipFill>
        <p:spPr>
          <a:xfrm>
            <a:off x="1460333" y="2361557"/>
            <a:ext cx="7668695" cy="724001"/>
          </a:xfrm>
          <a:prstGeom prst="rect">
            <a:avLst/>
          </a:prstGeom>
        </p:spPr>
      </p:pic>
      <p:pic>
        <p:nvPicPr>
          <p:cNvPr id="3074" name="Picture 2">
            <a:extLst>
              <a:ext uri="{FF2B5EF4-FFF2-40B4-BE49-F238E27FC236}">
                <a16:creationId xmlns:a16="http://schemas.microsoft.com/office/drawing/2014/main" xmlns="" id="{8FA51EAC-B51B-C34A-99E8-E60214C191D5}"/>
              </a:ext>
            </a:extLst>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1460333" y="3429000"/>
            <a:ext cx="3886200" cy="28479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270869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13</a:t>
            </a:fld>
            <a:endParaRPr lang="en-US" dirty="0"/>
          </a:p>
        </p:txBody>
      </p:sp>
      <p:pic>
        <p:nvPicPr>
          <p:cNvPr id="4" name="Picture 3">
            <a:extLst>
              <a:ext uri="{FF2B5EF4-FFF2-40B4-BE49-F238E27FC236}">
                <a16:creationId xmlns:a16="http://schemas.microsoft.com/office/drawing/2014/main" xmlns="" id="{EFDAF3BB-BD1E-9FAF-F854-2DEA90C1F7FD}"/>
              </a:ext>
            </a:extLst>
          </p:cNvPr>
          <p:cNvPicPr>
            <a:picLocks noChangeAspect="1"/>
          </p:cNvPicPr>
          <p:nvPr/>
        </p:nvPicPr>
        <p:blipFill>
          <a:blip r:embed="rId2"/>
          <a:stretch>
            <a:fillRect/>
          </a:stretch>
        </p:blipFill>
        <p:spPr>
          <a:xfrm>
            <a:off x="2233073" y="960120"/>
            <a:ext cx="3315163" cy="762106"/>
          </a:xfrm>
          <a:prstGeom prst="rect">
            <a:avLst/>
          </a:prstGeom>
        </p:spPr>
      </p:pic>
      <p:pic>
        <p:nvPicPr>
          <p:cNvPr id="6" name="Picture 5">
            <a:extLst>
              <a:ext uri="{FF2B5EF4-FFF2-40B4-BE49-F238E27FC236}">
                <a16:creationId xmlns:a16="http://schemas.microsoft.com/office/drawing/2014/main" xmlns="" id="{AEA0636A-F41E-7D92-28CD-EC1F0D180A4B}"/>
              </a:ext>
            </a:extLst>
          </p:cNvPr>
          <p:cNvPicPr>
            <a:picLocks noChangeAspect="1"/>
          </p:cNvPicPr>
          <p:nvPr/>
        </p:nvPicPr>
        <p:blipFill>
          <a:blip r:embed="rId3"/>
          <a:stretch>
            <a:fillRect/>
          </a:stretch>
        </p:blipFill>
        <p:spPr>
          <a:xfrm>
            <a:off x="2233073" y="2171557"/>
            <a:ext cx="7725853" cy="685896"/>
          </a:xfrm>
          <a:prstGeom prst="rect">
            <a:avLst/>
          </a:prstGeom>
        </p:spPr>
      </p:pic>
      <p:pic>
        <p:nvPicPr>
          <p:cNvPr id="4098" name="Picture 2">
            <a:extLst>
              <a:ext uri="{FF2B5EF4-FFF2-40B4-BE49-F238E27FC236}">
                <a16:creationId xmlns:a16="http://schemas.microsoft.com/office/drawing/2014/main" xmlns="" id="{8833B6B2-A6BB-C5E2-9EFC-0F4551DD0992}"/>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2209800" y="3306784"/>
            <a:ext cx="3886200" cy="28956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353948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14</a:t>
            </a:fld>
            <a:endParaRPr lang="en-US" dirty="0"/>
          </a:p>
        </p:txBody>
      </p:sp>
      <p:pic>
        <p:nvPicPr>
          <p:cNvPr id="2" name="Picture 1">
            <a:extLst>
              <a:ext uri="{FF2B5EF4-FFF2-40B4-BE49-F238E27FC236}">
                <a16:creationId xmlns:a16="http://schemas.microsoft.com/office/drawing/2014/main" xmlns="" id="{2981F090-9592-3EB5-E2C0-4AE8084F51F5}"/>
              </a:ext>
            </a:extLst>
          </p:cNvPr>
          <p:cNvPicPr>
            <a:picLocks noChangeAspect="1"/>
          </p:cNvPicPr>
          <p:nvPr/>
        </p:nvPicPr>
        <p:blipFill>
          <a:blip r:embed="rId2"/>
          <a:stretch>
            <a:fillRect/>
          </a:stretch>
        </p:blipFill>
        <p:spPr>
          <a:xfrm>
            <a:off x="3329280" y="1027355"/>
            <a:ext cx="3839111" cy="1152686"/>
          </a:xfrm>
          <a:prstGeom prst="rect">
            <a:avLst/>
          </a:prstGeom>
        </p:spPr>
      </p:pic>
      <p:pic>
        <p:nvPicPr>
          <p:cNvPr id="5" name="Picture 4">
            <a:extLst>
              <a:ext uri="{FF2B5EF4-FFF2-40B4-BE49-F238E27FC236}">
                <a16:creationId xmlns:a16="http://schemas.microsoft.com/office/drawing/2014/main" xmlns="" id="{13275420-0C81-7830-3D52-FAA29A9025FC}"/>
              </a:ext>
            </a:extLst>
          </p:cNvPr>
          <p:cNvPicPr>
            <a:picLocks noChangeAspect="1"/>
          </p:cNvPicPr>
          <p:nvPr/>
        </p:nvPicPr>
        <p:blipFill>
          <a:blip r:embed="rId3"/>
          <a:stretch>
            <a:fillRect/>
          </a:stretch>
        </p:blipFill>
        <p:spPr>
          <a:xfrm>
            <a:off x="3329280" y="2809788"/>
            <a:ext cx="3667637" cy="1238423"/>
          </a:xfrm>
          <a:prstGeom prst="rect">
            <a:avLst/>
          </a:prstGeom>
        </p:spPr>
      </p:pic>
      <p:pic>
        <p:nvPicPr>
          <p:cNvPr id="7" name="Picture 6">
            <a:extLst>
              <a:ext uri="{FF2B5EF4-FFF2-40B4-BE49-F238E27FC236}">
                <a16:creationId xmlns:a16="http://schemas.microsoft.com/office/drawing/2014/main" xmlns="" id="{3A4846DE-50AA-9738-D7EB-220154642BA8}"/>
              </a:ext>
            </a:extLst>
          </p:cNvPr>
          <p:cNvPicPr>
            <a:picLocks noChangeAspect="1"/>
          </p:cNvPicPr>
          <p:nvPr/>
        </p:nvPicPr>
        <p:blipFill>
          <a:blip r:embed="rId4"/>
          <a:stretch>
            <a:fillRect/>
          </a:stretch>
        </p:blipFill>
        <p:spPr>
          <a:xfrm>
            <a:off x="3829412" y="4677958"/>
            <a:ext cx="1419423" cy="619211"/>
          </a:xfrm>
          <a:prstGeom prst="rect">
            <a:avLst/>
          </a:prstGeom>
        </p:spPr>
      </p:pic>
      <p:pic>
        <p:nvPicPr>
          <p:cNvPr id="10" name="Picture 9">
            <a:extLst>
              <a:ext uri="{FF2B5EF4-FFF2-40B4-BE49-F238E27FC236}">
                <a16:creationId xmlns:a16="http://schemas.microsoft.com/office/drawing/2014/main" xmlns="" id="{D8F2EB51-2962-84A2-ECF5-08868F708706}"/>
              </a:ext>
            </a:extLst>
          </p:cNvPr>
          <p:cNvPicPr>
            <a:picLocks noChangeAspect="1"/>
          </p:cNvPicPr>
          <p:nvPr/>
        </p:nvPicPr>
        <p:blipFill>
          <a:blip r:embed="rId5"/>
          <a:stretch>
            <a:fillRect/>
          </a:stretch>
        </p:blipFill>
        <p:spPr>
          <a:xfrm>
            <a:off x="4894803" y="5297169"/>
            <a:ext cx="1066949" cy="428685"/>
          </a:xfrm>
          <a:prstGeom prst="rect">
            <a:avLst/>
          </a:prstGeom>
        </p:spPr>
      </p:pic>
    </p:spTree>
    <p:extLst>
      <p:ext uri="{BB962C8B-B14F-4D97-AF65-F5344CB8AC3E}">
        <p14:creationId xmlns:p14="http://schemas.microsoft.com/office/powerpoint/2010/main" xmlns="" val="486908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15</a:t>
            </a:fld>
            <a:endParaRPr lang="en-US" dirty="0"/>
          </a:p>
        </p:txBody>
      </p:sp>
      <p:sp>
        <p:nvSpPr>
          <p:cNvPr id="3" name="TextBox 2">
            <a:extLst>
              <a:ext uri="{FF2B5EF4-FFF2-40B4-BE49-F238E27FC236}">
                <a16:creationId xmlns:a16="http://schemas.microsoft.com/office/drawing/2014/main" xmlns="" id="{B659DA61-51F5-3822-E735-4B2D4BF5CC66}"/>
              </a:ext>
            </a:extLst>
          </p:cNvPr>
          <p:cNvSpPr txBox="1"/>
          <p:nvPr/>
        </p:nvSpPr>
        <p:spPr>
          <a:xfrm>
            <a:off x="3560110" y="457683"/>
            <a:ext cx="6098240" cy="375552"/>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n-IN" sz="1800" b="1" u="sng" dirty="0">
                <a:effectLst/>
                <a:latin typeface="Calibri" panose="020F0502020204030204" pitchFamily="34" charset="0"/>
                <a:ea typeface="Calibri" panose="020F0502020204030204" pitchFamily="34" charset="0"/>
                <a:cs typeface="Calibri" panose="020F0502020204030204" pitchFamily="34" charset="0"/>
              </a:rPr>
              <a:t>Tools, Libraries and Packages used: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xmlns="" id="{FD056768-367B-C87C-4AE4-EBE2A0ECD5A5}"/>
              </a:ext>
            </a:extLst>
          </p:cNvPr>
          <p:cNvPicPr>
            <a:picLocks noChangeAspect="1"/>
          </p:cNvPicPr>
          <p:nvPr/>
        </p:nvPicPr>
        <p:blipFill>
          <a:blip r:embed="rId2"/>
          <a:stretch>
            <a:fillRect/>
          </a:stretch>
        </p:blipFill>
        <p:spPr>
          <a:xfrm>
            <a:off x="2913655" y="833235"/>
            <a:ext cx="5826934" cy="4969842"/>
          </a:xfrm>
          <a:prstGeom prst="rect">
            <a:avLst/>
          </a:prstGeom>
        </p:spPr>
      </p:pic>
      <p:pic>
        <p:nvPicPr>
          <p:cNvPr id="6" name="Picture 5">
            <a:extLst>
              <a:ext uri="{FF2B5EF4-FFF2-40B4-BE49-F238E27FC236}">
                <a16:creationId xmlns:a16="http://schemas.microsoft.com/office/drawing/2014/main" xmlns="" id="{608277FB-E6FE-5D3F-6EAA-915EE5A18F69}"/>
              </a:ext>
            </a:extLst>
          </p:cNvPr>
          <p:cNvPicPr>
            <a:picLocks noChangeAspect="1"/>
          </p:cNvPicPr>
          <p:nvPr/>
        </p:nvPicPr>
        <p:blipFill>
          <a:blip r:embed="rId3"/>
          <a:stretch>
            <a:fillRect/>
          </a:stretch>
        </p:blipFill>
        <p:spPr>
          <a:xfrm>
            <a:off x="2913655" y="5803077"/>
            <a:ext cx="5826934" cy="628738"/>
          </a:xfrm>
          <a:prstGeom prst="rect">
            <a:avLst/>
          </a:prstGeom>
        </p:spPr>
      </p:pic>
    </p:spTree>
    <p:extLst>
      <p:ext uri="{BB962C8B-B14F-4D97-AF65-F5344CB8AC3E}">
        <p14:creationId xmlns:p14="http://schemas.microsoft.com/office/powerpoint/2010/main" xmlns="" val="808345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16</a:t>
            </a:fld>
            <a:endParaRPr lang="en-US" dirty="0"/>
          </a:p>
        </p:txBody>
      </p:sp>
      <p:sp>
        <p:nvSpPr>
          <p:cNvPr id="4" name="TextBox 3">
            <a:extLst>
              <a:ext uri="{FF2B5EF4-FFF2-40B4-BE49-F238E27FC236}">
                <a16:creationId xmlns:a16="http://schemas.microsoft.com/office/drawing/2014/main" xmlns="" id="{DAE96911-D599-DDBA-EC93-67F70EFB825C}"/>
              </a:ext>
            </a:extLst>
          </p:cNvPr>
          <p:cNvSpPr txBox="1"/>
          <p:nvPr/>
        </p:nvSpPr>
        <p:spPr>
          <a:xfrm>
            <a:off x="2653833" y="1232425"/>
            <a:ext cx="6098240" cy="3833229"/>
          </a:xfrm>
          <a:prstGeom prst="rect">
            <a:avLst/>
          </a:prstGeom>
          <a:noFill/>
        </p:spPr>
        <p:txBody>
          <a:bodyPr wrap="square">
            <a:spAutoFit/>
          </a:bodyPr>
          <a:lstStyle/>
          <a:p>
            <a:pPr lvl="0" algn="ctr">
              <a:lnSpc>
                <a:spcPct val="107000"/>
              </a:lnSpc>
            </a:pPr>
            <a:r>
              <a:rPr lang="en-IN" sz="2400" b="1" u="sng" dirty="0">
                <a:effectLst/>
                <a:latin typeface="Calibri" panose="020F0502020204030204" pitchFamily="34" charset="0"/>
                <a:ea typeface="Calibri" panose="020F0502020204030204" pitchFamily="34" charset="0"/>
                <a:cs typeface="Calibri" panose="020F0502020204030204" pitchFamily="34" charset="0"/>
              </a:rPr>
              <a:t>Testing of Identified Approaches (Algorithms)</a:t>
            </a:r>
          </a:p>
          <a:p>
            <a:pPr lvl="0" algn="ctr">
              <a:lnSpc>
                <a:spcPct val="107000"/>
              </a:lnSpc>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Logistic Regression</a:t>
            </a:r>
          </a:p>
          <a:p>
            <a:pPr marL="342900" lvl="0" indent="-342900">
              <a:lnSpc>
                <a:spcPct val="107000"/>
              </a:lnSpc>
              <a:buFont typeface="+mj-lt"/>
              <a:buAutoNum type="arabicPeriod"/>
            </a:pPr>
            <a:r>
              <a:rPr lang="en-IN" dirty="0">
                <a:effectLst/>
                <a:latin typeface="Calibri" panose="020F0502020204030204" pitchFamily="34" charset="0"/>
                <a:ea typeface="Calibri" panose="020F0502020204030204" pitchFamily="34" charset="0"/>
                <a:cs typeface="Times New Roman" panose="02020603050405020304" pitchFamily="18" charset="0"/>
              </a:rPr>
              <a:t>Decision Tree Classifier</a:t>
            </a:r>
          </a:p>
          <a:p>
            <a:pPr marL="342900" lvl="0" indent="-342900">
              <a:lnSpc>
                <a:spcPct val="107000"/>
              </a:lnSpc>
              <a:buFont typeface="+mj-lt"/>
              <a:buAutoNum type="arabicPeriod"/>
            </a:pPr>
            <a:r>
              <a:rPr lang="en-IN" dirty="0">
                <a:effectLst/>
                <a:latin typeface="Calibri" panose="020F0502020204030204" pitchFamily="34" charset="0"/>
                <a:ea typeface="Calibri" panose="020F0502020204030204" pitchFamily="34" charset="0"/>
                <a:cs typeface="Times New Roman" panose="02020603050405020304" pitchFamily="18" charset="0"/>
              </a:rPr>
              <a:t>Gradient Boosting Classifier</a:t>
            </a:r>
          </a:p>
          <a:p>
            <a:pPr marL="342900" lvl="0" indent="-342900">
              <a:lnSpc>
                <a:spcPct val="107000"/>
              </a:lnSpc>
              <a:buFont typeface="+mj-lt"/>
              <a:buAutoNum type="arabicPeriod"/>
            </a:pPr>
            <a:r>
              <a:rPr lang="en-IN" dirty="0">
                <a:effectLst/>
                <a:latin typeface="Calibri" panose="020F0502020204030204" pitchFamily="34" charset="0"/>
                <a:ea typeface="Calibri" panose="020F0502020204030204" pitchFamily="34" charset="0"/>
                <a:cs typeface="Times New Roman" panose="02020603050405020304" pitchFamily="18" charset="0"/>
              </a:rPr>
              <a:t>Random Forest Classifier</a:t>
            </a: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Linear Support Vector Classifier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Bernoulli NB</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Multinomial NB</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SGD Classifier</a:t>
            </a:r>
          </a:p>
          <a:p>
            <a:pPr marL="342900" lvl="0" indent="-342900">
              <a:lnSpc>
                <a:spcPct val="107000"/>
              </a:lnSpc>
              <a:buFont typeface="+mj-lt"/>
              <a:buAutoNum type="arabicPeriod"/>
            </a:pPr>
            <a:r>
              <a:rPr lang="en-IN" dirty="0">
                <a:latin typeface="Calibri" panose="020F0502020204030204" pitchFamily="34" charset="0"/>
                <a:ea typeface="Calibri" panose="020F0502020204030204" pitchFamily="34" charset="0"/>
                <a:cs typeface="Calibri" panose="020F0502020204030204" pitchFamily="34" charset="0"/>
              </a:rPr>
              <a:t>LGBM </a:t>
            </a:r>
            <a:r>
              <a:rPr lang="en-IN" dirty="0">
                <a:effectLst/>
                <a:latin typeface="Calibri" panose="020F0502020204030204" pitchFamily="34" charset="0"/>
                <a:ea typeface="Calibri" panose="020F0502020204030204" pitchFamily="34" charset="0"/>
                <a:cs typeface="Calibri" panose="020F0502020204030204" pitchFamily="34" charset="0"/>
              </a:rPr>
              <a:t>Classifier</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XGB Classifier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2350638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17</a:t>
            </a:fld>
            <a:endParaRPr lang="en-US" dirty="0"/>
          </a:p>
        </p:txBody>
      </p:sp>
      <p:pic>
        <p:nvPicPr>
          <p:cNvPr id="10" name="Picture 9">
            <a:extLst>
              <a:ext uri="{FF2B5EF4-FFF2-40B4-BE49-F238E27FC236}">
                <a16:creationId xmlns:a16="http://schemas.microsoft.com/office/drawing/2014/main" xmlns="" id="{50C62BC9-1948-BE83-D2EF-9CBC9EA7642D}"/>
              </a:ext>
            </a:extLst>
          </p:cNvPr>
          <p:cNvPicPr>
            <a:picLocks noChangeAspect="1"/>
          </p:cNvPicPr>
          <p:nvPr/>
        </p:nvPicPr>
        <p:blipFill>
          <a:blip r:embed="rId2"/>
          <a:stretch>
            <a:fillRect/>
          </a:stretch>
        </p:blipFill>
        <p:spPr>
          <a:xfrm>
            <a:off x="3069446" y="1151368"/>
            <a:ext cx="6343495" cy="4079537"/>
          </a:xfrm>
          <a:prstGeom prst="rect">
            <a:avLst/>
          </a:prstGeom>
        </p:spPr>
      </p:pic>
    </p:spTree>
    <p:extLst>
      <p:ext uri="{BB962C8B-B14F-4D97-AF65-F5344CB8AC3E}">
        <p14:creationId xmlns:p14="http://schemas.microsoft.com/office/powerpoint/2010/main" xmlns="" val="2123392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18</a:t>
            </a:fld>
            <a:endParaRPr lang="en-US" dirty="0"/>
          </a:p>
        </p:txBody>
      </p:sp>
      <p:pic>
        <p:nvPicPr>
          <p:cNvPr id="3" name="Picture 2">
            <a:extLst>
              <a:ext uri="{FF2B5EF4-FFF2-40B4-BE49-F238E27FC236}">
                <a16:creationId xmlns:a16="http://schemas.microsoft.com/office/drawing/2014/main" xmlns="" id="{A4027038-9086-F525-085E-CB349B2830AE}"/>
              </a:ext>
            </a:extLst>
          </p:cNvPr>
          <p:cNvPicPr>
            <a:picLocks noChangeAspect="1"/>
          </p:cNvPicPr>
          <p:nvPr/>
        </p:nvPicPr>
        <p:blipFill>
          <a:blip r:embed="rId2"/>
          <a:stretch>
            <a:fillRect/>
          </a:stretch>
        </p:blipFill>
        <p:spPr>
          <a:xfrm>
            <a:off x="3114259" y="1317813"/>
            <a:ext cx="6446600" cy="3911664"/>
          </a:xfrm>
          <a:prstGeom prst="rect">
            <a:avLst/>
          </a:prstGeom>
        </p:spPr>
      </p:pic>
    </p:spTree>
    <p:extLst>
      <p:ext uri="{BB962C8B-B14F-4D97-AF65-F5344CB8AC3E}">
        <p14:creationId xmlns:p14="http://schemas.microsoft.com/office/powerpoint/2010/main" xmlns="" val="8390347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19</a:t>
            </a:fld>
            <a:endParaRPr lang="en-US" dirty="0"/>
          </a:p>
        </p:txBody>
      </p:sp>
      <p:pic>
        <p:nvPicPr>
          <p:cNvPr id="3" name="Picture 2">
            <a:extLst>
              <a:ext uri="{FF2B5EF4-FFF2-40B4-BE49-F238E27FC236}">
                <a16:creationId xmlns:a16="http://schemas.microsoft.com/office/drawing/2014/main" xmlns="" id="{1B085A36-4B5A-3ADC-E422-D79DA85A4B78}"/>
              </a:ext>
            </a:extLst>
          </p:cNvPr>
          <p:cNvPicPr>
            <a:picLocks noChangeAspect="1"/>
          </p:cNvPicPr>
          <p:nvPr/>
        </p:nvPicPr>
        <p:blipFill>
          <a:blip r:embed="rId2"/>
          <a:stretch>
            <a:fillRect/>
          </a:stretch>
        </p:blipFill>
        <p:spPr>
          <a:xfrm>
            <a:off x="3039035" y="594360"/>
            <a:ext cx="5204012" cy="1781424"/>
          </a:xfrm>
          <a:prstGeom prst="rect">
            <a:avLst/>
          </a:prstGeom>
        </p:spPr>
      </p:pic>
      <p:pic>
        <p:nvPicPr>
          <p:cNvPr id="7" name="Picture 6">
            <a:extLst>
              <a:ext uri="{FF2B5EF4-FFF2-40B4-BE49-F238E27FC236}">
                <a16:creationId xmlns:a16="http://schemas.microsoft.com/office/drawing/2014/main" xmlns="" id="{BA61085D-2E59-7093-A986-1A9B6BFDAA7F}"/>
              </a:ext>
            </a:extLst>
          </p:cNvPr>
          <p:cNvPicPr>
            <a:picLocks noChangeAspect="1"/>
          </p:cNvPicPr>
          <p:nvPr/>
        </p:nvPicPr>
        <p:blipFill>
          <a:blip r:embed="rId3"/>
          <a:stretch>
            <a:fillRect/>
          </a:stretch>
        </p:blipFill>
        <p:spPr>
          <a:xfrm>
            <a:off x="3039035" y="2381661"/>
            <a:ext cx="5010849" cy="4201111"/>
          </a:xfrm>
          <a:prstGeom prst="rect">
            <a:avLst/>
          </a:prstGeom>
        </p:spPr>
      </p:pic>
    </p:spTree>
    <p:extLst>
      <p:ext uri="{BB962C8B-B14F-4D97-AF65-F5344CB8AC3E}">
        <p14:creationId xmlns:p14="http://schemas.microsoft.com/office/powerpoint/2010/main" xmlns="" val="2689298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C565E9-D88A-55D3-9D42-BD1C24B6DE9F}"/>
              </a:ext>
            </a:extLst>
          </p:cNvPr>
          <p:cNvSpPr>
            <a:spLocks noGrp="1"/>
          </p:cNvSpPr>
          <p:nvPr>
            <p:ph type="title"/>
          </p:nvPr>
        </p:nvSpPr>
        <p:spPr>
          <a:xfrm>
            <a:off x="1351698" y="718611"/>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xmlns="" id="{4D1F66E5-D2D7-172B-46BA-FEBFE092CC7F}"/>
              </a:ext>
            </a:extLst>
          </p:cNvPr>
          <p:cNvSpPr>
            <a:spLocks noGrp="1"/>
          </p:cNvSpPr>
          <p:nvPr>
            <p:ph idx="1"/>
          </p:nvPr>
        </p:nvSpPr>
        <p:spPr>
          <a:xfrm>
            <a:off x="1499616" y="1486707"/>
            <a:ext cx="5693664" cy="5169587"/>
          </a:xfrm>
        </p:spPr>
        <p:txBody>
          <a:bodyPr/>
          <a:lstStyle/>
          <a:p>
            <a:pPr marL="342900" indent="-342900">
              <a:buFont typeface="Wingdings" panose="05000000000000000000" pitchFamily="2" charset="2"/>
              <a:buChar char="§"/>
            </a:pPr>
            <a:r>
              <a:rPr lang="en-US" sz="2000" dirty="0"/>
              <a:t>Introduction​</a:t>
            </a:r>
          </a:p>
          <a:p>
            <a:pPr marL="342900" indent="-342900">
              <a:buFont typeface="Wingdings" panose="05000000000000000000" pitchFamily="2" charset="2"/>
              <a:buChar char="§"/>
            </a:pPr>
            <a:r>
              <a:rPr lang="en-US" sz="2000" dirty="0"/>
              <a:t>Problem Statement</a:t>
            </a:r>
          </a:p>
          <a:p>
            <a:pPr marL="342900" indent="-342900">
              <a:buFont typeface="Wingdings" panose="05000000000000000000" pitchFamily="2" charset="2"/>
              <a:buChar char="§"/>
            </a:pPr>
            <a:r>
              <a:rPr lang="en-US" sz="2000" dirty="0"/>
              <a:t>Business Goal</a:t>
            </a:r>
          </a:p>
          <a:p>
            <a:pPr marL="342900" indent="-342900">
              <a:buFont typeface="Wingdings" panose="05000000000000000000" pitchFamily="2" charset="2"/>
              <a:buChar char="§"/>
            </a:pPr>
            <a:r>
              <a:rPr lang="en-US" sz="2000" dirty="0"/>
              <a:t>Technical Requirement</a:t>
            </a:r>
          </a:p>
          <a:p>
            <a:pPr marL="342900" indent="-342900">
              <a:buFont typeface="Wingdings" panose="05000000000000000000" pitchFamily="2" charset="2"/>
              <a:buChar char="§"/>
            </a:pPr>
            <a:r>
              <a:rPr lang="en-US" sz="2000" dirty="0"/>
              <a:t>Exploratory Data Analysis (EDA)</a:t>
            </a:r>
          </a:p>
          <a:p>
            <a:pPr marL="342900" indent="-342900">
              <a:buFont typeface="Wingdings" panose="05000000000000000000" pitchFamily="2" charset="2"/>
              <a:buChar char="§"/>
            </a:pPr>
            <a:r>
              <a:rPr lang="en-US" sz="2000" dirty="0"/>
              <a:t>Data Description </a:t>
            </a:r>
          </a:p>
          <a:p>
            <a:pPr marL="342900" indent="-342900">
              <a:buFont typeface="Wingdings" panose="05000000000000000000" pitchFamily="2" charset="2"/>
              <a:buChar char="§"/>
            </a:pPr>
            <a:r>
              <a:rPr lang="en-US" sz="2000" dirty="0"/>
              <a:t>Visualization </a:t>
            </a:r>
          </a:p>
          <a:p>
            <a:pPr marL="342900" indent="-342900">
              <a:buFont typeface="Wingdings" panose="05000000000000000000" pitchFamily="2" charset="2"/>
              <a:buChar char="§"/>
            </a:pPr>
            <a:r>
              <a:rPr lang="en-US" sz="2000" dirty="0"/>
              <a:t>Data Pre-Processing</a:t>
            </a:r>
          </a:p>
          <a:p>
            <a:pPr marL="342900" indent="-342900">
              <a:buFont typeface="Wingdings" panose="05000000000000000000" pitchFamily="2" charset="2"/>
              <a:buChar char="§"/>
            </a:pPr>
            <a:r>
              <a:rPr lang="en-US" sz="2000" dirty="0"/>
              <a:t>Build Model </a:t>
            </a:r>
          </a:p>
          <a:p>
            <a:pPr marL="342900" indent="-342900">
              <a:buFont typeface="Wingdings" panose="05000000000000000000" pitchFamily="2" charset="2"/>
              <a:buChar char="§"/>
            </a:pPr>
            <a:r>
              <a:rPr lang="en-US" sz="2000" dirty="0"/>
              <a:t>Saved Best Model</a:t>
            </a:r>
          </a:p>
          <a:p>
            <a:pPr marL="342900" indent="-342900">
              <a:buFont typeface="Wingdings" panose="05000000000000000000" pitchFamily="2" charset="2"/>
              <a:buChar char="§"/>
            </a:pPr>
            <a:r>
              <a:rPr lang="en-US" sz="2000" dirty="0"/>
              <a:t>Summary​</a:t>
            </a:r>
          </a:p>
          <a:p>
            <a:endParaRPr lang="en-US" sz="2000" dirty="0"/>
          </a:p>
        </p:txBody>
      </p:sp>
    </p:spTree>
    <p:extLst>
      <p:ext uri="{BB962C8B-B14F-4D97-AF65-F5344CB8AC3E}">
        <p14:creationId xmlns:p14="http://schemas.microsoft.com/office/powerpoint/2010/main" xmlns=""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20</a:t>
            </a:fld>
            <a:endParaRPr lang="en-US" dirty="0"/>
          </a:p>
        </p:txBody>
      </p:sp>
      <p:pic>
        <p:nvPicPr>
          <p:cNvPr id="4" name="Picture 3">
            <a:extLst>
              <a:ext uri="{FF2B5EF4-FFF2-40B4-BE49-F238E27FC236}">
                <a16:creationId xmlns:a16="http://schemas.microsoft.com/office/drawing/2014/main" xmlns="" id="{D248E188-2AAA-7FAF-EA18-2E5FD86E3C06}"/>
              </a:ext>
            </a:extLst>
          </p:cNvPr>
          <p:cNvPicPr>
            <a:picLocks noChangeAspect="1"/>
          </p:cNvPicPr>
          <p:nvPr/>
        </p:nvPicPr>
        <p:blipFill>
          <a:blip r:embed="rId2"/>
          <a:stretch>
            <a:fillRect/>
          </a:stretch>
        </p:blipFill>
        <p:spPr>
          <a:xfrm>
            <a:off x="3666786" y="731520"/>
            <a:ext cx="4858428" cy="1190791"/>
          </a:xfrm>
          <a:prstGeom prst="rect">
            <a:avLst/>
          </a:prstGeom>
        </p:spPr>
      </p:pic>
      <p:pic>
        <p:nvPicPr>
          <p:cNvPr id="7" name="Picture 6">
            <a:extLst>
              <a:ext uri="{FF2B5EF4-FFF2-40B4-BE49-F238E27FC236}">
                <a16:creationId xmlns:a16="http://schemas.microsoft.com/office/drawing/2014/main" xmlns="" id="{EF662927-D719-260E-CA31-CB60B66FBF17}"/>
              </a:ext>
            </a:extLst>
          </p:cNvPr>
          <p:cNvPicPr>
            <a:picLocks noChangeAspect="1"/>
          </p:cNvPicPr>
          <p:nvPr/>
        </p:nvPicPr>
        <p:blipFill>
          <a:blip r:embed="rId3"/>
          <a:stretch>
            <a:fillRect/>
          </a:stretch>
        </p:blipFill>
        <p:spPr>
          <a:xfrm>
            <a:off x="1000544" y="2360043"/>
            <a:ext cx="4354915" cy="3032228"/>
          </a:xfrm>
          <a:prstGeom prst="rect">
            <a:avLst/>
          </a:prstGeom>
        </p:spPr>
      </p:pic>
      <p:pic>
        <p:nvPicPr>
          <p:cNvPr id="10" name="Picture 9">
            <a:extLst>
              <a:ext uri="{FF2B5EF4-FFF2-40B4-BE49-F238E27FC236}">
                <a16:creationId xmlns:a16="http://schemas.microsoft.com/office/drawing/2014/main" xmlns="" id="{262936C2-AAAA-56F3-CC09-99AAE3C8472B}"/>
              </a:ext>
            </a:extLst>
          </p:cNvPr>
          <p:cNvPicPr>
            <a:picLocks noChangeAspect="1"/>
          </p:cNvPicPr>
          <p:nvPr/>
        </p:nvPicPr>
        <p:blipFill>
          <a:blip r:embed="rId4"/>
          <a:stretch>
            <a:fillRect/>
          </a:stretch>
        </p:blipFill>
        <p:spPr>
          <a:xfrm>
            <a:off x="6096000" y="3181575"/>
            <a:ext cx="4858428" cy="2971800"/>
          </a:xfrm>
          <a:prstGeom prst="rect">
            <a:avLst/>
          </a:prstGeom>
        </p:spPr>
      </p:pic>
    </p:spTree>
    <p:extLst>
      <p:ext uri="{BB962C8B-B14F-4D97-AF65-F5344CB8AC3E}">
        <p14:creationId xmlns:p14="http://schemas.microsoft.com/office/powerpoint/2010/main" xmlns="" val="24867203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21</a:t>
            </a:fld>
            <a:endParaRPr lang="en-US" dirty="0"/>
          </a:p>
        </p:txBody>
      </p:sp>
      <p:pic>
        <p:nvPicPr>
          <p:cNvPr id="4" name="Picture 3">
            <a:extLst>
              <a:ext uri="{FF2B5EF4-FFF2-40B4-BE49-F238E27FC236}">
                <a16:creationId xmlns:a16="http://schemas.microsoft.com/office/drawing/2014/main" xmlns="" id="{A8BC60FC-619B-61EB-3805-54F26FC6C30C}"/>
              </a:ext>
            </a:extLst>
          </p:cNvPr>
          <p:cNvPicPr>
            <a:picLocks noChangeAspect="1"/>
          </p:cNvPicPr>
          <p:nvPr/>
        </p:nvPicPr>
        <p:blipFill>
          <a:blip r:embed="rId2"/>
          <a:stretch>
            <a:fillRect/>
          </a:stretch>
        </p:blipFill>
        <p:spPr>
          <a:xfrm>
            <a:off x="932729" y="1171095"/>
            <a:ext cx="5163271" cy="2848373"/>
          </a:xfrm>
          <a:prstGeom prst="rect">
            <a:avLst/>
          </a:prstGeom>
        </p:spPr>
      </p:pic>
      <p:pic>
        <p:nvPicPr>
          <p:cNvPr id="7" name="Picture 6">
            <a:extLst>
              <a:ext uri="{FF2B5EF4-FFF2-40B4-BE49-F238E27FC236}">
                <a16:creationId xmlns:a16="http://schemas.microsoft.com/office/drawing/2014/main" xmlns="" id="{4E5FAC07-2AAD-E9F8-2A63-79518BF36A63}"/>
              </a:ext>
            </a:extLst>
          </p:cNvPr>
          <p:cNvPicPr>
            <a:picLocks noChangeAspect="1"/>
          </p:cNvPicPr>
          <p:nvPr/>
        </p:nvPicPr>
        <p:blipFill>
          <a:blip r:embed="rId3"/>
          <a:stretch>
            <a:fillRect/>
          </a:stretch>
        </p:blipFill>
        <p:spPr>
          <a:xfrm>
            <a:off x="6275873" y="2790901"/>
            <a:ext cx="5163271" cy="2896004"/>
          </a:xfrm>
          <a:prstGeom prst="rect">
            <a:avLst/>
          </a:prstGeom>
        </p:spPr>
      </p:pic>
    </p:spTree>
    <p:extLst>
      <p:ext uri="{BB962C8B-B14F-4D97-AF65-F5344CB8AC3E}">
        <p14:creationId xmlns:p14="http://schemas.microsoft.com/office/powerpoint/2010/main" xmlns="" val="22244372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22</a:t>
            </a:fld>
            <a:endParaRPr lang="en-US" dirty="0"/>
          </a:p>
        </p:txBody>
      </p:sp>
      <p:pic>
        <p:nvPicPr>
          <p:cNvPr id="4" name="Picture 3">
            <a:extLst>
              <a:ext uri="{FF2B5EF4-FFF2-40B4-BE49-F238E27FC236}">
                <a16:creationId xmlns:a16="http://schemas.microsoft.com/office/drawing/2014/main" xmlns="" id="{84E1F065-0530-9A92-4C71-97ECCA508207}"/>
              </a:ext>
            </a:extLst>
          </p:cNvPr>
          <p:cNvPicPr>
            <a:picLocks noChangeAspect="1"/>
          </p:cNvPicPr>
          <p:nvPr/>
        </p:nvPicPr>
        <p:blipFill>
          <a:blip r:embed="rId2"/>
          <a:stretch>
            <a:fillRect/>
          </a:stretch>
        </p:blipFill>
        <p:spPr>
          <a:xfrm>
            <a:off x="1556472" y="972468"/>
            <a:ext cx="4372585" cy="2896004"/>
          </a:xfrm>
          <a:prstGeom prst="rect">
            <a:avLst/>
          </a:prstGeom>
        </p:spPr>
      </p:pic>
      <p:pic>
        <p:nvPicPr>
          <p:cNvPr id="7" name="Picture 6">
            <a:extLst>
              <a:ext uri="{FF2B5EF4-FFF2-40B4-BE49-F238E27FC236}">
                <a16:creationId xmlns:a16="http://schemas.microsoft.com/office/drawing/2014/main" xmlns="" id="{59512531-5AD7-F5CA-2F0B-CCC82D20A53F}"/>
              </a:ext>
            </a:extLst>
          </p:cNvPr>
          <p:cNvPicPr>
            <a:picLocks noChangeAspect="1"/>
          </p:cNvPicPr>
          <p:nvPr/>
        </p:nvPicPr>
        <p:blipFill>
          <a:blip r:embed="rId3"/>
          <a:stretch>
            <a:fillRect/>
          </a:stretch>
        </p:blipFill>
        <p:spPr>
          <a:xfrm>
            <a:off x="6262945" y="2458575"/>
            <a:ext cx="4477375" cy="2819794"/>
          </a:xfrm>
          <a:prstGeom prst="rect">
            <a:avLst/>
          </a:prstGeom>
        </p:spPr>
      </p:pic>
    </p:spTree>
    <p:extLst>
      <p:ext uri="{BB962C8B-B14F-4D97-AF65-F5344CB8AC3E}">
        <p14:creationId xmlns:p14="http://schemas.microsoft.com/office/powerpoint/2010/main" xmlns="" val="30589471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23</a:t>
            </a:fld>
            <a:endParaRPr lang="en-US" dirty="0"/>
          </a:p>
        </p:txBody>
      </p:sp>
      <p:pic>
        <p:nvPicPr>
          <p:cNvPr id="3" name="Picture 2">
            <a:extLst>
              <a:ext uri="{FF2B5EF4-FFF2-40B4-BE49-F238E27FC236}">
                <a16:creationId xmlns:a16="http://schemas.microsoft.com/office/drawing/2014/main" xmlns="" id="{866603C9-E821-6C10-0F55-1C2F2903B892}"/>
              </a:ext>
            </a:extLst>
          </p:cNvPr>
          <p:cNvPicPr>
            <a:picLocks noChangeAspect="1"/>
          </p:cNvPicPr>
          <p:nvPr/>
        </p:nvPicPr>
        <p:blipFill>
          <a:blip r:embed="rId2"/>
          <a:stretch>
            <a:fillRect/>
          </a:stretch>
        </p:blipFill>
        <p:spPr>
          <a:xfrm>
            <a:off x="970375" y="594360"/>
            <a:ext cx="4791744" cy="5887272"/>
          </a:xfrm>
          <a:prstGeom prst="rect">
            <a:avLst/>
          </a:prstGeom>
        </p:spPr>
      </p:pic>
      <p:pic>
        <p:nvPicPr>
          <p:cNvPr id="6" name="Picture 5">
            <a:extLst>
              <a:ext uri="{FF2B5EF4-FFF2-40B4-BE49-F238E27FC236}">
                <a16:creationId xmlns:a16="http://schemas.microsoft.com/office/drawing/2014/main" xmlns="" id="{28C325C4-3DC1-7B12-3950-93CF0A35023B}"/>
              </a:ext>
            </a:extLst>
          </p:cNvPr>
          <p:cNvPicPr>
            <a:picLocks noChangeAspect="1"/>
          </p:cNvPicPr>
          <p:nvPr/>
        </p:nvPicPr>
        <p:blipFill>
          <a:blip r:embed="rId3"/>
          <a:stretch>
            <a:fillRect/>
          </a:stretch>
        </p:blipFill>
        <p:spPr>
          <a:xfrm>
            <a:off x="6429883" y="1966708"/>
            <a:ext cx="4610743" cy="2924583"/>
          </a:xfrm>
          <a:prstGeom prst="rect">
            <a:avLst/>
          </a:prstGeom>
        </p:spPr>
      </p:pic>
    </p:spTree>
    <p:extLst>
      <p:ext uri="{BB962C8B-B14F-4D97-AF65-F5344CB8AC3E}">
        <p14:creationId xmlns:p14="http://schemas.microsoft.com/office/powerpoint/2010/main" xmlns="" val="13683500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24</a:t>
            </a:fld>
            <a:endParaRPr lang="en-US" dirty="0"/>
          </a:p>
        </p:txBody>
      </p:sp>
      <p:pic>
        <p:nvPicPr>
          <p:cNvPr id="5" name="Picture 4">
            <a:extLst>
              <a:ext uri="{FF2B5EF4-FFF2-40B4-BE49-F238E27FC236}">
                <a16:creationId xmlns:a16="http://schemas.microsoft.com/office/drawing/2014/main" xmlns="" id="{1674D039-1D68-9C5B-BB7F-466A5F89184C}"/>
              </a:ext>
            </a:extLst>
          </p:cNvPr>
          <p:cNvPicPr>
            <a:picLocks noChangeAspect="1"/>
          </p:cNvPicPr>
          <p:nvPr/>
        </p:nvPicPr>
        <p:blipFill>
          <a:blip r:embed="rId2"/>
          <a:stretch>
            <a:fillRect/>
          </a:stretch>
        </p:blipFill>
        <p:spPr>
          <a:xfrm>
            <a:off x="1413349" y="731520"/>
            <a:ext cx="3905795" cy="1933845"/>
          </a:xfrm>
          <a:prstGeom prst="rect">
            <a:avLst/>
          </a:prstGeom>
        </p:spPr>
      </p:pic>
      <p:pic>
        <p:nvPicPr>
          <p:cNvPr id="7" name="Picture 6">
            <a:extLst>
              <a:ext uri="{FF2B5EF4-FFF2-40B4-BE49-F238E27FC236}">
                <a16:creationId xmlns:a16="http://schemas.microsoft.com/office/drawing/2014/main" xmlns="" id="{85513EC3-A217-45A8-86F1-ACFA00EB4BBF}"/>
              </a:ext>
            </a:extLst>
          </p:cNvPr>
          <p:cNvPicPr>
            <a:picLocks noChangeAspect="1"/>
          </p:cNvPicPr>
          <p:nvPr/>
        </p:nvPicPr>
        <p:blipFill>
          <a:blip r:embed="rId3"/>
          <a:stretch>
            <a:fillRect/>
          </a:stretch>
        </p:blipFill>
        <p:spPr>
          <a:xfrm>
            <a:off x="5584433" y="1358644"/>
            <a:ext cx="4277322" cy="5001323"/>
          </a:xfrm>
          <a:prstGeom prst="rect">
            <a:avLst/>
          </a:prstGeom>
        </p:spPr>
      </p:pic>
    </p:spTree>
    <p:extLst>
      <p:ext uri="{BB962C8B-B14F-4D97-AF65-F5344CB8AC3E}">
        <p14:creationId xmlns:p14="http://schemas.microsoft.com/office/powerpoint/2010/main" xmlns="" val="37734941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25</a:t>
            </a:fld>
            <a:endParaRPr lang="en-US" dirty="0"/>
          </a:p>
        </p:txBody>
      </p:sp>
      <p:pic>
        <p:nvPicPr>
          <p:cNvPr id="3" name="Picture 2">
            <a:extLst>
              <a:ext uri="{FF2B5EF4-FFF2-40B4-BE49-F238E27FC236}">
                <a16:creationId xmlns:a16="http://schemas.microsoft.com/office/drawing/2014/main" xmlns="" id="{DC27F31C-1027-82C2-F616-F79C026BB3BA}"/>
              </a:ext>
            </a:extLst>
          </p:cNvPr>
          <p:cNvPicPr>
            <a:picLocks noChangeAspect="1"/>
          </p:cNvPicPr>
          <p:nvPr/>
        </p:nvPicPr>
        <p:blipFill>
          <a:blip r:embed="rId2"/>
          <a:stretch>
            <a:fillRect/>
          </a:stretch>
        </p:blipFill>
        <p:spPr>
          <a:xfrm>
            <a:off x="3386342" y="890233"/>
            <a:ext cx="5096586" cy="5077534"/>
          </a:xfrm>
          <a:prstGeom prst="rect">
            <a:avLst/>
          </a:prstGeom>
        </p:spPr>
      </p:pic>
    </p:spTree>
    <p:extLst>
      <p:ext uri="{BB962C8B-B14F-4D97-AF65-F5344CB8AC3E}">
        <p14:creationId xmlns:p14="http://schemas.microsoft.com/office/powerpoint/2010/main" xmlns="" val="30924756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26</a:t>
            </a:fld>
            <a:endParaRPr lang="en-US" dirty="0"/>
          </a:p>
        </p:txBody>
      </p:sp>
      <p:pic>
        <p:nvPicPr>
          <p:cNvPr id="3" name="Picture 2">
            <a:extLst>
              <a:ext uri="{FF2B5EF4-FFF2-40B4-BE49-F238E27FC236}">
                <a16:creationId xmlns:a16="http://schemas.microsoft.com/office/drawing/2014/main" xmlns="" id="{FAC596D6-6917-5574-D0F9-2A1506E79081}"/>
              </a:ext>
            </a:extLst>
          </p:cNvPr>
          <p:cNvPicPr>
            <a:picLocks noChangeAspect="1"/>
          </p:cNvPicPr>
          <p:nvPr/>
        </p:nvPicPr>
        <p:blipFill>
          <a:blip r:embed="rId2"/>
          <a:stretch>
            <a:fillRect/>
          </a:stretch>
        </p:blipFill>
        <p:spPr>
          <a:xfrm>
            <a:off x="1361414" y="914923"/>
            <a:ext cx="4734586" cy="4544059"/>
          </a:xfrm>
          <a:prstGeom prst="rect">
            <a:avLst/>
          </a:prstGeom>
        </p:spPr>
      </p:pic>
      <p:pic>
        <p:nvPicPr>
          <p:cNvPr id="6" name="Picture 5">
            <a:extLst>
              <a:ext uri="{FF2B5EF4-FFF2-40B4-BE49-F238E27FC236}">
                <a16:creationId xmlns:a16="http://schemas.microsoft.com/office/drawing/2014/main" xmlns="" id="{B3E4B573-6C8E-622C-FC11-B5E575BD5504}"/>
              </a:ext>
            </a:extLst>
          </p:cNvPr>
          <p:cNvPicPr>
            <a:picLocks noChangeAspect="1"/>
          </p:cNvPicPr>
          <p:nvPr/>
        </p:nvPicPr>
        <p:blipFill>
          <a:blip r:embed="rId3"/>
          <a:stretch>
            <a:fillRect/>
          </a:stretch>
        </p:blipFill>
        <p:spPr>
          <a:xfrm>
            <a:off x="6523491" y="2171720"/>
            <a:ext cx="4201111" cy="3724795"/>
          </a:xfrm>
          <a:prstGeom prst="rect">
            <a:avLst/>
          </a:prstGeom>
        </p:spPr>
      </p:pic>
    </p:spTree>
    <p:extLst>
      <p:ext uri="{BB962C8B-B14F-4D97-AF65-F5344CB8AC3E}">
        <p14:creationId xmlns:p14="http://schemas.microsoft.com/office/powerpoint/2010/main" xmlns="" val="7688982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5E8954-9BCB-7FD9-A210-38DC54382D45}"/>
              </a:ext>
            </a:extLst>
          </p:cNvPr>
          <p:cNvSpPr>
            <a:spLocks noGrp="1"/>
          </p:cNvSpPr>
          <p:nvPr>
            <p:ph type="title"/>
          </p:nvPr>
        </p:nvSpPr>
        <p:spPr>
          <a:xfrm>
            <a:off x="779929" y="1143000"/>
            <a:ext cx="10622639" cy="5257800"/>
          </a:xfrm>
        </p:spPr>
        <p:txBody>
          <a:bodyPr/>
          <a:lstStyle/>
          <a:p>
            <a:pPr algn="ctr"/>
            <a:r>
              <a:rPr lang="en-US" dirty="0"/>
              <a:t>Final Procedure:</a:t>
            </a:r>
            <a:br>
              <a:rPr lang="en-US" dirty="0"/>
            </a:br>
            <a:r>
              <a:rPr lang="en-US" dirty="0"/>
              <a:t/>
            </a:r>
            <a:br>
              <a:rPr lang="en-US" dirty="0"/>
            </a:br>
            <a:r>
              <a:rPr lang="en-US" dirty="0"/>
              <a:t/>
            </a:r>
            <a:br>
              <a:rPr lang="en-US" dirty="0"/>
            </a:br>
            <a:r>
              <a:rPr lang="en-US" dirty="0"/>
              <a:t>1. Saving the model</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b="1" i="0" dirty="0">
                <a:effectLst/>
                <a:latin typeface="-apple-system"/>
              </a:rPr>
              <a:t/>
            </a:r>
            <a:br>
              <a:rPr lang="en-US" b="1" i="0" dirty="0">
                <a:effectLst/>
                <a:latin typeface="-apple-system"/>
              </a:rPr>
            </a:br>
            <a:r>
              <a:rPr lang="en-US" b="1" i="0" dirty="0">
                <a:effectLst/>
                <a:latin typeface="-apple-system"/>
              </a:rPr>
              <a:t/>
            </a:r>
            <a:br>
              <a:rPr lang="en-US" b="1" i="0" dirty="0">
                <a:effectLst/>
                <a:latin typeface="-apple-system"/>
              </a:rPr>
            </a:br>
            <a:endParaRPr lang="en-US" dirty="0"/>
          </a:p>
        </p:txBody>
      </p:sp>
      <p:sp>
        <p:nvSpPr>
          <p:cNvPr id="23" name="Slide Number Placeholder 22">
            <a:extLst>
              <a:ext uri="{FF2B5EF4-FFF2-40B4-BE49-F238E27FC236}">
                <a16:creationId xmlns:a16="http://schemas.microsoft.com/office/drawing/2014/main" xmlns="" id="{94FF72B7-0438-3641-5939-75128934B0DF}"/>
              </a:ext>
            </a:extLst>
          </p:cNvPr>
          <p:cNvSpPr>
            <a:spLocks noGrp="1"/>
          </p:cNvSpPr>
          <p:nvPr>
            <p:ph type="sldNum" sz="quarter" idx="12"/>
          </p:nvPr>
        </p:nvSpPr>
        <p:spPr/>
        <p:txBody>
          <a:bodyPr/>
          <a:lstStyle/>
          <a:p>
            <a:fld id="{48F63A3B-78C7-47BE-AE5E-E10140E04643}" type="slidenum">
              <a:rPr lang="en-US" smtClean="0"/>
              <a:pPr/>
              <a:t>27</a:t>
            </a:fld>
            <a:endParaRPr lang="en-US" dirty="0"/>
          </a:p>
        </p:txBody>
      </p:sp>
      <p:sp>
        <p:nvSpPr>
          <p:cNvPr id="4" name="Title 1">
            <a:extLst>
              <a:ext uri="{FF2B5EF4-FFF2-40B4-BE49-F238E27FC236}">
                <a16:creationId xmlns:a16="http://schemas.microsoft.com/office/drawing/2014/main" xmlns="" id="{E962DDE9-8482-CD19-2816-5062D2FB1C6A}"/>
              </a:ext>
            </a:extLst>
          </p:cNvPr>
          <p:cNvSpPr txBox="1">
            <a:spLocks/>
          </p:cNvSpPr>
          <p:nvPr/>
        </p:nvSpPr>
        <p:spPr>
          <a:xfrm>
            <a:off x="3738282" y="309283"/>
            <a:ext cx="7664286" cy="6051176"/>
          </a:xfrm>
          <a:prstGeom prst="rect">
            <a:avLst/>
          </a:prstGeom>
        </p:spPr>
        <p:txBody>
          <a:bodyPr vert="horz" lIns="0" tIns="0" rIns="0" bIns="0" rtlCol="0" anchor="t">
            <a:noAutofit/>
          </a:bodyPr>
          <a:lstStyle>
            <a:lvl1pPr algn="l" defTabSz="914400" rtl="0" eaLnBrk="1" latinLnBrk="0" hangingPunct="1">
              <a:lnSpc>
                <a:spcPct val="100000"/>
              </a:lnSpc>
              <a:spcBef>
                <a:spcPct val="0"/>
              </a:spcBef>
              <a:buNone/>
              <a:defRPr sz="3300" b="1" kern="1200" cap="all" baseline="0">
                <a:solidFill>
                  <a:schemeClr val="accent6"/>
                </a:solidFill>
                <a:latin typeface="Arial" panose="020B0604020202020204" pitchFamily="34" charset="0"/>
                <a:ea typeface="+mj-ea"/>
                <a:cs typeface="Arial" panose="020B0604020202020204" pitchFamily="34" charset="0"/>
              </a:defRPr>
            </a:lvl1pPr>
          </a:lstStyle>
          <a:p>
            <a:r>
              <a:rPr lang="en-US" dirty="0"/>
              <a:t/>
            </a:r>
            <a:br>
              <a:rPr lang="en-US" dirty="0"/>
            </a:br>
            <a:r>
              <a:rPr lang="en-US" dirty="0"/>
              <a:t/>
            </a:r>
            <a:br>
              <a:rPr lang="en-US" dirty="0"/>
            </a:br>
            <a:r>
              <a:rPr lang="en-US" dirty="0"/>
              <a:t/>
            </a:r>
            <a:br>
              <a:rPr lang="en-US" dirty="0"/>
            </a:br>
            <a:endParaRPr lang="en-US" dirty="0"/>
          </a:p>
          <a:p>
            <a:r>
              <a:rPr lang="en-US" dirty="0"/>
              <a:t/>
            </a:r>
            <a:br>
              <a:rPr lang="en-US" dirty="0"/>
            </a:br>
            <a:r>
              <a:rPr lang="en-US" dirty="0"/>
              <a:t/>
            </a:r>
            <a:br>
              <a:rPr lang="en-US" dirty="0"/>
            </a:br>
            <a:r>
              <a:rPr lang="en-US" dirty="0"/>
              <a:t/>
            </a:r>
            <a:br>
              <a:rPr lang="en-US" dirty="0"/>
            </a:br>
            <a:r>
              <a:rPr lang="en-US" dirty="0"/>
              <a:t/>
            </a:r>
            <a:br>
              <a:rPr lang="en-US" dirty="0"/>
            </a:br>
            <a:r>
              <a:rPr lang="en-US" dirty="0">
                <a:latin typeface="-apple-system"/>
              </a:rPr>
              <a:t/>
            </a:r>
            <a:br>
              <a:rPr lang="en-US" dirty="0">
                <a:latin typeface="-apple-system"/>
              </a:rPr>
            </a:br>
            <a:r>
              <a:rPr lang="en-US" dirty="0">
                <a:latin typeface="-apple-system"/>
              </a:rPr>
              <a:t/>
            </a:r>
            <a:br>
              <a:rPr lang="en-US" dirty="0">
                <a:latin typeface="-apple-system"/>
              </a:rPr>
            </a:br>
            <a:endParaRPr lang="en-US" dirty="0"/>
          </a:p>
        </p:txBody>
      </p:sp>
      <p:pic>
        <p:nvPicPr>
          <p:cNvPr id="6" name="Picture 5">
            <a:extLst>
              <a:ext uri="{FF2B5EF4-FFF2-40B4-BE49-F238E27FC236}">
                <a16:creationId xmlns:a16="http://schemas.microsoft.com/office/drawing/2014/main" xmlns="" id="{EFD8C061-4D24-5DEC-A45B-CFD08BEFF035}"/>
              </a:ext>
            </a:extLst>
          </p:cNvPr>
          <p:cNvPicPr>
            <a:picLocks noChangeAspect="1"/>
          </p:cNvPicPr>
          <p:nvPr/>
        </p:nvPicPr>
        <p:blipFill>
          <a:blip r:embed="rId2"/>
          <a:stretch>
            <a:fillRect/>
          </a:stretch>
        </p:blipFill>
        <p:spPr>
          <a:xfrm>
            <a:off x="5194791" y="3771900"/>
            <a:ext cx="4890503" cy="692524"/>
          </a:xfrm>
          <a:prstGeom prst="rect">
            <a:avLst/>
          </a:prstGeom>
        </p:spPr>
      </p:pic>
      <p:pic>
        <p:nvPicPr>
          <p:cNvPr id="8" name="Picture 7">
            <a:extLst>
              <a:ext uri="{FF2B5EF4-FFF2-40B4-BE49-F238E27FC236}">
                <a16:creationId xmlns:a16="http://schemas.microsoft.com/office/drawing/2014/main" xmlns="" id="{693502A8-9A13-B751-24FF-1FF17CE94D1A}"/>
              </a:ext>
            </a:extLst>
          </p:cNvPr>
          <p:cNvPicPr>
            <a:picLocks noChangeAspect="1"/>
          </p:cNvPicPr>
          <p:nvPr/>
        </p:nvPicPr>
        <p:blipFill>
          <a:blip r:embed="rId3"/>
          <a:stretch>
            <a:fillRect/>
          </a:stretch>
        </p:blipFill>
        <p:spPr>
          <a:xfrm>
            <a:off x="5194791" y="4823075"/>
            <a:ext cx="3705742" cy="1038370"/>
          </a:xfrm>
          <a:prstGeom prst="rect">
            <a:avLst/>
          </a:prstGeom>
        </p:spPr>
      </p:pic>
    </p:spTree>
    <p:extLst>
      <p:ext uri="{BB962C8B-B14F-4D97-AF65-F5344CB8AC3E}">
        <p14:creationId xmlns:p14="http://schemas.microsoft.com/office/powerpoint/2010/main" xmlns="" val="6856810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5E8954-9BCB-7FD9-A210-38DC54382D45}"/>
              </a:ext>
            </a:extLst>
          </p:cNvPr>
          <p:cNvSpPr>
            <a:spLocks noGrp="1"/>
          </p:cNvSpPr>
          <p:nvPr>
            <p:ph type="title"/>
          </p:nvPr>
        </p:nvSpPr>
        <p:spPr>
          <a:xfrm>
            <a:off x="779929" y="349624"/>
            <a:ext cx="10622639" cy="6051176"/>
          </a:xfrm>
        </p:spPr>
        <p:txBody>
          <a:bodyPr/>
          <a:lstStyle/>
          <a:p>
            <a:pPr algn="ctr"/>
            <a:r>
              <a:rPr lang="en-US" dirty="0"/>
              <a:t/>
            </a:r>
            <a:br>
              <a:rPr lang="en-US" dirty="0"/>
            </a:br>
            <a:r>
              <a:rPr lang="en-US" dirty="0"/>
              <a:t/>
            </a:r>
            <a:br>
              <a:rPr lang="en-US" dirty="0"/>
            </a:br>
            <a:r>
              <a:rPr lang="en-US" dirty="0"/>
              <a:t>2. Comparing Actual and Prediction</a:t>
            </a:r>
            <a:br>
              <a:rPr lang="en-US" dirty="0"/>
            </a:br>
            <a:r>
              <a:rPr lang="en-US" dirty="0"/>
              <a:t/>
            </a:r>
            <a:br>
              <a:rPr lang="en-US" dirty="0"/>
            </a:br>
            <a:r>
              <a:rPr lang="en-US" dirty="0"/>
              <a:t/>
            </a:r>
            <a:br>
              <a:rPr lang="en-US" dirty="0"/>
            </a:br>
            <a:r>
              <a:rPr lang="en-US" dirty="0"/>
              <a:t/>
            </a:r>
            <a:br>
              <a:rPr lang="en-US" dirty="0"/>
            </a:br>
            <a:r>
              <a:rPr lang="en-US" b="1" i="0" dirty="0">
                <a:effectLst/>
                <a:latin typeface="-apple-system"/>
              </a:rPr>
              <a:t/>
            </a:r>
            <a:br>
              <a:rPr lang="en-US" b="1" i="0" dirty="0">
                <a:effectLst/>
                <a:latin typeface="-apple-system"/>
              </a:rPr>
            </a:br>
            <a:r>
              <a:rPr lang="en-US" b="1" i="0" dirty="0">
                <a:effectLst/>
                <a:latin typeface="-apple-system"/>
              </a:rPr>
              <a:t/>
            </a:r>
            <a:br>
              <a:rPr lang="en-US" b="1" i="0" dirty="0">
                <a:effectLst/>
                <a:latin typeface="-apple-system"/>
              </a:rPr>
            </a:br>
            <a:endParaRPr lang="en-US" dirty="0"/>
          </a:p>
        </p:txBody>
      </p:sp>
      <p:sp>
        <p:nvSpPr>
          <p:cNvPr id="23" name="Slide Number Placeholder 22">
            <a:extLst>
              <a:ext uri="{FF2B5EF4-FFF2-40B4-BE49-F238E27FC236}">
                <a16:creationId xmlns:a16="http://schemas.microsoft.com/office/drawing/2014/main" xmlns="" id="{94FF72B7-0438-3641-5939-75128934B0DF}"/>
              </a:ext>
            </a:extLst>
          </p:cNvPr>
          <p:cNvSpPr>
            <a:spLocks noGrp="1"/>
          </p:cNvSpPr>
          <p:nvPr>
            <p:ph type="sldNum" sz="quarter" idx="12"/>
          </p:nvPr>
        </p:nvSpPr>
        <p:spPr/>
        <p:txBody>
          <a:bodyPr/>
          <a:lstStyle/>
          <a:p>
            <a:fld id="{48F63A3B-78C7-47BE-AE5E-E10140E04643}" type="slidenum">
              <a:rPr lang="en-US" smtClean="0"/>
              <a:pPr/>
              <a:t>28</a:t>
            </a:fld>
            <a:endParaRPr lang="en-US" dirty="0"/>
          </a:p>
        </p:txBody>
      </p:sp>
      <p:sp>
        <p:nvSpPr>
          <p:cNvPr id="4" name="Title 1">
            <a:extLst>
              <a:ext uri="{FF2B5EF4-FFF2-40B4-BE49-F238E27FC236}">
                <a16:creationId xmlns:a16="http://schemas.microsoft.com/office/drawing/2014/main" xmlns="" id="{E962DDE9-8482-CD19-2816-5062D2FB1C6A}"/>
              </a:ext>
            </a:extLst>
          </p:cNvPr>
          <p:cNvSpPr txBox="1">
            <a:spLocks/>
          </p:cNvSpPr>
          <p:nvPr/>
        </p:nvSpPr>
        <p:spPr>
          <a:xfrm>
            <a:off x="779929" y="309283"/>
            <a:ext cx="10622639" cy="6051176"/>
          </a:xfrm>
          <a:prstGeom prst="rect">
            <a:avLst/>
          </a:prstGeom>
        </p:spPr>
        <p:txBody>
          <a:bodyPr vert="horz" lIns="0" tIns="0" rIns="0" bIns="0" rtlCol="0" anchor="t">
            <a:noAutofit/>
          </a:bodyPr>
          <a:lstStyle>
            <a:lvl1pPr algn="l" defTabSz="914400" rtl="0" eaLnBrk="1" latinLnBrk="0" hangingPunct="1">
              <a:lnSpc>
                <a:spcPct val="100000"/>
              </a:lnSpc>
              <a:spcBef>
                <a:spcPct val="0"/>
              </a:spcBef>
              <a:buNone/>
              <a:defRPr sz="3300" b="1" kern="1200" cap="all" baseline="0">
                <a:solidFill>
                  <a:schemeClr val="accent6"/>
                </a:solidFill>
                <a:latin typeface="Arial" panose="020B0604020202020204" pitchFamily="34" charset="0"/>
                <a:ea typeface="+mj-ea"/>
                <a:cs typeface="Arial" panose="020B0604020202020204" pitchFamily="34" charset="0"/>
              </a:defRPr>
            </a:lvl1pPr>
          </a:lstStyle>
          <a:p>
            <a:r>
              <a:rPr lang="en-US" dirty="0">
                <a:latin typeface="-apple-system"/>
              </a:rPr>
              <a:t/>
            </a:r>
            <a:br>
              <a:rPr lang="en-US" dirty="0">
                <a:latin typeface="-apple-system"/>
              </a:rPr>
            </a:br>
            <a:endParaRPr lang="en-US" dirty="0"/>
          </a:p>
        </p:txBody>
      </p:sp>
      <p:pic>
        <p:nvPicPr>
          <p:cNvPr id="9" name="Picture 8">
            <a:extLst>
              <a:ext uri="{FF2B5EF4-FFF2-40B4-BE49-F238E27FC236}">
                <a16:creationId xmlns:a16="http://schemas.microsoft.com/office/drawing/2014/main" xmlns="" id="{91CE9062-9FA5-9C52-2197-E3608802752C}"/>
              </a:ext>
            </a:extLst>
          </p:cNvPr>
          <p:cNvPicPr>
            <a:picLocks noChangeAspect="1"/>
          </p:cNvPicPr>
          <p:nvPr/>
        </p:nvPicPr>
        <p:blipFill>
          <a:blip r:embed="rId2"/>
          <a:stretch>
            <a:fillRect/>
          </a:stretch>
        </p:blipFill>
        <p:spPr>
          <a:xfrm>
            <a:off x="5114352" y="2057399"/>
            <a:ext cx="4105848" cy="4491318"/>
          </a:xfrm>
          <a:prstGeom prst="rect">
            <a:avLst/>
          </a:prstGeom>
        </p:spPr>
      </p:pic>
    </p:spTree>
    <p:extLst>
      <p:ext uri="{BB962C8B-B14F-4D97-AF65-F5344CB8AC3E}">
        <p14:creationId xmlns:p14="http://schemas.microsoft.com/office/powerpoint/2010/main" xmlns="" val="15159658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5E8954-9BCB-7FD9-A210-38DC54382D45}"/>
              </a:ext>
            </a:extLst>
          </p:cNvPr>
          <p:cNvSpPr>
            <a:spLocks noGrp="1"/>
          </p:cNvSpPr>
          <p:nvPr>
            <p:ph type="title"/>
          </p:nvPr>
        </p:nvSpPr>
        <p:spPr>
          <a:xfrm>
            <a:off x="793376" y="470648"/>
            <a:ext cx="10622639" cy="3334870"/>
          </a:xfrm>
        </p:spPr>
        <p:txBody>
          <a:bodyPr/>
          <a:lstStyle/>
          <a:p>
            <a:pPr algn="ctr"/>
            <a:r>
              <a:rPr lang="en-US" dirty="0"/>
              <a:t/>
            </a:r>
            <a:br>
              <a:rPr lang="en-US" dirty="0"/>
            </a:br>
            <a:r>
              <a:rPr lang="en-US" dirty="0"/>
              <a:t/>
            </a:r>
            <a:br>
              <a:rPr lang="en-US" dirty="0"/>
            </a:br>
            <a:r>
              <a:rPr lang="en-US" dirty="0"/>
              <a:t/>
            </a:r>
            <a:br>
              <a:rPr lang="en-US" dirty="0"/>
            </a:br>
            <a:r>
              <a:rPr lang="en-US" dirty="0"/>
              <a:t>3. </a:t>
            </a:r>
            <a:r>
              <a:rPr lang="en-US" b="1" i="0" dirty="0">
                <a:effectLst/>
                <a:latin typeface="-apple-system"/>
              </a:rPr>
              <a:t>Saving the model in CSV format</a:t>
            </a:r>
            <a:br>
              <a:rPr lang="en-US" b="1" i="0" dirty="0">
                <a:effectLst/>
                <a:latin typeface="-apple-system"/>
              </a:rPr>
            </a:br>
            <a:r>
              <a:rPr lang="en-US" b="1" i="0" dirty="0">
                <a:effectLst/>
                <a:latin typeface="-apple-system"/>
              </a:rPr>
              <a:t/>
            </a:r>
            <a:br>
              <a:rPr lang="en-US" b="1" i="0" dirty="0">
                <a:effectLst/>
                <a:latin typeface="-apple-system"/>
              </a:rPr>
            </a:br>
            <a:endParaRPr lang="en-US" dirty="0"/>
          </a:p>
        </p:txBody>
      </p:sp>
      <p:sp>
        <p:nvSpPr>
          <p:cNvPr id="23" name="Slide Number Placeholder 22">
            <a:extLst>
              <a:ext uri="{FF2B5EF4-FFF2-40B4-BE49-F238E27FC236}">
                <a16:creationId xmlns:a16="http://schemas.microsoft.com/office/drawing/2014/main" xmlns="" id="{94FF72B7-0438-3641-5939-75128934B0DF}"/>
              </a:ext>
            </a:extLst>
          </p:cNvPr>
          <p:cNvSpPr>
            <a:spLocks noGrp="1"/>
          </p:cNvSpPr>
          <p:nvPr>
            <p:ph type="sldNum" sz="quarter" idx="12"/>
          </p:nvPr>
        </p:nvSpPr>
        <p:spPr/>
        <p:txBody>
          <a:bodyPr/>
          <a:lstStyle/>
          <a:p>
            <a:fld id="{48F63A3B-78C7-47BE-AE5E-E10140E04643}" type="slidenum">
              <a:rPr lang="en-US" smtClean="0"/>
              <a:pPr/>
              <a:t>29</a:t>
            </a:fld>
            <a:endParaRPr lang="en-US" dirty="0"/>
          </a:p>
        </p:txBody>
      </p:sp>
      <p:pic>
        <p:nvPicPr>
          <p:cNvPr id="5" name="Picture 4">
            <a:extLst>
              <a:ext uri="{FF2B5EF4-FFF2-40B4-BE49-F238E27FC236}">
                <a16:creationId xmlns:a16="http://schemas.microsoft.com/office/drawing/2014/main" xmlns="" id="{8E08AC44-C40A-4750-2114-F66C158BE3F4}"/>
              </a:ext>
            </a:extLst>
          </p:cNvPr>
          <p:cNvPicPr>
            <a:picLocks noChangeAspect="1"/>
          </p:cNvPicPr>
          <p:nvPr/>
        </p:nvPicPr>
        <p:blipFill>
          <a:blip r:embed="rId2"/>
          <a:stretch>
            <a:fillRect/>
          </a:stretch>
        </p:blipFill>
        <p:spPr>
          <a:xfrm>
            <a:off x="4339917" y="2943677"/>
            <a:ext cx="6605451" cy="1278699"/>
          </a:xfrm>
          <a:prstGeom prst="rect">
            <a:avLst/>
          </a:prstGeom>
        </p:spPr>
      </p:pic>
    </p:spTree>
    <p:extLst>
      <p:ext uri="{BB962C8B-B14F-4D97-AF65-F5344CB8AC3E}">
        <p14:creationId xmlns:p14="http://schemas.microsoft.com/office/powerpoint/2010/main" xmlns="" val="872322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940BC6-9DA0-FB4D-8879-DC8B3958C07C}"/>
              </a:ext>
            </a:extLst>
          </p:cNvPr>
          <p:cNvSpPr>
            <a:spLocks noGrp="1"/>
          </p:cNvSpPr>
          <p:nvPr>
            <p:ph type="title"/>
          </p:nvPr>
        </p:nvSpPr>
        <p:spPr>
          <a:xfrm>
            <a:off x="758952" y="731520"/>
            <a:ext cx="10671048" cy="768096"/>
          </a:xfrm>
        </p:spPr>
        <p:txBody>
          <a:bodyPr/>
          <a:lstStyle/>
          <a:p>
            <a:pPr algn="ctr"/>
            <a:r>
              <a:rPr lang="en-US" dirty="0"/>
              <a:t>Introduction</a:t>
            </a:r>
          </a:p>
        </p:txBody>
      </p:sp>
      <p:sp>
        <p:nvSpPr>
          <p:cNvPr id="15" name="Slide Number Placeholder 14">
            <a:extLst>
              <a:ext uri="{FF2B5EF4-FFF2-40B4-BE49-F238E27FC236}">
                <a16:creationId xmlns:a16="http://schemas.microsoft.com/office/drawing/2014/main" xmlns="" id="{7FC3FD3F-45EE-74E3-AD64-441303B83EF3}"/>
              </a:ext>
            </a:extLst>
          </p:cNvPr>
          <p:cNvSpPr>
            <a:spLocks noGrp="1"/>
          </p:cNvSpPr>
          <p:nvPr>
            <p:ph type="sldNum" sz="quarter" idx="12"/>
          </p:nvPr>
        </p:nvSpPr>
        <p:spPr/>
        <p:txBody>
          <a:bodyPr/>
          <a:lstStyle/>
          <a:p>
            <a:fld id="{48F63A3B-78C7-47BE-AE5E-E10140E04643}" type="slidenum">
              <a:rPr lang="en-US" smtClean="0"/>
              <a:pPr/>
              <a:t>3</a:t>
            </a:fld>
            <a:endParaRPr lang="en-US" dirty="0"/>
          </a:p>
        </p:txBody>
      </p:sp>
      <p:sp>
        <p:nvSpPr>
          <p:cNvPr id="5" name="TextBox 4">
            <a:extLst>
              <a:ext uri="{FF2B5EF4-FFF2-40B4-BE49-F238E27FC236}">
                <a16:creationId xmlns:a16="http://schemas.microsoft.com/office/drawing/2014/main" xmlns="" id="{F929DD8E-766C-14EF-5680-56C9C94455F1}"/>
              </a:ext>
            </a:extLst>
          </p:cNvPr>
          <p:cNvSpPr txBox="1"/>
          <p:nvPr/>
        </p:nvSpPr>
        <p:spPr>
          <a:xfrm>
            <a:off x="642411" y="2118799"/>
            <a:ext cx="10504303" cy="2844818"/>
          </a:xfrm>
          <a:prstGeom prst="rect">
            <a:avLst/>
          </a:prstGeom>
          <a:noFill/>
        </p:spPr>
        <p:txBody>
          <a:bodyPr wrap="square" rtlCol="0">
            <a:spAutoFit/>
          </a:bodyPr>
          <a:lstStyle/>
          <a:p>
            <a:pPr marL="457200" algn="just">
              <a:lnSpc>
                <a:spcPct val="107000"/>
              </a:lnSpc>
              <a:spcAft>
                <a:spcPts val="800"/>
              </a:spcAft>
            </a:pPr>
            <a:endParaRPr lang="en-US"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457200" algn="just">
              <a:lnSpc>
                <a:spcPct val="107000"/>
              </a:lnSpc>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Fake news's simple meaning is to incorporate information that leads people to the wrong path. Nowadays fake news spreading like water and people share this information without verifying it. This is often done to further or impose certain ideas and is often achieved with political agendas. For media outlets, the ability to attract viewers to their websites is necessary to generate online advertising revenue. So it is necessary to detect fake news.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9796220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3F7D2E-080D-DBDD-73C4-3C38A2B77908}"/>
              </a:ext>
            </a:extLst>
          </p:cNvPr>
          <p:cNvSpPr>
            <a:spLocks noGrp="1"/>
          </p:cNvSpPr>
          <p:nvPr>
            <p:ph type="ctrTitle"/>
          </p:nvPr>
        </p:nvSpPr>
        <p:spPr>
          <a:xfrm>
            <a:off x="3382743" y="960438"/>
            <a:ext cx="4169664" cy="667512"/>
          </a:xfrm>
        </p:spPr>
        <p:txBody>
          <a:bodyPr/>
          <a:lstStyle/>
          <a:p>
            <a:pPr algn="ctr"/>
            <a:r>
              <a:rPr lang="en-US" dirty="0"/>
              <a:t>SUMMARY </a:t>
            </a:r>
          </a:p>
        </p:txBody>
      </p:sp>
      <p:sp>
        <p:nvSpPr>
          <p:cNvPr id="3" name="Content Placeholder 2">
            <a:extLst>
              <a:ext uri="{FF2B5EF4-FFF2-40B4-BE49-F238E27FC236}">
                <a16:creationId xmlns:a16="http://schemas.microsoft.com/office/drawing/2014/main" xmlns="" id="{2BE8FDE3-DBA4-6A04-C75D-E56FE92EF368}"/>
              </a:ext>
            </a:extLst>
          </p:cNvPr>
          <p:cNvSpPr>
            <a:spLocks noGrp="1"/>
          </p:cNvSpPr>
          <p:nvPr>
            <p:ph type="subTitle" idx="1"/>
          </p:nvPr>
        </p:nvSpPr>
        <p:spPr>
          <a:xfrm>
            <a:off x="1638299" y="2097741"/>
            <a:ext cx="8592671" cy="4343400"/>
          </a:xfrm>
        </p:spPr>
        <p:txBody>
          <a:bodyPr/>
          <a:lstStyle/>
          <a:p>
            <a:pPr marL="228600" algn="just">
              <a:lnSpc>
                <a:spcPct val="107000"/>
              </a:lnSpc>
              <a:spcAft>
                <a:spcPts val="800"/>
              </a:spcAft>
            </a:pP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In this project we have detected which news are fake news and which are true news. Then we have done different text process to eliminate problem of imbalance. By doing different EDA steps we have analyzed the text. </a:t>
            </a:r>
          </a:p>
          <a:p>
            <a:pPr marL="228600" algn="just">
              <a:lnSpc>
                <a:spcPct val="107000"/>
              </a:lnSpc>
              <a:spcAft>
                <a:spcPts val="800"/>
              </a:spcAft>
            </a:pP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We have checked frequently occurring words in our data as well as rarely occurring words. After all these steps we have built function to train and test different algorithms and using various evaluation metrics we have selected Linear-SVC for our final model. </a:t>
            </a:r>
          </a:p>
          <a:p>
            <a:pPr marL="228600" algn="just">
              <a:lnSpc>
                <a:spcPct val="107000"/>
              </a:lnSpc>
              <a:spcAft>
                <a:spcPts val="800"/>
              </a:spcAft>
            </a:pP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Finally, by doing hyperparameter tuning we got optimum parameters for our final model. And finally, we got improved accuracy score for our final model.</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latin typeface="Georgia" panose="02040502050405020303" pitchFamily="18" charset="0"/>
            </a:endParaRPr>
          </a:p>
        </p:txBody>
      </p:sp>
      <p:sp>
        <p:nvSpPr>
          <p:cNvPr id="5" name="Slide Number Placeholder 4">
            <a:extLst>
              <a:ext uri="{FF2B5EF4-FFF2-40B4-BE49-F238E27FC236}">
                <a16:creationId xmlns:a16="http://schemas.microsoft.com/office/drawing/2014/main" xmlns="" id="{BF7F20BE-640F-EFAB-3A43-2AA146DB42BF}"/>
              </a:ext>
            </a:extLst>
          </p:cNvPr>
          <p:cNvSpPr>
            <a:spLocks noGrp="1"/>
          </p:cNvSpPr>
          <p:nvPr>
            <p:ph type="sldNum" sz="quarter" idx="4294967295"/>
          </p:nvPr>
        </p:nvSpPr>
        <p:spPr>
          <a:xfrm>
            <a:off x="11204575" y="457200"/>
            <a:ext cx="987425" cy="274638"/>
          </a:xfrm>
        </p:spPr>
        <p:txBody>
          <a:bodyPr/>
          <a:lstStyle/>
          <a:p>
            <a:fld id="{48F63A3B-78C7-47BE-AE5E-E10140E04643}" type="slidenum">
              <a:rPr lang="en-US" smtClean="0"/>
              <a:pPr/>
              <a:t>30</a:t>
            </a:fld>
            <a:endParaRPr lang="en-US" dirty="0"/>
          </a:p>
        </p:txBody>
      </p:sp>
    </p:spTree>
    <p:extLst>
      <p:ext uri="{BB962C8B-B14F-4D97-AF65-F5344CB8AC3E}">
        <p14:creationId xmlns:p14="http://schemas.microsoft.com/office/powerpoint/2010/main" xmlns="" val="2439111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3B219B-7E3A-7E84-6386-37313F0CFB09}"/>
              </a:ext>
            </a:extLst>
          </p:cNvPr>
          <p:cNvSpPr>
            <a:spLocks noGrp="1"/>
          </p:cNvSpPr>
          <p:nvPr>
            <p:ph type="title"/>
          </p:nvPr>
        </p:nvSpPr>
        <p:spPr>
          <a:xfrm>
            <a:off x="1936376" y="823498"/>
            <a:ext cx="6400800" cy="768096"/>
          </a:xfrm>
        </p:spPr>
        <p:txBody>
          <a:bodyPr/>
          <a:lstStyle/>
          <a:p>
            <a:r>
              <a:rPr lang="en-US" b="1" i="0" dirty="0">
                <a:effectLst/>
                <a:latin typeface="Helvetica Neue"/>
              </a:rPr>
              <a:t>Business Goal</a:t>
            </a:r>
          </a:p>
        </p:txBody>
      </p:sp>
      <p:sp>
        <p:nvSpPr>
          <p:cNvPr id="3" name="Text Placeholder 2">
            <a:extLst>
              <a:ext uri="{FF2B5EF4-FFF2-40B4-BE49-F238E27FC236}">
                <a16:creationId xmlns:a16="http://schemas.microsoft.com/office/drawing/2014/main" xmlns="" id="{A2E339BF-E6D7-DD0E-AF02-6813852EE723}"/>
              </a:ext>
            </a:extLst>
          </p:cNvPr>
          <p:cNvSpPr>
            <a:spLocks noGrp="1"/>
          </p:cNvSpPr>
          <p:nvPr>
            <p:ph type="body" idx="1"/>
          </p:nvPr>
        </p:nvSpPr>
        <p:spPr>
          <a:xfrm>
            <a:off x="1633817" y="2622176"/>
            <a:ext cx="7005918" cy="4061012"/>
          </a:xfrm>
        </p:spPr>
        <p:txBody>
          <a:bodyPr/>
          <a:lstStyle/>
          <a:p>
            <a:pPr marL="457200" algn="just">
              <a:lnSpc>
                <a:spcPct val="107000"/>
              </a:lnSpc>
              <a:spcAft>
                <a:spcPts val="800"/>
              </a:spcAft>
            </a:pPr>
            <a:r>
              <a:rPr lang="en-US"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Fake news has become one of the biggest problems of our age. It has serious impact on our online as well as offline discourse. One can even go as far as saying that, to date, fake news poses a clear and present danger to western democracy and stability of the society.</a:t>
            </a:r>
          </a:p>
        </p:txBody>
      </p:sp>
    </p:spTree>
    <p:extLst>
      <p:ext uri="{BB962C8B-B14F-4D97-AF65-F5344CB8AC3E}">
        <p14:creationId xmlns:p14="http://schemas.microsoft.com/office/powerpoint/2010/main" xmlns=""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3B219B-7E3A-7E84-6386-37313F0CFB09}"/>
              </a:ext>
            </a:extLst>
          </p:cNvPr>
          <p:cNvSpPr>
            <a:spLocks noGrp="1"/>
          </p:cNvSpPr>
          <p:nvPr>
            <p:ph type="title"/>
          </p:nvPr>
        </p:nvSpPr>
        <p:spPr>
          <a:xfrm>
            <a:off x="1532965" y="910635"/>
            <a:ext cx="8852736" cy="768096"/>
          </a:xfrm>
        </p:spPr>
        <p:txBody>
          <a:bodyPr/>
          <a:lstStyle/>
          <a:p>
            <a:r>
              <a:rPr lang="en-US" b="1" i="0" dirty="0">
                <a:effectLst/>
                <a:latin typeface="Helvetica Neue"/>
              </a:rPr>
              <a:t>Technical Requirements</a:t>
            </a:r>
          </a:p>
        </p:txBody>
      </p:sp>
      <p:sp>
        <p:nvSpPr>
          <p:cNvPr id="7" name="Content Placeholder 2">
            <a:extLst>
              <a:ext uri="{FF2B5EF4-FFF2-40B4-BE49-F238E27FC236}">
                <a16:creationId xmlns:a16="http://schemas.microsoft.com/office/drawing/2014/main" xmlns="" id="{25850638-8450-CC9F-5BE0-166469165CFA}"/>
              </a:ext>
            </a:extLst>
          </p:cNvPr>
          <p:cNvSpPr txBox="1">
            <a:spLocks/>
          </p:cNvSpPr>
          <p:nvPr/>
        </p:nvSpPr>
        <p:spPr>
          <a:xfrm>
            <a:off x="539496" y="1211311"/>
            <a:ext cx="11401492" cy="4736054"/>
          </a:xfrm>
          <a:prstGeom prst="rect">
            <a:avLst/>
          </a:prstGeom>
        </p:spPr>
        <p:txBody>
          <a:bodyPr vert="horz" lIns="0" tIns="0" rIns="0" bIns="0" rtlCol="0">
            <a:noAutofit/>
          </a:bodyPr>
          <a:lstStyle>
            <a:lvl1pPr marL="0" indent="0" algn="ctr" defTabSz="914400" rtl="0" eaLnBrk="1" latinLnBrk="0" hangingPunct="1">
              <a:lnSpc>
                <a:spcPct val="100000"/>
              </a:lnSpc>
              <a:spcBef>
                <a:spcPts val="0"/>
              </a:spcBef>
              <a:buFont typeface="Arial" panose="020B0604020202020204" pitchFamily="34" charset="0"/>
              <a:buNone/>
              <a:defRPr sz="2400" kern="1200">
                <a:solidFill>
                  <a:schemeClr val="accent6"/>
                </a:solidFill>
                <a:latin typeface="+mn-lt"/>
                <a:ea typeface="+mn-ea"/>
                <a:cs typeface="+mn-cs"/>
              </a:defRPr>
            </a:lvl1pPr>
            <a:lvl2pPr marL="457200" indent="0" algn="l" defTabSz="914400" rtl="0" eaLnBrk="1" latinLnBrk="0" hangingPunct="1">
              <a:lnSpc>
                <a:spcPct val="100000"/>
              </a:lnSpc>
              <a:spcBef>
                <a:spcPts val="36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l"/>
            <a:endParaRPr lang="en-US" sz="1800" dirty="0">
              <a:solidFill>
                <a:schemeClr val="tx1"/>
              </a:solidFill>
              <a:latin typeface="-apple-system"/>
            </a:endParaRPr>
          </a:p>
        </p:txBody>
      </p:sp>
      <p:sp>
        <p:nvSpPr>
          <p:cNvPr id="4" name="TextBox 3">
            <a:extLst>
              <a:ext uri="{FF2B5EF4-FFF2-40B4-BE49-F238E27FC236}">
                <a16:creationId xmlns:a16="http://schemas.microsoft.com/office/drawing/2014/main" xmlns="" id="{43BC3899-37F7-0753-88BF-AD27161ABE54}"/>
              </a:ext>
            </a:extLst>
          </p:cNvPr>
          <p:cNvSpPr txBox="1"/>
          <p:nvPr/>
        </p:nvSpPr>
        <p:spPr>
          <a:xfrm>
            <a:off x="1177246" y="1974446"/>
            <a:ext cx="9930025" cy="4247317"/>
          </a:xfrm>
          <a:prstGeom prst="rect">
            <a:avLst/>
          </a:prstGeom>
          <a:noFill/>
        </p:spPr>
        <p:txBody>
          <a:bodyPr wrap="square">
            <a:spAutoFit/>
          </a:bodyPr>
          <a:lstStyle/>
          <a:p>
            <a:pPr algn="just"/>
            <a:endParaRPr lang="en-US" b="0" i="0" dirty="0">
              <a:effectLst/>
              <a:latin typeface="-apple-system"/>
            </a:endParaRPr>
          </a:p>
          <a:p>
            <a:pPr algn="just"/>
            <a:r>
              <a:rPr lang="en-US" b="0" i="0" dirty="0">
                <a:effectLst/>
                <a:latin typeface="-apple-system"/>
              </a:rPr>
              <a:t>We need to build a machine learning model. But before model building do all data preprocessing steps involving NLP. Try different models with different hyper parameters and select the best model.</a:t>
            </a:r>
          </a:p>
          <a:p>
            <a:pPr algn="just"/>
            <a:endParaRPr lang="en-US" dirty="0">
              <a:latin typeface="-apple-system"/>
            </a:endParaRPr>
          </a:p>
          <a:p>
            <a:pPr algn="just"/>
            <a:r>
              <a:rPr lang="en-US" b="0" i="0" dirty="0">
                <a:effectLst/>
                <a:latin typeface="-apple-system"/>
              </a:rPr>
              <a:t>There are two datasets one for fake news and one for true news. In true news, there is 21417 news, and in fake news, there is 23481 news. We have to insert one label column zero for fake news and one for true news. We have to combine both datasets using pandas built-in function.</a:t>
            </a:r>
          </a:p>
          <a:p>
            <a:pPr algn="just"/>
            <a:endParaRPr lang="en-US" b="0" i="0" dirty="0">
              <a:effectLst/>
              <a:latin typeface="-apple-system"/>
            </a:endParaRPr>
          </a:p>
          <a:p>
            <a:pPr algn="just"/>
            <a:r>
              <a:rPr lang="en-US" b="0" i="0" dirty="0">
                <a:effectLst/>
                <a:latin typeface="-apple-system"/>
              </a:rPr>
              <a:t>Follow the complete life cycle of data science. Include all the steps like:</a:t>
            </a:r>
          </a:p>
          <a:p>
            <a:pPr algn="just"/>
            <a:r>
              <a:rPr lang="en-US" b="0" i="0" dirty="0">
                <a:effectLst/>
                <a:latin typeface="-apple-system"/>
              </a:rPr>
              <a:t>    1. Data Cleaning</a:t>
            </a:r>
          </a:p>
          <a:p>
            <a:pPr algn="just"/>
            <a:r>
              <a:rPr lang="en-US" b="0" i="0" dirty="0">
                <a:effectLst/>
                <a:latin typeface="-apple-system"/>
              </a:rPr>
              <a:t>    2. Exploratory Data Analysis</a:t>
            </a:r>
          </a:p>
          <a:p>
            <a:pPr algn="just"/>
            <a:r>
              <a:rPr lang="en-US" b="0" i="0" dirty="0">
                <a:effectLst/>
                <a:latin typeface="-apple-system"/>
              </a:rPr>
              <a:t>    3. Data Preprocessing</a:t>
            </a:r>
          </a:p>
          <a:p>
            <a:pPr algn="just"/>
            <a:r>
              <a:rPr lang="en-US" b="0" i="0" dirty="0">
                <a:effectLst/>
                <a:latin typeface="-apple-system"/>
              </a:rPr>
              <a:t>    4. Model Building</a:t>
            </a:r>
          </a:p>
          <a:p>
            <a:pPr algn="just"/>
            <a:r>
              <a:rPr lang="en-US" b="0" i="0" dirty="0">
                <a:effectLst/>
                <a:latin typeface="-apple-system"/>
              </a:rPr>
              <a:t>    5. Model Evaluation</a:t>
            </a:r>
          </a:p>
          <a:p>
            <a:pPr algn="just"/>
            <a:r>
              <a:rPr lang="en-US" b="0" i="0" dirty="0">
                <a:effectLst/>
                <a:latin typeface="-apple-system"/>
              </a:rPr>
              <a:t>    6. Selecting the best mode</a:t>
            </a:r>
          </a:p>
        </p:txBody>
      </p:sp>
    </p:spTree>
    <p:extLst>
      <p:ext uri="{BB962C8B-B14F-4D97-AF65-F5344CB8AC3E}">
        <p14:creationId xmlns:p14="http://schemas.microsoft.com/office/powerpoint/2010/main" xmlns="" val="2852482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125542-D540-B766-0FA1-10DE2ED0495C}"/>
              </a:ext>
            </a:extLst>
          </p:cNvPr>
          <p:cNvSpPr>
            <a:spLocks noGrp="1"/>
          </p:cNvSpPr>
          <p:nvPr>
            <p:ph type="title"/>
          </p:nvPr>
        </p:nvSpPr>
        <p:spPr>
          <a:xfrm>
            <a:off x="758952" y="832104"/>
            <a:ext cx="10671048" cy="1400108"/>
          </a:xfrm>
        </p:spPr>
        <p:txBody>
          <a:bodyPr/>
          <a:lstStyle/>
          <a:p>
            <a:r>
              <a:rPr lang="en-IN" dirty="0"/>
              <a:t>Exploratory Data Analysis (EDA)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Slide Number Placeholder 6">
            <a:extLst>
              <a:ext uri="{FF2B5EF4-FFF2-40B4-BE49-F238E27FC236}">
                <a16:creationId xmlns:a16="http://schemas.microsoft.com/office/drawing/2014/main" xmlns="" id="{712D1D31-1A67-703B-DF69-CA8142BF6A2D}"/>
              </a:ext>
            </a:extLst>
          </p:cNvPr>
          <p:cNvSpPr>
            <a:spLocks noGrp="1"/>
          </p:cNvSpPr>
          <p:nvPr>
            <p:ph type="sldNum" sz="quarter" idx="12"/>
          </p:nvPr>
        </p:nvSpPr>
        <p:spPr/>
        <p:txBody>
          <a:bodyPr/>
          <a:lstStyle/>
          <a:p>
            <a:fld id="{48F63A3B-78C7-47BE-AE5E-E10140E04643}" type="slidenum">
              <a:rPr lang="en-US" smtClean="0"/>
              <a:pPr/>
              <a:t>6</a:t>
            </a:fld>
            <a:endParaRPr lang="en-US" dirty="0"/>
          </a:p>
        </p:txBody>
      </p:sp>
      <p:sp>
        <p:nvSpPr>
          <p:cNvPr id="4" name="Content Placeholder 3">
            <a:extLst>
              <a:ext uri="{FF2B5EF4-FFF2-40B4-BE49-F238E27FC236}">
                <a16:creationId xmlns:a16="http://schemas.microsoft.com/office/drawing/2014/main" xmlns="" id="{1EC7E61B-B4C2-FF13-01E9-3390F16A7372}"/>
              </a:ext>
            </a:extLst>
          </p:cNvPr>
          <p:cNvSpPr>
            <a:spLocks noGrp="1"/>
          </p:cNvSpPr>
          <p:nvPr>
            <p:ph sz="half" idx="1"/>
          </p:nvPr>
        </p:nvSpPr>
        <p:spPr>
          <a:xfrm>
            <a:off x="621792" y="2541494"/>
            <a:ext cx="11036808" cy="3996466"/>
          </a:xfrm>
        </p:spPr>
        <p:txBody>
          <a:bodyPr/>
          <a:lstStyle/>
          <a:p>
            <a:r>
              <a:rPr lang="en-US" b="1" i="0" dirty="0">
                <a:solidFill>
                  <a:srgbClr val="000000"/>
                </a:solidFill>
                <a:effectLst/>
                <a:latin typeface="Helvetica Neue"/>
              </a:rPr>
              <a:t>Checked Top 5 rows of dataset</a:t>
            </a:r>
          </a:p>
          <a:p>
            <a:r>
              <a:rPr lang="en-US" b="1" dirty="0">
                <a:solidFill>
                  <a:srgbClr val="000000"/>
                </a:solidFill>
                <a:latin typeface="Helvetica Neue"/>
              </a:rPr>
              <a:t>Checked </a:t>
            </a:r>
            <a:r>
              <a:rPr lang="en-US" b="1" i="0" dirty="0">
                <a:solidFill>
                  <a:srgbClr val="000000"/>
                </a:solidFill>
                <a:effectLst/>
                <a:latin typeface="Helvetica Neue"/>
              </a:rPr>
              <a:t>Total Numbers of Rows and Column</a:t>
            </a:r>
          </a:p>
          <a:p>
            <a:r>
              <a:rPr lang="en-US" b="1" i="0" dirty="0">
                <a:solidFill>
                  <a:srgbClr val="000000"/>
                </a:solidFill>
                <a:effectLst/>
                <a:latin typeface="Helvetica Neue"/>
              </a:rPr>
              <a:t>Checked</a:t>
            </a:r>
            <a:r>
              <a:rPr lang="en-IN" b="1" i="0" dirty="0">
                <a:solidFill>
                  <a:srgbClr val="000000"/>
                </a:solidFill>
                <a:effectLst/>
                <a:latin typeface="Helvetica Neue"/>
              </a:rPr>
              <a:t> All Column Name </a:t>
            </a:r>
          </a:p>
          <a:p>
            <a:r>
              <a:rPr lang="en-US" b="1" i="0" dirty="0">
                <a:solidFill>
                  <a:srgbClr val="000000"/>
                </a:solidFill>
                <a:effectLst/>
                <a:latin typeface="Helvetica Neue"/>
              </a:rPr>
              <a:t>Checked Data Type of All Data </a:t>
            </a:r>
          </a:p>
          <a:p>
            <a:r>
              <a:rPr lang="en-US" b="1" i="0" dirty="0">
                <a:solidFill>
                  <a:srgbClr val="000000"/>
                </a:solidFill>
                <a:effectLst/>
                <a:latin typeface="Helvetica Neue"/>
              </a:rPr>
              <a:t>Checked</a:t>
            </a:r>
            <a:r>
              <a:rPr lang="en-IN" b="1" i="0" dirty="0">
                <a:solidFill>
                  <a:srgbClr val="000000"/>
                </a:solidFill>
                <a:effectLst/>
                <a:latin typeface="Helvetica Neue"/>
              </a:rPr>
              <a:t> for Null Values</a:t>
            </a:r>
            <a:r>
              <a:rPr lang="en-US" b="1" i="0" dirty="0">
                <a:solidFill>
                  <a:srgbClr val="000000"/>
                </a:solidFill>
                <a:effectLst/>
                <a:latin typeface="Helvetica Neue"/>
              </a:rPr>
              <a:t> of both dataset</a:t>
            </a:r>
          </a:p>
          <a:p>
            <a:r>
              <a:rPr lang="en-IN" b="1" i="0" dirty="0">
                <a:solidFill>
                  <a:srgbClr val="000000"/>
                </a:solidFill>
                <a:effectLst/>
                <a:latin typeface="Helvetica Neue"/>
              </a:rPr>
              <a:t>Added one more feature to distinguish between fake and true news by labelling</a:t>
            </a:r>
          </a:p>
          <a:p>
            <a:r>
              <a:rPr lang="en-IN" b="1" dirty="0">
                <a:solidFill>
                  <a:srgbClr val="000000"/>
                </a:solidFill>
                <a:latin typeface="Helvetica Neue"/>
              </a:rPr>
              <a:t>Merged both dataset</a:t>
            </a:r>
          </a:p>
          <a:p>
            <a:r>
              <a:rPr lang="en-US" b="1" dirty="0">
                <a:solidFill>
                  <a:srgbClr val="000000"/>
                </a:solidFill>
                <a:latin typeface="Helvetica Neue"/>
              </a:rPr>
              <a:t>Dropped irrelevant features</a:t>
            </a:r>
            <a:endParaRPr lang="en-IN" b="1" i="0" dirty="0">
              <a:solidFill>
                <a:srgbClr val="000000"/>
              </a:solidFill>
              <a:effectLst/>
              <a:latin typeface="Helvetica Neue"/>
            </a:endParaRPr>
          </a:p>
          <a:p>
            <a:r>
              <a:rPr lang="en-IN" b="1" i="0" dirty="0">
                <a:solidFill>
                  <a:srgbClr val="000000"/>
                </a:solidFill>
                <a:effectLst/>
                <a:latin typeface="Helvetica Neue"/>
              </a:rPr>
              <a:t>Checked Information about Data</a:t>
            </a:r>
            <a:r>
              <a:rPr lang="en-US" b="1" i="0" dirty="0">
                <a:solidFill>
                  <a:srgbClr val="000000"/>
                </a:solidFill>
                <a:effectLst/>
                <a:latin typeface="Helvetica Neue"/>
              </a:rPr>
              <a:t> </a:t>
            </a:r>
          </a:p>
        </p:txBody>
      </p:sp>
    </p:spTree>
    <p:extLst>
      <p:ext uri="{BB962C8B-B14F-4D97-AF65-F5344CB8AC3E}">
        <p14:creationId xmlns:p14="http://schemas.microsoft.com/office/powerpoint/2010/main" xmlns="" val="2903841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4B311B-3177-0658-3585-6639F26A9BF6}"/>
              </a:ext>
            </a:extLst>
          </p:cNvPr>
          <p:cNvSpPr>
            <a:spLocks noGrp="1"/>
          </p:cNvSpPr>
          <p:nvPr>
            <p:ph type="title"/>
          </p:nvPr>
        </p:nvSpPr>
        <p:spPr>
          <a:xfrm>
            <a:off x="758952" y="557304"/>
            <a:ext cx="10671048" cy="1674907"/>
          </a:xfrm>
        </p:spPr>
        <p:txBody>
          <a:bodyPr/>
          <a:lstStyle/>
          <a:p>
            <a:r>
              <a:rPr lang="en-IN" dirty="0"/>
              <a:t>Data Description of Data-set</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7</a:t>
            </a:fld>
            <a:endParaRPr lang="en-US" dirty="0"/>
          </a:p>
        </p:txBody>
      </p:sp>
      <p:sp>
        <p:nvSpPr>
          <p:cNvPr id="5" name="Content Placeholder 4">
            <a:extLst>
              <a:ext uri="{FF2B5EF4-FFF2-40B4-BE49-F238E27FC236}">
                <a16:creationId xmlns:a16="http://schemas.microsoft.com/office/drawing/2014/main" xmlns="" id="{F3A7F585-98DE-D77E-9864-484777281B6C}"/>
              </a:ext>
            </a:extLst>
          </p:cNvPr>
          <p:cNvSpPr>
            <a:spLocks noGrp="1"/>
          </p:cNvSpPr>
          <p:nvPr>
            <p:ph sz="half" idx="1"/>
          </p:nvPr>
        </p:nvSpPr>
        <p:spPr>
          <a:xfrm>
            <a:off x="755904" y="2332315"/>
            <a:ext cx="10680192" cy="3826438"/>
          </a:xfrm>
        </p:spPr>
        <p:txBody>
          <a:bodyPr/>
          <a:lstStyle/>
          <a:p>
            <a:pPr marL="342900" indent="-342900" algn="l">
              <a:buFont typeface="Arial" panose="020B0604020202020204" pitchFamily="34" charset="0"/>
              <a:buChar char="•"/>
            </a:pPr>
            <a:r>
              <a:rPr lang="en-US" sz="1800" dirty="0">
                <a:solidFill>
                  <a:schemeClr val="tx1"/>
                </a:solidFill>
                <a:latin typeface="Georgia" panose="02040502050405020303" pitchFamily="18" charset="0"/>
              </a:rPr>
              <a:t>The </a:t>
            </a:r>
            <a:r>
              <a:rPr lang="en-US" sz="1800" dirty="0" err="1">
                <a:solidFill>
                  <a:schemeClr val="tx1"/>
                </a:solidFill>
                <a:latin typeface="Georgia" panose="02040502050405020303" pitchFamily="18" charset="0"/>
              </a:rPr>
              <a:t>fake_news</a:t>
            </a:r>
            <a:r>
              <a:rPr lang="en-US" sz="1800" dirty="0">
                <a:solidFill>
                  <a:schemeClr val="tx1"/>
                </a:solidFill>
                <a:latin typeface="Georgia" panose="02040502050405020303" pitchFamily="18" charset="0"/>
              </a:rPr>
              <a:t> dataset contains </a:t>
            </a:r>
            <a:r>
              <a:rPr lang="en-IN" sz="1800" dirty="0">
                <a:solidFill>
                  <a:schemeClr val="tx1">
                    <a:lumMod val="95000"/>
                    <a:lumOff val="5000"/>
                  </a:schemeClr>
                </a:solidFill>
                <a:latin typeface="Georgia" panose="02040502050405020303" pitchFamily="18" charset="0"/>
              </a:rPr>
              <a:t>21417</a:t>
            </a:r>
            <a:r>
              <a:rPr lang="en-US" sz="1800" dirty="0">
                <a:solidFill>
                  <a:schemeClr val="tx1"/>
                </a:solidFill>
                <a:latin typeface="Georgia" panose="02040502050405020303" pitchFamily="18" charset="0"/>
              </a:rPr>
              <a:t> records (rows) and 4 features (columns) </a:t>
            </a:r>
          </a:p>
          <a:p>
            <a:pPr marL="342900" indent="-342900" algn="l">
              <a:buFont typeface="Arial" panose="020B0604020202020204" pitchFamily="34" charset="0"/>
              <a:buChar char="•"/>
            </a:pPr>
            <a:endParaRPr lang="en-US" dirty="0">
              <a:solidFill>
                <a:schemeClr val="tx1"/>
              </a:solidFill>
              <a:latin typeface="Georgia" panose="02040502050405020303" pitchFamily="18" charset="0"/>
            </a:endParaRPr>
          </a:p>
          <a:p>
            <a:pPr marL="342900" indent="-342900" algn="l">
              <a:buFont typeface="Arial" panose="020B0604020202020204" pitchFamily="34" charset="0"/>
              <a:buChar char="•"/>
            </a:pPr>
            <a:endParaRPr lang="en-US" sz="1800" dirty="0">
              <a:solidFill>
                <a:schemeClr val="tx1"/>
              </a:solidFill>
              <a:latin typeface="Georgia" panose="02040502050405020303" pitchFamily="18" charset="0"/>
            </a:endParaRPr>
          </a:p>
          <a:p>
            <a:pPr marL="342900" indent="-342900" algn="l">
              <a:buFont typeface="Arial" panose="020B0604020202020204" pitchFamily="34" charset="0"/>
              <a:buChar char="•"/>
            </a:pPr>
            <a:endParaRPr lang="en-US" dirty="0">
              <a:solidFill>
                <a:schemeClr val="tx1"/>
              </a:solidFill>
              <a:latin typeface="Georgia" panose="02040502050405020303" pitchFamily="18" charset="0"/>
            </a:endParaRPr>
          </a:p>
          <a:p>
            <a:pPr marL="342900" indent="-342900" algn="l">
              <a:buFont typeface="Arial" panose="020B0604020202020204" pitchFamily="34" charset="0"/>
              <a:buChar char="•"/>
            </a:pPr>
            <a:endParaRPr lang="en-US" sz="1800" dirty="0">
              <a:solidFill>
                <a:schemeClr val="tx1"/>
              </a:solidFill>
              <a:latin typeface="Georgia" panose="02040502050405020303" pitchFamily="18" charset="0"/>
            </a:endParaRPr>
          </a:p>
          <a:p>
            <a:pPr marL="342900" indent="-342900" algn="l">
              <a:buFont typeface="Arial" panose="020B0604020202020204" pitchFamily="34" charset="0"/>
              <a:buChar char="•"/>
            </a:pPr>
            <a:endParaRPr lang="en-US" sz="1800" dirty="0">
              <a:solidFill>
                <a:schemeClr val="tx1"/>
              </a:solidFill>
              <a:latin typeface="Georgia" panose="02040502050405020303" pitchFamily="18" charset="0"/>
            </a:endParaRPr>
          </a:p>
          <a:p>
            <a:pPr marL="342900" indent="-342900" algn="l">
              <a:buFont typeface="Arial" panose="020B0604020202020204" pitchFamily="34" charset="0"/>
              <a:buChar char="•"/>
            </a:pPr>
            <a:r>
              <a:rPr lang="en-US" dirty="0">
                <a:solidFill>
                  <a:schemeClr val="tx1"/>
                </a:solidFill>
                <a:latin typeface="Georgia" panose="02040502050405020303" pitchFamily="18" charset="0"/>
              </a:rPr>
              <a:t>The </a:t>
            </a:r>
            <a:r>
              <a:rPr lang="en-US" sz="1800" dirty="0" err="1">
                <a:solidFill>
                  <a:schemeClr val="tx1"/>
                </a:solidFill>
                <a:latin typeface="Georgia" panose="02040502050405020303" pitchFamily="18" charset="0"/>
              </a:rPr>
              <a:t>true_news</a:t>
            </a:r>
            <a:r>
              <a:rPr lang="en-US" sz="1800" dirty="0">
                <a:solidFill>
                  <a:schemeClr val="tx1"/>
                </a:solidFill>
                <a:latin typeface="Georgia" panose="02040502050405020303" pitchFamily="18" charset="0"/>
              </a:rPr>
              <a:t> dataset contains </a:t>
            </a:r>
            <a:r>
              <a:rPr lang="en-IN" sz="1800" dirty="0">
                <a:solidFill>
                  <a:schemeClr val="tx1">
                    <a:lumMod val="95000"/>
                    <a:lumOff val="5000"/>
                  </a:schemeClr>
                </a:solidFill>
                <a:latin typeface="Georgia" panose="02040502050405020303" pitchFamily="18" charset="0"/>
              </a:rPr>
              <a:t>23481</a:t>
            </a:r>
            <a:r>
              <a:rPr lang="en-US" sz="1800" dirty="0">
                <a:solidFill>
                  <a:schemeClr val="tx1"/>
                </a:solidFill>
                <a:latin typeface="Georgia" panose="02040502050405020303" pitchFamily="18" charset="0"/>
              </a:rPr>
              <a:t> records (rows) and 4 features (columns) </a:t>
            </a:r>
          </a:p>
          <a:p>
            <a:pPr marL="342900" indent="-342900" algn="l">
              <a:buFont typeface="Arial" panose="020B0604020202020204" pitchFamily="34" charset="0"/>
              <a:buChar char="•"/>
            </a:pPr>
            <a:endParaRPr lang="en-US" sz="1800" dirty="0">
              <a:solidFill>
                <a:schemeClr val="tx1"/>
              </a:solidFill>
              <a:latin typeface="Georgia" panose="02040502050405020303"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p:txBody>
      </p:sp>
      <p:pic>
        <p:nvPicPr>
          <p:cNvPr id="9" name="Picture 8">
            <a:extLst>
              <a:ext uri="{FF2B5EF4-FFF2-40B4-BE49-F238E27FC236}">
                <a16:creationId xmlns:a16="http://schemas.microsoft.com/office/drawing/2014/main" xmlns="" id="{08594981-4CA6-16E9-5799-7890BA9E1240}"/>
              </a:ext>
            </a:extLst>
          </p:cNvPr>
          <p:cNvPicPr>
            <a:picLocks noChangeAspect="1"/>
          </p:cNvPicPr>
          <p:nvPr/>
        </p:nvPicPr>
        <p:blipFill>
          <a:blip r:embed="rId2"/>
          <a:stretch>
            <a:fillRect/>
          </a:stretch>
        </p:blipFill>
        <p:spPr>
          <a:xfrm>
            <a:off x="4289611" y="2933352"/>
            <a:ext cx="2043953" cy="1247949"/>
          </a:xfrm>
          <a:prstGeom prst="rect">
            <a:avLst/>
          </a:prstGeom>
        </p:spPr>
      </p:pic>
      <p:pic>
        <p:nvPicPr>
          <p:cNvPr id="12" name="Picture 11">
            <a:extLst>
              <a:ext uri="{FF2B5EF4-FFF2-40B4-BE49-F238E27FC236}">
                <a16:creationId xmlns:a16="http://schemas.microsoft.com/office/drawing/2014/main" xmlns="" id="{EC917587-431E-A95F-70ED-0A2119E7E3B9}"/>
              </a:ext>
            </a:extLst>
          </p:cNvPr>
          <p:cNvPicPr>
            <a:picLocks noChangeAspect="1"/>
          </p:cNvPicPr>
          <p:nvPr/>
        </p:nvPicPr>
        <p:blipFill>
          <a:blip r:embed="rId3"/>
          <a:stretch>
            <a:fillRect/>
          </a:stretch>
        </p:blipFill>
        <p:spPr>
          <a:xfrm>
            <a:off x="4289610" y="4782337"/>
            <a:ext cx="2043953" cy="1247949"/>
          </a:xfrm>
          <a:prstGeom prst="rect">
            <a:avLst/>
          </a:prstGeom>
        </p:spPr>
      </p:pic>
    </p:spTree>
    <p:extLst>
      <p:ext uri="{BB962C8B-B14F-4D97-AF65-F5344CB8AC3E}">
        <p14:creationId xmlns:p14="http://schemas.microsoft.com/office/powerpoint/2010/main" xmlns="" val="2886474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8</a:t>
            </a:fld>
            <a:endParaRPr lang="en-US" dirty="0"/>
          </a:p>
        </p:txBody>
      </p:sp>
      <p:pic>
        <p:nvPicPr>
          <p:cNvPr id="12" name="Picture 11">
            <a:extLst>
              <a:ext uri="{FF2B5EF4-FFF2-40B4-BE49-F238E27FC236}">
                <a16:creationId xmlns:a16="http://schemas.microsoft.com/office/drawing/2014/main" xmlns="" id="{17FDA02D-ED53-7E62-8C0E-E19E62F88894}"/>
              </a:ext>
            </a:extLst>
          </p:cNvPr>
          <p:cNvPicPr>
            <a:picLocks noChangeAspect="1"/>
          </p:cNvPicPr>
          <p:nvPr/>
        </p:nvPicPr>
        <p:blipFill>
          <a:blip r:embed="rId2"/>
          <a:stretch>
            <a:fillRect/>
          </a:stretch>
        </p:blipFill>
        <p:spPr>
          <a:xfrm>
            <a:off x="4235824" y="731520"/>
            <a:ext cx="2811978" cy="917614"/>
          </a:xfrm>
          <a:prstGeom prst="rect">
            <a:avLst/>
          </a:prstGeom>
        </p:spPr>
      </p:pic>
      <p:pic>
        <p:nvPicPr>
          <p:cNvPr id="5" name="Picture 4">
            <a:extLst>
              <a:ext uri="{FF2B5EF4-FFF2-40B4-BE49-F238E27FC236}">
                <a16:creationId xmlns:a16="http://schemas.microsoft.com/office/drawing/2014/main" xmlns="" id="{1A0A31DF-8C27-2129-C197-D012E017C812}"/>
              </a:ext>
            </a:extLst>
          </p:cNvPr>
          <p:cNvPicPr>
            <a:picLocks noChangeAspect="1"/>
          </p:cNvPicPr>
          <p:nvPr/>
        </p:nvPicPr>
        <p:blipFill>
          <a:blip r:embed="rId3"/>
          <a:stretch>
            <a:fillRect/>
          </a:stretch>
        </p:blipFill>
        <p:spPr>
          <a:xfrm>
            <a:off x="2225586" y="1649134"/>
            <a:ext cx="6611273" cy="2356473"/>
          </a:xfrm>
          <a:prstGeom prst="rect">
            <a:avLst/>
          </a:prstGeom>
        </p:spPr>
      </p:pic>
      <p:pic>
        <p:nvPicPr>
          <p:cNvPr id="9" name="Picture 8">
            <a:extLst>
              <a:ext uri="{FF2B5EF4-FFF2-40B4-BE49-F238E27FC236}">
                <a16:creationId xmlns:a16="http://schemas.microsoft.com/office/drawing/2014/main" xmlns="" id="{3DD551C8-D713-5A64-50A5-64D85396D912}"/>
              </a:ext>
            </a:extLst>
          </p:cNvPr>
          <p:cNvPicPr>
            <a:picLocks noChangeAspect="1"/>
          </p:cNvPicPr>
          <p:nvPr/>
        </p:nvPicPr>
        <p:blipFill>
          <a:blip r:embed="rId4"/>
          <a:stretch>
            <a:fillRect/>
          </a:stretch>
        </p:blipFill>
        <p:spPr>
          <a:xfrm>
            <a:off x="2225586" y="4264534"/>
            <a:ext cx="6611273" cy="2067213"/>
          </a:xfrm>
          <a:prstGeom prst="rect">
            <a:avLst/>
          </a:prstGeom>
        </p:spPr>
      </p:pic>
    </p:spTree>
    <p:extLst>
      <p:ext uri="{BB962C8B-B14F-4D97-AF65-F5344CB8AC3E}">
        <p14:creationId xmlns:p14="http://schemas.microsoft.com/office/powerpoint/2010/main" xmlns="" val="3750527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4B311B-3177-0658-3585-6639F26A9BF6}"/>
              </a:ext>
            </a:extLst>
          </p:cNvPr>
          <p:cNvSpPr>
            <a:spLocks noGrp="1"/>
          </p:cNvSpPr>
          <p:nvPr>
            <p:ph type="title"/>
          </p:nvPr>
        </p:nvSpPr>
        <p:spPr>
          <a:xfrm>
            <a:off x="758952" y="832104"/>
            <a:ext cx="10671048" cy="768096"/>
          </a:xfrm>
        </p:spPr>
        <p:txBody>
          <a:bodyPr/>
          <a:lstStyle/>
          <a:p>
            <a:r>
              <a:rPr lang="en-IN" b="1" i="0" dirty="0">
                <a:effectLst/>
                <a:latin typeface="-apple-system"/>
              </a:rPr>
              <a:t>Data Visualization</a:t>
            </a:r>
          </a:p>
        </p:txBody>
      </p:sp>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9</a:t>
            </a:fld>
            <a:endParaRPr lang="en-US" dirty="0"/>
          </a:p>
        </p:txBody>
      </p:sp>
      <p:pic>
        <p:nvPicPr>
          <p:cNvPr id="5" name="Picture 4">
            <a:extLst>
              <a:ext uri="{FF2B5EF4-FFF2-40B4-BE49-F238E27FC236}">
                <a16:creationId xmlns:a16="http://schemas.microsoft.com/office/drawing/2014/main" xmlns="" id="{C3CD3A2A-DE32-6AEA-DD92-DF80C98AE8B5}"/>
              </a:ext>
            </a:extLst>
          </p:cNvPr>
          <p:cNvPicPr>
            <a:picLocks noChangeAspect="1"/>
          </p:cNvPicPr>
          <p:nvPr/>
        </p:nvPicPr>
        <p:blipFill>
          <a:blip r:embed="rId2"/>
          <a:stretch>
            <a:fillRect/>
          </a:stretch>
        </p:blipFill>
        <p:spPr>
          <a:xfrm>
            <a:off x="3650972" y="2434796"/>
            <a:ext cx="4887007" cy="3467584"/>
          </a:xfrm>
          <a:prstGeom prst="rect">
            <a:avLst/>
          </a:prstGeom>
        </p:spPr>
      </p:pic>
      <p:pic>
        <p:nvPicPr>
          <p:cNvPr id="9" name="Picture 8">
            <a:extLst>
              <a:ext uri="{FF2B5EF4-FFF2-40B4-BE49-F238E27FC236}">
                <a16:creationId xmlns:a16="http://schemas.microsoft.com/office/drawing/2014/main" xmlns="" id="{C9B09829-3A63-83C3-15E4-F0A5FC124786}"/>
              </a:ext>
            </a:extLst>
          </p:cNvPr>
          <p:cNvPicPr>
            <a:picLocks noChangeAspect="1"/>
          </p:cNvPicPr>
          <p:nvPr/>
        </p:nvPicPr>
        <p:blipFill>
          <a:blip r:embed="rId3"/>
          <a:stretch>
            <a:fillRect/>
          </a:stretch>
        </p:blipFill>
        <p:spPr>
          <a:xfrm>
            <a:off x="5012557" y="1786630"/>
            <a:ext cx="1629002" cy="381053"/>
          </a:xfrm>
          <a:prstGeom prst="rect">
            <a:avLst/>
          </a:prstGeom>
        </p:spPr>
      </p:pic>
    </p:spTree>
    <p:extLst>
      <p:ext uri="{BB962C8B-B14F-4D97-AF65-F5344CB8AC3E}">
        <p14:creationId xmlns:p14="http://schemas.microsoft.com/office/powerpoint/2010/main" xmlns="" val="13487522"/>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{5916432D-F386-4A4A-9AD5-7CF8E464596A}tf78438558_win32</Template>
  <TotalTime>5105</TotalTime>
  <Words>590</Words>
  <Application>Microsoft Office PowerPoint</Application>
  <PresentationFormat>Custom</PresentationFormat>
  <Paragraphs>104</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Fake NEWS Detection project</vt:lpstr>
      <vt:lpstr>AGENDA</vt:lpstr>
      <vt:lpstr>Introduction</vt:lpstr>
      <vt:lpstr>Business Goal</vt:lpstr>
      <vt:lpstr>Technical Requirements</vt:lpstr>
      <vt:lpstr>Exploratory Data Analysis (EDA)</vt:lpstr>
      <vt:lpstr>Data Description of Data-set</vt:lpstr>
      <vt:lpstr>Slide 8</vt:lpstr>
      <vt:lpstr>Data Visualization</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Final Procedure:   1. Saving the model        </vt:lpstr>
      <vt:lpstr>  2. Comparing Actual and Prediction      </vt:lpstr>
      <vt:lpstr>   3. Saving the model in CSV format  </vt:lpstr>
      <vt:lpstr>SUMMARY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 PRESENTATION</dc:title>
  <dc:subject/>
  <dc:creator>archanakumari846@gmail.com</dc:creator>
  <cp:lastModifiedBy>hp</cp:lastModifiedBy>
  <cp:revision>259</cp:revision>
  <dcterms:created xsi:type="dcterms:W3CDTF">2022-08-31T15:26:21Z</dcterms:created>
  <dcterms:modified xsi:type="dcterms:W3CDTF">2022-12-29T17:24:41Z</dcterms:modified>
</cp:coreProperties>
</file>