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29"/>
  </p:notesMasterIdLst>
  <p:sldIdLst>
    <p:sldId id="256" r:id="rId3"/>
    <p:sldId id="257" r:id="rId4"/>
    <p:sldId id="258" r:id="rId5"/>
    <p:sldId id="263" r:id="rId6"/>
    <p:sldId id="277" r:id="rId7"/>
    <p:sldId id="261" r:id="rId8"/>
    <p:sldId id="262" r:id="rId9"/>
    <p:sldId id="294" r:id="rId10"/>
    <p:sldId id="260" r:id="rId11"/>
    <p:sldId id="259" r:id="rId12"/>
    <p:sldId id="295" r:id="rId13"/>
    <p:sldId id="296" r:id="rId14"/>
    <p:sldId id="297" r:id="rId15"/>
    <p:sldId id="298" r:id="rId16"/>
    <p:sldId id="299" r:id="rId17"/>
    <p:sldId id="300" r:id="rId18"/>
    <p:sldId id="265" r:id="rId19"/>
    <p:sldId id="271" r:id="rId20"/>
    <p:sldId id="302" r:id="rId21"/>
    <p:sldId id="305" r:id="rId22"/>
    <p:sldId id="266" r:id="rId23"/>
    <p:sldId id="301" r:id="rId24"/>
    <p:sldId id="303" r:id="rId25"/>
    <p:sldId id="304" r:id="rId26"/>
    <p:sldId id="273" r:id="rId27"/>
    <p:sldId id="274" r:id="rId28"/>
  </p:sldIdLst>
  <p:sldSz cx="9144000" cy="5143500" type="screen16x9"/>
  <p:notesSz cx="6858000" cy="9144000"/>
  <p:embeddedFontLst>
    <p:embeddedFont>
      <p:font typeface="Bree Serif" panose="020B0604020202020204" charset="0"/>
      <p:regular r:id="rId30"/>
    </p:embeddedFont>
    <p:embeddedFont>
      <p:font typeface="Didact Gothic" panose="020B0604020202020204" charset="0"/>
      <p:regular r:id="rId31"/>
    </p:embeddedFont>
    <p:embeddedFont>
      <p:font typeface="Impact" panose="020B0806030902050204" pitchFamily="34" charset="0"/>
      <p:regular r:id="rId32"/>
    </p:embeddedFont>
    <p:embeddedFont>
      <p:font typeface="Proxima Nova" panose="020B0604020202020204" charset="0"/>
      <p:regular r:id="rId33"/>
      <p:bold r:id="rId34"/>
      <p:italic r:id="rId35"/>
      <p:boldItalic r:id="rId36"/>
    </p:embeddedFont>
    <p:embeddedFont>
      <p:font typeface="Proxima Nova Semibold" panose="020B0604020202020204" charset="0"/>
      <p:regular r:id="rId37"/>
      <p:bold r:id="rId38"/>
      <p:boldItalic r:id="rId39"/>
    </p:embeddedFont>
    <p:embeddedFont>
      <p:font typeface="Roboto Black" panose="02000000000000000000" pitchFamily="2" charset="0"/>
      <p:bold r:id="rId40"/>
      <p:boldItalic r:id="rId41"/>
    </p:embeddedFont>
    <p:embeddedFont>
      <p:font typeface="Roboto Light" panose="02000000000000000000" pitchFamily="2" charset="0"/>
      <p:regular r:id="rId42"/>
      <p:bold r:id="rId43"/>
      <p:italic r:id="rId44"/>
      <p:boldItalic r:id="rId45"/>
    </p:embeddedFont>
    <p:embeddedFont>
      <p:font typeface="Roboto Medium" panose="02000000000000000000" pitchFamily="2" charset="0"/>
      <p:regular r:id="rId46"/>
      <p:bold r:id="rId47"/>
      <p:italic r:id="rId48"/>
      <p:boldItalic r:id="rId49"/>
    </p:embeddedFont>
    <p:embeddedFont>
      <p:font typeface="Roboto Mono Thin" panose="020B0604020202020204" charset="0"/>
      <p:regular r:id="rId50"/>
      <p:bold r:id="rId51"/>
      <p:italic r:id="rId52"/>
      <p:boldItalic r:id="rId53"/>
    </p:embeddedFont>
    <p:embeddedFont>
      <p:font typeface="Roboto Thin"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35"/>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E76036-7E27-4073-A035-51D1D02FBE62}">
  <a:tblStyle styleId="{5DE76036-7E27-4073-A035-51D1D02FBE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23" autoAdjust="0"/>
  </p:normalViewPr>
  <p:slideViewPr>
    <p:cSldViewPr snapToGrid="0">
      <p:cViewPr varScale="1">
        <p:scale>
          <a:sx n="87" d="100"/>
          <a:sy n="87" d="100"/>
        </p:scale>
        <p:origin x="9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8" Type="http://schemas.openxmlformats.org/officeDocument/2006/relationships/slide" Target="slides/slide6.xml"/><Relationship Id="rId51" Type="http://schemas.openxmlformats.org/officeDocument/2006/relationships/font" Target="fonts/font2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10" Type="http://schemas.openxmlformats.org/officeDocument/2006/relationships/slide" Target="slides/slide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1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5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243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881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333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78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5bb3dc62fd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5bb3dc62fd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4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774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613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5394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758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505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60" r:id="rId10"/>
    <p:sldLayoutId id="2147483662"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n-US/docs/Web/API/WebRTC_API"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hyperlink" Target="https://web.archive.org/web/20110126002753/https:/labs.ericsson.com/developer-community/blog/beyond-html5-peer-peer-conversational-video" TargetMode="External"/><Relationship Id="rId5" Type="http://schemas.openxmlformats.org/officeDocument/2006/relationships/hyperlink" Target="https://lists.w3.org/Archives/Public/public-webrtc/2011May/0022.html" TargetMode="External"/><Relationship Id="rId4" Type="http://schemas.openxmlformats.org/officeDocument/2006/relationships/hyperlink" Target="https://www.w3.org/2021/01/pressrelease-webrtc-rec.html.e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w3.org/TR/webrtc-nv-use-cases/#no-trust-webex" TargetMode="External"/><Relationship Id="rId3" Type="http://schemas.openxmlformats.org/officeDocument/2006/relationships/hyperlink" Target="https://www.w3.org/TR/webrtc-nv-use-cases/#funnyhats*" TargetMode="External"/><Relationship Id="rId7" Type="http://schemas.openxmlformats.org/officeDocument/2006/relationships/hyperlink" Target="https://www.w3.org/TR/webrtc-nv-use-cases/#vr*"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hyperlink" Target="https://www.w3.org/TR/webrtc-nv-use-cases/#machinelearning*" TargetMode="External"/><Relationship Id="rId5" Type="http://schemas.openxmlformats.org/officeDocument/2006/relationships/hyperlink" Target="https://www.w3.org/TR/webrtc-nv-use-cases/#iot*" TargetMode="External"/><Relationship Id="rId4" Type="http://schemas.openxmlformats.org/officeDocument/2006/relationships/hyperlink" Target="https://www.w3.org/TR/webrtc-nv-use-cases/#filesharing*" TargetMode="External"/><Relationship Id="rId9" Type="http://schemas.openxmlformats.org/officeDocument/2006/relationships/hyperlink" Target="https://ieeexplore.ieee.org/document/774459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2mBx505Mq6zjd_Zat4inPAY9FJ0xlr7LS3KQdEq9RPQ/copy"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CONFERENCING</a:t>
            </a:r>
            <a:endParaRPr dirty="0">
              <a:solidFill>
                <a:schemeClr val="accent1"/>
              </a:solidFill>
            </a:endParaRPr>
          </a:p>
          <a:p>
            <a:pPr marL="0" lvl="0" indent="0" algn="r" rtl="0">
              <a:spcBef>
                <a:spcPts val="0"/>
              </a:spcBef>
              <a:spcAft>
                <a:spcPts val="0"/>
              </a:spcAft>
              <a:buNone/>
            </a:pPr>
            <a:r>
              <a:rPr lang="es" sz="2400" dirty="0">
                <a:solidFill>
                  <a:schemeClr val="accent1"/>
                </a:solidFill>
              </a:rPr>
              <a:t>WITH </a:t>
            </a:r>
            <a:r>
              <a:rPr lang="es" sz="2400" b="1" dirty="0">
                <a:solidFill>
                  <a:schemeClr val="accent1"/>
                </a:solidFill>
              </a:rPr>
              <a:t>FLEET</a:t>
            </a:r>
            <a:endParaRPr sz="2400" b="1"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Reel time communication made Real</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2191BD1-7A58-4E11-A1E3-2F22B6FF1D85}"/>
              </a:ext>
            </a:extLst>
          </p:cNvPr>
          <p:cNvSpPr txBox="1"/>
          <p:nvPr/>
        </p:nvSpPr>
        <p:spPr>
          <a:xfrm>
            <a:off x="3598351" y="1811403"/>
            <a:ext cx="741110" cy="338554"/>
          </a:xfrm>
          <a:prstGeom prst="rect">
            <a:avLst/>
          </a:prstGeom>
          <a:noFill/>
        </p:spPr>
        <p:txBody>
          <a:bodyPr wrap="square" rtlCol="0">
            <a:spAutoFit/>
          </a:bodyPr>
          <a:lstStyle/>
          <a:p>
            <a:r>
              <a:rPr lang="en-US" sz="1600" dirty="0">
                <a:solidFill>
                  <a:schemeClr val="accent1"/>
                </a:solidFill>
                <a:latin typeface="Roboto Black"/>
                <a:ea typeface="Roboto Black"/>
                <a:sym typeface="Roboto Black"/>
              </a:rPr>
              <a:t>NODE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cxnSp>
        <p:nvCxnSpPr>
          <p:cNvPr id="291" name="Google Shape;291;p25"/>
          <p:cNvCxnSpPr/>
          <p:nvPr/>
        </p:nvCxnSpPr>
        <p:spPr>
          <a:xfrm>
            <a:off x="311700" y="45357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6" name="Picture 2">
            <a:extLst>
              <a:ext uri="{FF2B5EF4-FFF2-40B4-BE49-F238E27FC236}">
                <a16:creationId xmlns:a16="http://schemas.microsoft.com/office/drawing/2014/main" id="{6D239652-47E1-44E1-B5C3-77B4A661D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81" y="0"/>
            <a:ext cx="6980237"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cxnSp>
        <p:nvCxnSpPr>
          <p:cNvPr id="291" name="Google Shape;291;p25"/>
          <p:cNvCxnSpPr/>
          <p:nvPr/>
        </p:nvCxnSpPr>
        <p:spPr>
          <a:xfrm>
            <a:off x="311700" y="45357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050" name="Picture 2">
            <a:extLst>
              <a:ext uri="{FF2B5EF4-FFF2-40B4-BE49-F238E27FC236}">
                <a16:creationId xmlns:a16="http://schemas.microsoft.com/office/drawing/2014/main" id="{A2ACD3A1-1B11-496D-9ECD-5851CB6E9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2" y="0"/>
            <a:ext cx="7521575" cy="485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88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cxnSp>
        <p:nvCxnSpPr>
          <p:cNvPr id="291" name="Google Shape;291;p25"/>
          <p:cNvCxnSpPr/>
          <p:nvPr/>
        </p:nvCxnSpPr>
        <p:spPr>
          <a:xfrm>
            <a:off x="311700" y="45357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074" name="Picture 2">
            <a:extLst>
              <a:ext uri="{FF2B5EF4-FFF2-40B4-BE49-F238E27FC236}">
                <a16:creationId xmlns:a16="http://schemas.microsoft.com/office/drawing/2014/main" id="{07E405D6-515B-4BF5-9E16-D1AD45BBD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73D964D-0293-40D7-A7CB-1BF59C5F223C}"/>
              </a:ext>
            </a:extLst>
          </p:cNvPr>
          <p:cNvSpPr/>
          <p:nvPr/>
        </p:nvSpPr>
        <p:spPr>
          <a:xfrm>
            <a:off x="2463800" y="3771900"/>
            <a:ext cx="1905000" cy="918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282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4"/>
        <p:cNvGrpSpPr/>
        <p:nvPr/>
      </p:nvGrpSpPr>
      <p:grpSpPr>
        <a:xfrm>
          <a:off x="0" y="0"/>
          <a:ext cx="0" cy="0"/>
          <a:chOff x="0" y="0"/>
          <a:chExt cx="0" cy="0"/>
        </a:xfrm>
      </p:grpSpPr>
      <p:cxnSp>
        <p:nvCxnSpPr>
          <p:cNvPr id="291" name="Google Shape;291;p25"/>
          <p:cNvCxnSpPr/>
          <p:nvPr/>
        </p:nvCxnSpPr>
        <p:spPr>
          <a:xfrm>
            <a:off x="311700" y="45357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074" name="Picture 2">
            <a:extLst>
              <a:ext uri="{FF2B5EF4-FFF2-40B4-BE49-F238E27FC236}">
                <a16:creationId xmlns:a16="http://schemas.microsoft.com/office/drawing/2014/main" id="{07E405D6-515B-4BF5-9E16-D1AD45BBD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73D964D-0293-40D7-A7CB-1BF59C5F223C}"/>
              </a:ext>
            </a:extLst>
          </p:cNvPr>
          <p:cNvSpPr/>
          <p:nvPr/>
        </p:nvSpPr>
        <p:spPr>
          <a:xfrm>
            <a:off x="2463800" y="3771900"/>
            <a:ext cx="1905000" cy="918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28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8" name="Google Shape;1288;p42"/>
          <p:cNvSpPr txBox="1">
            <a:spLocks noGrp="1"/>
          </p:cNvSpPr>
          <p:nvPr>
            <p:ph type="body" idx="1"/>
          </p:nvPr>
        </p:nvSpPr>
        <p:spPr>
          <a:xfrm>
            <a:off x="-228600" y="1485900"/>
            <a:ext cx="6604000" cy="3561050"/>
          </a:xfrm>
          <a:prstGeom prst="rect">
            <a:avLst/>
          </a:prstGeom>
          <a:noFill/>
        </p:spPr>
        <p:txBody>
          <a:bodyPr spcFirstLastPara="1" wrap="square" lIns="91425" tIns="91425" rIns="91425" bIns="91425" anchor="t" anchorCtr="0">
            <a:noAutofit/>
          </a:bodyPr>
          <a:lstStyle/>
          <a:p>
            <a:pPr marL="177800" lvl="0" indent="0" algn="l" rtl="0">
              <a:lnSpc>
                <a:spcPct val="100000"/>
              </a:lnSpc>
              <a:spcBef>
                <a:spcPts val="0"/>
              </a:spcBef>
              <a:spcAft>
                <a:spcPts val="0"/>
              </a:spcAft>
              <a:buClr>
                <a:srgbClr val="48FFD5"/>
              </a:buClr>
              <a:buSzPts val="800"/>
              <a:buNone/>
            </a:pPr>
            <a:endParaRPr lang="en-US" sz="1050" dirty="0">
              <a:solidFill>
                <a:srgbClr val="48FFD5"/>
              </a:solidFill>
              <a:uFill>
                <a:noFill/>
              </a:uFill>
            </a:endParaRPr>
          </a:p>
          <a:p>
            <a:pPr>
              <a:lnSpc>
                <a:spcPct val="100000"/>
              </a:lnSpc>
            </a:pPr>
            <a:r>
              <a:rPr lang="en-US" sz="1050" dirty="0">
                <a:uFill>
                  <a:noFill/>
                </a:uFill>
              </a:rPr>
              <a:t>The pandemic had a positive effect on WebRTC adoption</a:t>
            </a:r>
          </a:p>
          <a:p>
            <a:pPr>
              <a:lnSpc>
                <a:spcPct val="100000"/>
              </a:lnSpc>
            </a:pPr>
            <a:r>
              <a:rPr lang="en-US" sz="1050" dirty="0">
                <a:uFill>
                  <a:noFill/>
                </a:uFill>
              </a:rPr>
              <a:t>The pandemic got us all quarantined and changed everything.</a:t>
            </a:r>
          </a:p>
          <a:p>
            <a:pPr>
              <a:lnSpc>
                <a:spcPct val="100000"/>
              </a:lnSpc>
            </a:pPr>
            <a:endParaRPr lang="en-US" sz="1050" dirty="0">
              <a:uFill>
                <a:noFill/>
              </a:uFill>
            </a:endParaRPr>
          </a:p>
          <a:p>
            <a:pPr>
              <a:lnSpc>
                <a:spcPct val="100000"/>
              </a:lnSpc>
            </a:pPr>
            <a:r>
              <a:rPr lang="en-US" sz="1050" dirty="0">
                <a:uFill>
                  <a:noFill/>
                </a:uFill>
              </a:rPr>
              <a:t>This is an important question. The appropriate answer is probably one of context. Your context is different from others.</a:t>
            </a:r>
          </a:p>
          <a:p>
            <a:pPr fontAlgn="base">
              <a:lnSpc>
                <a:spcPct val="100000"/>
              </a:lnSpc>
            </a:pPr>
            <a:r>
              <a:rPr lang="en-US" sz="1050" dirty="0">
                <a:uFill>
                  <a:noFill/>
                </a:uFill>
              </a:rPr>
              <a:t>Using proprietary real-time video is a hard problem to solve, so why not use WebRTC instead of solving it yourself?</a:t>
            </a:r>
          </a:p>
          <a:p>
            <a:pPr fontAlgn="base">
              <a:lnSpc>
                <a:spcPct val="100000"/>
              </a:lnSpc>
            </a:pPr>
            <a:r>
              <a:rPr lang="en-US" sz="1050" dirty="0">
                <a:uFill>
                  <a:noFill/>
                </a:uFill>
              </a:rPr>
              <a:t>Nobody knows you yet, so whatever others has going for it might not necessarily fit your situation And yet the WebRTC industry, its stack, the browsers and vendors are consistently being compared to others.</a:t>
            </a:r>
          </a:p>
          <a:p>
            <a:pPr>
              <a:lnSpc>
                <a:spcPct val="100000"/>
              </a:lnSpc>
            </a:pPr>
            <a:r>
              <a:rPr lang="en-US" sz="1050" dirty="0">
                <a:uFill>
                  <a:noFill/>
                </a:uFill>
              </a:rPr>
              <a:t>Your ability to compete with others  on quality and connectivity is greatly dependent on Google, and what they decide to do with WebRTC.</a:t>
            </a:r>
          </a:p>
          <a:p>
            <a:pPr marL="177800" indent="0">
              <a:lnSpc>
                <a:spcPct val="100000"/>
              </a:lnSpc>
              <a:buNone/>
            </a:pPr>
            <a:br>
              <a:rPr lang="en-US" dirty="0">
                <a:uFill>
                  <a:noFill/>
                </a:uFill>
              </a:rPr>
            </a:br>
            <a:endParaRPr lang="en-US" dirty="0">
              <a:uFill>
                <a:noFill/>
              </a:uFill>
            </a:endParaRPr>
          </a:p>
        </p:txBody>
      </p:sp>
    </p:spTree>
    <p:extLst>
      <p:ext uri="{BB962C8B-B14F-4D97-AF65-F5344CB8AC3E}">
        <p14:creationId xmlns:p14="http://schemas.microsoft.com/office/powerpoint/2010/main" val="128147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8" name="Google Shape;1288;p42"/>
          <p:cNvSpPr txBox="1">
            <a:spLocks noGrp="1"/>
          </p:cNvSpPr>
          <p:nvPr>
            <p:ph type="body" idx="1"/>
          </p:nvPr>
        </p:nvSpPr>
        <p:spPr>
          <a:xfrm>
            <a:off x="-444500" y="1270000"/>
            <a:ext cx="6604000" cy="3561050"/>
          </a:xfrm>
          <a:prstGeom prst="rect">
            <a:avLst/>
          </a:prstGeom>
          <a:noFill/>
        </p:spPr>
        <p:txBody>
          <a:bodyPr spcFirstLastPara="1" wrap="square" lIns="91425" tIns="91425" rIns="91425" bIns="91425" anchor="t" anchorCtr="0">
            <a:noAutofit/>
          </a:bodyPr>
          <a:lstStyle/>
          <a:p>
            <a:pPr marL="177800" lvl="0" indent="0" algn="l" rtl="0">
              <a:lnSpc>
                <a:spcPct val="100000"/>
              </a:lnSpc>
              <a:spcBef>
                <a:spcPts val="0"/>
              </a:spcBef>
              <a:spcAft>
                <a:spcPts val="0"/>
              </a:spcAft>
              <a:buClr>
                <a:srgbClr val="48FFD5"/>
              </a:buClr>
              <a:buSzPts val="800"/>
              <a:buNone/>
            </a:pPr>
            <a:endParaRPr lang="en-US" sz="1050" dirty="0">
              <a:solidFill>
                <a:srgbClr val="48FFD5"/>
              </a:solidFill>
              <a:uFill>
                <a:noFill/>
              </a:uFill>
            </a:endParaRPr>
          </a:p>
          <a:p>
            <a:pPr>
              <a:lnSpc>
                <a:spcPct val="100000"/>
              </a:lnSpc>
            </a:pPr>
            <a:r>
              <a:rPr lang="en-US" sz="1050" dirty="0">
                <a:uFill>
                  <a:noFill/>
                </a:uFill>
              </a:rPr>
              <a:t>WebRTC is an open framework for the web that enables real-time communications in the browser. It includes the fundamental building blocks for high-quality communications on the web, such as network, audio and video components used in voice and video chat applications.</a:t>
            </a:r>
          </a:p>
          <a:p>
            <a:pPr>
              <a:lnSpc>
                <a:spcPct val="100000"/>
              </a:lnSpc>
            </a:pPr>
            <a:endParaRPr lang="en-US" sz="1050" dirty="0">
              <a:uFill>
                <a:noFill/>
              </a:uFill>
            </a:endParaRPr>
          </a:p>
          <a:p>
            <a:pPr marL="177800" indent="0">
              <a:lnSpc>
                <a:spcPct val="100000"/>
              </a:lnSpc>
              <a:buNone/>
            </a:pPr>
            <a:endParaRPr lang="en-US" sz="1050" dirty="0">
              <a:uFill>
                <a:noFill/>
              </a:uFill>
            </a:endParaRPr>
          </a:p>
          <a:p>
            <a:pPr>
              <a:lnSpc>
                <a:spcPct val="100000"/>
              </a:lnSpc>
            </a:pPr>
            <a:r>
              <a:rPr lang="en-US" sz="1050" dirty="0">
                <a:uFill>
                  <a:noFill/>
                </a:uFill>
                <a:hlinkClick r:id="rId3">
                  <a:extLst>
                    <a:ext uri="{A12FA001-AC4F-418D-AE19-62706E023703}">
                      <ahyp:hlinkClr xmlns:ahyp="http://schemas.microsoft.com/office/drawing/2018/hyperlinkcolor" val="tx"/>
                    </a:ext>
                  </a:extLst>
                </a:hlinkClick>
              </a:rPr>
              <a:t>Web Real-Time Communications</a:t>
            </a:r>
            <a:r>
              <a:rPr lang="en-US" sz="1050" dirty="0">
                <a:uFill>
                  <a:noFill/>
                </a:uFill>
              </a:rPr>
              <a:t> (WebRTC) recently </a:t>
            </a:r>
            <a:r>
              <a:rPr lang="en-US" sz="1050" dirty="0">
                <a:uFill>
                  <a:noFill/>
                </a:uFill>
                <a:hlinkClick r:id="rId4">
                  <a:extLst>
                    <a:ext uri="{A12FA001-AC4F-418D-AE19-62706E023703}">
                      <ahyp:hlinkClr xmlns:ahyp="http://schemas.microsoft.com/office/drawing/2018/hyperlinkcolor" val="tx"/>
                    </a:ext>
                  </a:extLst>
                </a:hlinkClick>
              </a:rPr>
              <a:t>became a World Wide Web Consortium (W3C) recommendation</a:t>
            </a:r>
            <a:r>
              <a:rPr lang="en-US" sz="1050" dirty="0">
                <a:uFill>
                  <a:noFill/>
                </a:uFill>
              </a:rPr>
              <a:t> and Internet Engineering Task Force (IETF) standard. This is a major milestone on a long journey for WebRTC that started in 2011 with </a:t>
            </a:r>
            <a:r>
              <a:rPr lang="en-US" sz="1050" dirty="0">
                <a:uFill>
                  <a:noFill/>
                </a:uFill>
                <a:hlinkClick r:id="rId5">
                  <a:extLst>
                    <a:ext uri="{A12FA001-AC4F-418D-AE19-62706E023703}">
                      <ahyp:hlinkClr xmlns:ahyp="http://schemas.microsoft.com/office/drawing/2018/hyperlinkcolor" val="tx"/>
                    </a:ext>
                  </a:extLst>
                </a:hlinkClick>
              </a:rPr>
              <a:t>Google open-sourcing key communication technologies</a:t>
            </a:r>
            <a:r>
              <a:rPr lang="en-US" sz="1050" dirty="0">
                <a:uFill>
                  <a:noFill/>
                </a:uFill>
              </a:rPr>
              <a:t> and </a:t>
            </a:r>
            <a:r>
              <a:rPr lang="en-US" sz="1050" dirty="0">
                <a:uFill>
                  <a:noFill/>
                </a:uFill>
                <a:hlinkClick r:id="rId6">
                  <a:extLst>
                    <a:ext uri="{A12FA001-AC4F-418D-AE19-62706E023703}">
                      <ahyp:hlinkClr xmlns:ahyp="http://schemas.microsoft.com/office/drawing/2018/hyperlinkcolor" val="tx"/>
                    </a:ext>
                  </a:extLst>
                </a:hlinkClick>
              </a:rPr>
              <a:t>Ericsson implementing the </a:t>
            </a:r>
            <a:r>
              <a:rPr lang="en-US" sz="1050" dirty="0" err="1">
                <a:uFill>
                  <a:noFill/>
                </a:uFill>
                <a:hlinkClick r:id="rId6">
                  <a:extLst>
                    <a:ext uri="{A12FA001-AC4F-418D-AE19-62706E023703}">
                      <ahyp:hlinkClr xmlns:ahyp="http://schemas.microsoft.com/office/drawing/2018/hyperlinkcolor" val="tx"/>
                    </a:ext>
                  </a:extLst>
                </a:hlinkClick>
              </a:rPr>
              <a:t>ConnectionPeer</a:t>
            </a:r>
            <a:r>
              <a:rPr lang="en-US" sz="1050" dirty="0">
                <a:uFill>
                  <a:noFill/>
                </a:uFill>
                <a:hlinkClick r:id="rId6">
                  <a:extLst>
                    <a:ext uri="{A12FA001-AC4F-418D-AE19-62706E023703}">
                      <ahyp:hlinkClr xmlns:ahyp="http://schemas.microsoft.com/office/drawing/2018/hyperlinkcolor" val="tx"/>
                    </a:ext>
                  </a:extLst>
                </a:hlinkClick>
              </a:rPr>
              <a:t> API</a:t>
            </a:r>
            <a:r>
              <a:rPr lang="en-US" sz="1050" dirty="0">
                <a:uFill>
                  <a:noFill/>
                </a:uFill>
              </a:rPr>
              <a:t>. </a:t>
            </a:r>
          </a:p>
          <a:p>
            <a:pPr marL="177800" indent="0">
              <a:lnSpc>
                <a:spcPct val="100000"/>
              </a:lnSpc>
              <a:buNone/>
            </a:pPr>
            <a:endParaRPr lang="en-US" sz="1050" dirty="0">
              <a:uFill>
                <a:noFill/>
              </a:uFill>
            </a:endParaRPr>
          </a:p>
          <a:p>
            <a:pPr>
              <a:lnSpc>
                <a:spcPct val="100000"/>
              </a:lnSpc>
            </a:pPr>
            <a:br>
              <a:rPr lang="en-US" sz="1050" dirty="0">
                <a:uFill>
                  <a:noFill/>
                </a:uFill>
              </a:rPr>
            </a:br>
            <a:r>
              <a:rPr lang="en-US" sz="1050" dirty="0">
                <a:uFill>
                  <a:noFill/>
                </a:uFill>
              </a:rPr>
              <a:t>WebRTC came at a time when real-time communication (RTC) was complex and expensive, with audio and video technologies that either had to be licensed or developed in-house. Websites that used RTC (e.g., Skype, Facebook, Google Hangouts) often required downloading, installing, updating plugins or native applications — and occasionally, troubleshooting and user support. WebRTC sought to implement open standards for real-time, plugin-free video, audio, and data communication.</a:t>
            </a:r>
          </a:p>
          <a:p>
            <a:pPr marL="177800" indent="0">
              <a:lnSpc>
                <a:spcPct val="100000"/>
              </a:lnSpc>
              <a:buNone/>
            </a:pPr>
            <a:endParaRPr lang="en-US" sz="1050" dirty="0">
              <a:uFill>
                <a:noFill/>
              </a:uFill>
            </a:endParaRPr>
          </a:p>
        </p:txBody>
      </p:sp>
    </p:spTree>
    <p:extLst>
      <p:ext uri="{BB962C8B-B14F-4D97-AF65-F5344CB8AC3E}">
        <p14:creationId xmlns:p14="http://schemas.microsoft.com/office/powerpoint/2010/main" val="1024731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8" name="Google Shape;1288;p42"/>
          <p:cNvSpPr txBox="1">
            <a:spLocks noGrp="1"/>
          </p:cNvSpPr>
          <p:nvPr>
            <p:ph type="body" idx="1"/>
          </p:nvPr>
        </p:nvSpPr>
        <p:spPr>
          <a:xfrm>
            <a:off x="-368300" y="1435100"/>
            <a:ext cx="6604000" cy="3561050"/>
          </a:xfrm>
          <a:prstGeom prst="rect">
            <a:avLst/>
          </a:prstGeom>
          <a:noFill/>
        </p:spPr>
        <p:txBody>
          <a:bodyPr spcFirstLastPara="1" wrap="square" lIns="91425" tIns="91425" rIns="91425" bIns="91425" anchor="t" anchorCtr="0">
            <a:noAutofit/>
          </a:bodyPr>
          <a:lstStyle/>
          <a:p>
            <a:pPr>
              <a:lnSpc>
                <a:spcPct val="100000"/>
              </a:lnSpc>
            </a:pPr>
            <a:r>
              <a:rPr lang="en-US" sz="1050" dirty="0">
                <a:uFill>
                  <a:noFill/>
                </a:uFill>
              </a:rPr>
              <a:t>The year 2020 followed by 2021 has shown both how critical WebRTC already is in a world where travel and physical contacts need to be limited .</a:t>
            </a:r>
          </a:p>
          <a:p>
            <a:pPr>
              <a:lnSpc>
                <a:spcPct val="100000"/>
              </a:lnSpc>
            </a:pPr>
            <a:endParaRPr lang="en-US" sz="1050" dirty="0">
              <a:uFill>
                <a:noFill/>
              </a:uFill>
            </a:endParaRPr>
          </a:p>
          <a:p>
            <a:pPr marL="177800" indent="0">
              <a:lnSpc>
                <a:spcPct val="100000"/>
              </a:lnSpc>
              <a:buNone/>
            </a:pPr>
            <a:endParaRPr lang="en-US" sz="1050" dirty="0">
              <a:uFill>
                <a:noFill/>
              </a:uFill>
            </a:endParaRPr>
          </a:p>
          <a:p>
            <a:pPr>
              <a:lnSpc>
                <a:spcPct val="100000"/>
              </a:lnSpc>
            </a:pPr>
            <a:r>
              <a:rPr lang="en-US" sz="1050" dirty="0">
                <a:uFill>
                  <a:noFill/>
                </a:uFill>
              </a:rPr>
              <a:t>Organizations are leveraging WebRTC to conduct training, interviews, strategic planning, or as a substitute for in-person meetings to keep connected through happy hour and other social interactions - it is replacing not only in-person meetings, but it is now also replacing the human interactions inside offices. Domains such as healthcare and defense use WebRTC for training. Schools and universities have shifted to virtual learning platforms. Cloud gaming and social networks use live streaming and interactive broadcasts. Entertainment is trying to figure out how to bring the audience back to the studios by doing it remotely. Sports are trying to recreate the in-stadium experience using WebRTC. Families and friends make daily use of products that are built with WebRTC or parts of it.</a:t>
            </a:r>
          </a:p>
          <a:p>
            <a:pPr>
              <a:lnSpc>
                <a:spcPct val="100000"/>
              </a:lnSpc>
            </a:pPr>
            <a:endParaRPr lang="en-US" sz="1050" dirty="0">
              <a:uFill>
                <a:noFill/>
              </a:uFill>
            </a:endParaRPr>
          </a:p>
          <a:p>
            <a:pPr marL="177800" indent="0">
              <a:lnSpc>
                <a:spcPct val="100000"/>
              </a:lnSpc>
              <a:buNone/>
            </a:pPr>
            <a:endParaRPr lang="en-US" sz="1050" dirty="0">
              <a:uFill>
                <a:noFill/>
              </a:uFill>
            </a:endParaRPr>
          </a:p>
          <a:p>
            <a:pPr>
              <a:lnSpc>
                <a:spcPct val="100000"/>
              </a:lnSpc>
            </a:pPr>
            <a:r>
              <a:rPr lang="en-US" sz="1050" dirty="0">
                <a:uFill>
                  <a:noFill/>
                </a:uFill>
              </a:rPr>
              <a:t>The W3C also mentioned addressing emerging new use cases through future improvements and additions to the standard: live processing of audio, and video feeds (</a:t>
            </a:r>
            <a:r>
              <a:rPr lang="en-US" sz="1050" dirty="0">
                <a:uFill>
                  <a:noFill/>
                </a:uFill>
                <a:hlinkClick r:id="rId3">
                  <a:extLst>
                    <a:ext uri="{A12FA001-AC4F-418D-AE19-62706E023703}">
                      <ahyp:hlinkClr xmlns:ahyp="http://schemas.microsoft.com/office/drawing/2018/hyperlinkcolor" val="tx"/>
                    </a:ext>
                  </a:extLst>
                </a:hlinkClick>
              </a:rPr>
              <a:t>funny hats</a:t>
            </a:r>
            <a:r>
              <a:rPr lang="en-US" sz="1050" dirty="0">
                <a:uFill>
                  <a:noFill/>
                </a:uFill>
              </a:rPr>
              <a:t>), </a:t>
            </a:r>
            <a:r>
              <a:rPr lang="en-US" sz="1050" dirty="0">
                <a:uFill>
                  <a:noFill/>
                </a:uFill>
                <a:hlinkClick r:id="rId4">
                  <a:extLst>
                    <a:ext uri="{A12FA001-AC4F-418D-AE19-62706E023703}">
                      <ahyp:hlinkClr xmlns:ahyp="http://schemas.microsoft.com/office/drawing/2018/hyperlinkcolor" val="tx"/>
                    </a:ext>
                  </a:extLst>
                </a:hlinkClick>
              </a:rPr>
              <a:t>file sharing</a:t>
            </a:r>
            <a:r>
              <a:rPr lang="en-US" sz="1050" dirty="0">
                <a:uFill>
                  <a:noFill/>
                </a:uFill>
              </a:rPr>
              <a:t>, </a:t>
            </a:r>
            <a:r>
              <a:rPr lang="en-US" sz="1050" dirty="0">
                <a:uFill>
                  <a:noFill/>
                </a:uFill>
                <a:hlinkClick r:id="rId5">
                  <a:extLst>
                    <a:ext uri="{A12FA001-AC4F-418D-AE19-62706E023703}">
                      <ahyp:hlinkClr xmlns:ahyp="http://schemas.microsoft.com/office/drawing/2018/hyperlinkcolor" val="tx"/>
                    </a:ext>
                  </a:extLst>
                </a:hlinkClick>
              </a:rPr>
              <a:t>Internet of Things</a:t>
            </a:r>
            <a:r>
              <a:rPr lang="en-US" sz="1050" dirty="0">
                <a:uFill>
                  <a:noFill/>
                </a:uFill>
              </a:rPr>
              <a:t>, </a:t>
            </a:r>
            <a:r>
              <a:rPr lang="en-US" sz="1050" dirty="0">
                <a:uFill>
                  <a:noFill/>
                </a:uFill>
                <a:hlinkClick r:id="rId6">
                  <a:extLst>
                    <a:ext uri="{A12FA001-AC4F-418D-AE19-62706E023703}">
                      <ahyp:hlinkClr xmlns:ahyp="http://schemas.microsoft.com/office/drawing/2018/hyperlinkcolor" val="tx"/>
                    </a:ext>
                  </a:extLst>
                </a:hlinkClick>
              </a:rPr>
              <a:t>machine learning</a:t>
            </a:r>
            <a:r>
              <a:rPr lang="en-US" sz="1050" dirty="0">
                <a:uFill>
                  <a:noFill/>
                </a:uFill>
              </a:rPr>
              <a:t>, </a:t>
            </a:r>
            <a:r>
              <a:rPr lang="en-US" sz="1050" dirty="0">
                <a:uFill>
                  <a:noFill/>
                </a:uFill>
                <a:hlinkClick r:id="rId7">
                  <a:extLst>
                    <a:ext uri="{A12FA001-AC4F-418D-AE19-62706E023703}">
                      <ahyp:hlinkClr xmlns:ahyp="http://schemas.microsoft.com/office/drawing/2018/hyperlinkcolor" val="tx"/>
                    </a:ext>
                  </a:extLst>
                </a:hlinkClick>
              </a:rPr>
              <a:t>virtual reality gaming</a:t>
            </a:r>
            <a:r>
              <a:rPr lang="en-US" sz="1050" dirty="0">
                <a:uFill>
                  <a:noFill/>
                </a:uFill>
              </a:rPr>
              <a:t>, </a:t>
            </a:r>
            <a:r>
              <a:rPr lang="en-US" sz="1050" dirty="0">
                <a:uFill>
                  <a:noFill/>
                </a:uFill>
                <a:hlinkClick r:id="rId8">
                  <a:extLst>
                    <a:ext uri="{A12FA001-AC4F-418D-AE19-62706E023703}">
                      <ahyp:hlinkClr xmlns:ahyp="http://schemas.microsoft.com/office/drawing/2018/hyperlinkcolor" val="tx"/>
                    </a:ext>
                  </a:extLst>
                </a:hlinkClick>
              </a:rPr>
              <a:t>untrusted JavaScript cloud conferencing</a:t>
            </a:r>
            <a:r>
              <a:rPr lang="en-US" sz="1050" dirty="0">
                <a:uFill>
                  <a:noFill/>
                </a:uFill>
              </a:rPr>
              <a:t>, and more. Follows an example of machine learning algorithm (</a:t>
            </a:r>
            <a:r>
              <a:rPr lang="en-US" sz="1050" dirty="0">
                <a:uFill>
                  <a:noFill/>
                </a:uFill>
                <a:hlinkClick r:id="rId9">
                  <a:extLst>
                    <a:ext uri="{A12FA001-AC4F-418D-AE19-62706E023703}">
                      <ahyp:hlinkClr xmlns:ahyp="http://schemas.microsoft.com/office/drawing/2018/hyperlinkcolor" val="tx"/>
                    </a:ext>
                  </a:extLst>
                </a:hlinkClick>
              </a:rPr>
              <a:t>RAISR</a:t>
            </a:r>
            <a:r>
              <a:rPr lang="en-US" sz="1050" dirty="0">
                <a:uFill>
                  <a:noFill/>
                </a:uFill>
              </a:rPr>
              <a:t>) that produces high-quality versions of low-resolution images:</a:t>
            </a:r>
          </a:p>
        </p:txBody>
      </p:sp>
    </p:spTree>
    <p:extLst>
      <p:ext uri="{BB962C8B-B14F-4D97-AF65-F5344CB8AC3E}">
        <p14:creationId xmlns:p14="http://schemas.microsoft.com/office/powerpoint/2010/main" val="694288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DIFFICULTY</a:t>
            </a:r>
            <a:endParaRPr dirty="0"/>
          </a:p>
        </p:txBody>
      </p:sp>
      <p:sp>
        <p:nvSpPr>
          <p:cNvPr id="608" name="Google Shape;608;p31"/>
          <p:cNvSpPr txBox="1">
            <a:spLocks noGrp="1"/>
          </p:cNvSpPr>
          <p:nvPr>
            <p:ph type="ctrTitle" idx="4294967295"/>
          </p:nvPr>
        </p:nvSpPr>
        <p:spPr>
          <a:xfrm>
            <a:off x="154650" y="3591100"/>
            <a:ext cx="20760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bg1"/>
                </a:solidFill>
              </a:rPr>
              <a:t>DATABASE DESIGN</a:t>
            </a:r>
            <a:endParaRPr sz="1200" dirty="0">
              <a:solidFill>
                <a:schemeClr val="bg1"/>
              </a:solidFill>
            </a:endParaRPr>
          </a:p>
        </p:txBody>
      </p:sp>
      <p:sp>
        <p:nvSpPr>
          <p:cNvPr id="610" name="Google Shape;610;p31"/>
          <p:cNvSpPr txBox="1">
            <a:spLocks noGrp="1"/>
          </p:cNvSpPr>
          <p:nvPr>
            <p:ph type="ctrTitle" idx="4294967295"/>
          </p:nvPr>
        </p:nvSpPr>
        <p:spPr>
          <a:xfrm>
            <a:off x="6824075" y="2059013"/>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solidFill>
                  <a:schemeClr val="bg1"/>
                </a:solidFill>
              </a:rPr>
              <a:t>SECURITY ISSUES</a:t>
            </a:r>
            <a:endParaRPr sz="1200" dirty="0">
              <a:solidFill>
                <a:schemeClr val="bg1"/>
              </a:solidFill>
            </a:endParaRPr>
          </a:p>
        </p:txBody>
      </p:sp>
      <p:sp>
        <p:nvSpPr>
          <p:cNvPr id="612" name="Google Shape;612;p31"/>
          <p:cNvSpPr txBox="1">
            <a:spLocks noGrp="1"/>
          </p:cNvSpPr>
          <p:nvPr>
            <p:ph type="ctrTitle" idx="4294967295"/>
          </p:nvPr>
        </p:nvSpPr>
        <p:spPr>
          <a:xfrm>
            <a:off x="6824075" y="3591100"/>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dirty="0">
                <a:solidFill>
                  <a:schemeClr val="bg1"/>
                </a:solidFill>
              </a:rPr>
              <a:t>IMPLEMENTING WEBRTC</a:t>
            </a:r>
            <a:br>
              <a:rPr lang="es" sz="1200" dirty="0">
                <a:solidFill>
                  <a:schemeClr val="bg1"/>
                </a:solidFill>
              </a:rPr>
            </a:br>
            <a:r>
              <a:rPr lang="es" sz="1200" dirty="0">
                <a:solidFill>
                  <a:schemeClr val="bg1"/>
                </a:solidFill>
              </a:rPr>
              <a:t>FROM SCRATCH</a:t>
            </a:r>
            <a:endParaRPr sz="1200" dirty="0">
              <a:solidFill>
                <a:schemeClr val="bg1"/>
              </a:solidFill>
            </a:endParaRPr>
          </a:p>
        </p:txBody>
      </p:sp>
      <p:pic>
        <p:nvPicPr>
          <p:cNvPr id="613" name="Google Shape;613;p31" title="Gráfico">
            <a:hlinkClick r:id="rId3"/>
          </p:cNvPr>
          <p:cNvPicPr preferRelativeResize="0"/>
          <p:nvPr/>
        </p:nvPicPr>
        <p:blipFill>
          <a:blip r:embed="rId4">
            <a:alphaModFix/>
          </a:blip>
          <a:stretch>
            <a:fillRect/>
          </a:stretch>
        </p:blipFill>
        <p:spPr>
          <a:xfrm>
            <a:off x="2880250" y="1841700"/>
            <a:ext cx="3383499" cy="2092125"/>
          </a:xfrm>
          <a:prstGeom prst="rect">
            <a:avLst/>
          </a:prstGeom>
          <a:noFill/>
          <a:ln>
            <a:noFill/>
          </a:ln>
        </p:spPr>
      </p:pic>
      <p:cxnSp>
        <p:nvCxnSpPr>
          <p:cNvPr id="614" name="Google Shape;614;p3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615" name="Google Shape;615;p31"/>
          <p:cNvSpPr txBox="1"/>
          <p:nvPr/>
        </p:nvSpPr>
        <p:spPr>
          <a:xfrm>
            <a:off x="811050" y="2059025"/>
            <a:ext cx="1419600" cy="83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dirty="0">
                <a:solidFill>
                  <a:schemeClr val="bg1"/>
                </a:solidFill>
                <a:latin typeface="Roboto Black"/>
                <a:ea typeface="Roboto Black"/>
                <a:cs typeface="Roboto Black"/>
                <a:sym typeface="Roboto Black"/>
              </a:rPr>
              <a:t>LONG CYCLE OF DEVELOPMENT</a:t>
            </a:r>
            <a:endParaRPr sz="1200" dirty="0">
              <a:solidFill>
                <a:schemeClr val="bg1"/>
              </a:solidFill>
              <a:latin typeface="Roboto Black"/>
              <a:ea typeface="Roboto Black"/>
              <a:cs typeface="Roboto Black"/>
              <a:sym typeface="Robot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OUR TIMELINE</a:t>
            </a:r>
            <a:endParaRPr/>
          </a:p>
        </p:txBody>
      </p:sp>
      <p:sp>
        <p:nvSpPr>
          <p:cNvPr id="1004" name="Google Shape;1004;p37"/>
          <p:cNvSpPr/>
          <p:nvPr/>
        </p:nvSpPr>
        <p:spPr>
          <a:xfrm>
            <a:off x="1402371" y="2656653"/>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1816949" y="272992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2073354" y="2678299"/>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2068358" y="2013141"/>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2096675" y="2041443"/>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2133293" y="2133020"/>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1902699" y="281565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1902699" y="281565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7"/>
          <p:cNvGrpSpPr/>
          <p:nvPr/>
        </p:nvGrpSpPr>
        <p:grpSpPr>
          <a:xfrm>
            <a:off x="2015091" y="2899746"/>
            <a:ext cx="235606" cy="294716"/>
            <a:chOff x="2905736" y="2888729"/>
            <a:chExt cx="235606" cy="294716"/>
          </a:xfrm>
        </p:grpSpPr>
        <p:sp>
          <p:nvSpPr>
            <p:cNvPr id="1013" name="Google Shape;1013;p37"/>
            <p:cNvSpPr/>
            <p:nvPr/>
          </p:nvSpPr>
          <p:spPr>
            <a:xfrm>
              <a:off x="2956513" y="2888729"/>
              <a:ext cx="184830" cy="184830"/>
            </a:xfrm>
            <a:custGeom>
              <a:avLst/>
              <a:gdLst/>
              <a:ahLst/>
              <a:cxnLst/>
              <a:rect l="l" t="t" r="r" b="b"/>
              <a:pathLst>
                <a:path w="11579" h="11579" extrusionOk="0">
                  <a:moveTo>
                    <a:pt x="5761" y="1819"/>
                  </a:moveTo>
                  <a:cubicBezTo>
                    <a:pt x="7989" y="1819"/>
                    <a:pt x="10085" y="3763"/>
                    <a:pt x="9649" y="6415"/>
                  </a:cubicBezTo>
                  <a:cubicBezTo>
                    <a:pt x="9388" y="8084"/>
                    <a:pt x="8084" y="9388"/>
                    <a:pt x="6468" y="9701"/>
                  </a:cubicBezTo>
                  <a:cubicBezTo>
                    <a:pt x="6229" y="9740"/>
                    <a:pt x="5996" y="9759"/>
                    <a:pt x="5769" y="9759"/>
                  </a:cubicBezTo>
                  <a:cubicBezTo>
                    <a:pt x="2380" y="9759"/>
                    <a:pt x="431" y="5567"/>
                    <a:pt x="2973" y="3025"/>
                  </a:cubicBezTo>
                  <a:cubicBezTo>
                    <a:pt x="3796" y="2187"/>
                    <a:pt x="4791" y="1819"/>
                    <a:pt x="5761" y="1819"/>
                  </a:cubicBezTo>
                  <a:close/>
                  <a:moveTo>
                    <a:pt x="4799" y="0"/>
                  </a:moveTo>
                  <a:cubicBezTo>
                    <a:pt x="4642" y="0"/>
                    <a:pt x="4486" y="157"/>
                    <a:pt x="4486" y="313"/>
                  </a:cubicBezTo>
                  <a:lnTo>
                    <a:pt x="4486" y="626"/>
                  </a:lnTo>
                  <a:cubicBezTo>
                    <a:pt x="4486" y="731"/>
                    <a:pt x="4381" y="835"/>
                    <a:pt x="4277" y="887"/>
                  </a:cubicBezTo>
                  <a:cubicBezTo>
                    <a:pt x="3964" y="991"/>
                    <a:pt x="3651" y="1096"/>
                    <a:pt x="3390" y="1252"/>
                  </a:cubicBezTo>
                  <a:cubicBezTo>
                    <a:pt x="3326" y="1274"/>
                    <a:pt x="3270" y="1286"/>
                    <a:pt x="3219" y="1286"/>
                  </a:cubicBezTo>
                  <a:cubicBezTo>
                    <a:pt x="3148" y="1286"/>
                    <a:pt x="3086" y="1261"/>
                    <a:pt x="3025" y="1200"/>
                  </a:cubicBezTo>
                  <a:lnTo>
                    <a:pt x="2817" y="991"/>
                  </a:lnTo>
                  <a:cubicBezTo>
                    <a:pt x="2765" y="939"/>
                    <a:pt x="2686" y="913"/>
                    <a:pt x="2608" y="913"/>
                  </a:cubicBezTo>
                  <a:cubicBezTo>
                    <a:pt x="2530" y="913"/>
                    <a:pt x="2452" y="939"/>
                    <a:pt x="2400" y="991"/>
                  </a:cubicBezTo>
                  <a:lnTo>
                    <a:pt x="991" y="2399"/>
                  </a:lnTo>
                  <a:cubicBezTo>
                    <a:pt x="887" y="2504"/>
                    <a:pt x="887" y="2712"/>
                    <a:pt x="991" y="2817"/>
                  </a:cubicBezTo>
                  <a:lnTo>
                    <a:pt x="1200" y="3025"/>
                  </a:lnTo>
                  <a:cubicBezTo>
                    <a:pt x="1304" y="3130"/>
                    <a:pt x="1304" y="3286"/>
                    <a:pt x="1252" y="3390"/>
                  </a:cubicBezTo>
                  <a:cubicBezTo>
                    <a:pt x="1096" y="3703"/>
                    <a:pt x="991" y="3964"/>
                    <a:pt x="887" y="4277"/>
                  </a:cubicBezTo>
                  <a:cubicBezTo>
                    <a:pt x="835" y="4433"/>
                    <a:pt x="731" y="4486"/>
                    <a:pt x="574" y="4538"/>
                  </a:cubicBezTo>
                  <a:lnTo>
                    <a:pt x="313" y="4538"/>
                  </a:lnTo>
                  <a:cubicBezTo>
                    <a:pt x="105" y="4538"/>
                    <a:pt x="0" y="4642"/>
                    <a:pt x="0" y="4799"/>
                  </a:cubicBezTo>
                  <a:lnTo>
                    <a:pt x="0" y="6780"/>
                  </a:lnTo>
                  <a:cubicBezTo>
                    <a:pt x="0" y="6937"/>
                    <a:pt x="105" y="7093"/>
                    <a:pt x="313" y="7093"/>
                  </a:cubicBezTo>
                  <a:lnTo>
                    <a:pt x="574" y="7093"/>
                  </a:lnTo>
                  <a:cubicBezTo>
                    <a:pt x="731" y="7093"/>
                    <a:pt x="835" y="7198"/>
                    <a:pt x="887" y="7302"/>
                  </a:cubicBezTo>
                  <a:cubicBezTo>
                    <a:pt x="991" y="7615"/>
                    <a:pt x="1096" y="7928"/>
                    <a:pt x="1252" y="8188"/>
                  </a:cubicBezTo>
                  <a:cubicBezTo>
                    <a:pt x="1304" y="8293"/>
                    <a:pt x="1304" y="8449"/>
                    <a:pt x="1200" y="8554"/>
                  </a:cubicBezTo>
                  <a:lnTo>
                    <a:pt x="991" y="8762"/>
                  </a:lnTo>
                  <a:cubicBezTo>
                    <a:pt x="887" y="8866"/>
                    <a:pt x="887" y="9075"/>
                    <a:pt x="991" y="9179"/>
                  </a:cubicBezTo>
                  <a:lnTo>
                    <a:pt x="2400" y="10588"/>
                  </a:lnTo>
                  <a:cubicBezTo>
                    <a:pt x="2452" y="10640"/>
                    <a:pt x="2517" y="10666"/>
                    <a:pt x="2589" y="10666"/>
                  </a:cubicBezTo>
                  <a:cubicBezTo>
                    <a:pt x="2660" y="10666"/>
                    <a:pt x="2739" y="10640"/>
                    <a:pt x="2817" y="10588"/>
                  </a:cubicBezTo>
                  <a:lnTo>
                    <a:pt x="3025" y="10379"/>
                  </a:lnTo>
                  <a:cubicBezTo>
                    <a:pt x="3086" y="10318"/>
                    <a:pt x="3165" y="10293"/>
                    <a:pt x="3241" y="10293"/>
                  </a:cubicBezTo>
                  <a:cubicBezTo>
                    <a:pt x="3295" y="10293"/>
                    <a:pt x="3347" y="10305"/>
                    <a:pt x="3390" y="10327"/>
                  </a:cubicBezTo>
                  <a:cubicBezTo>
                    <a:pt x="3651" y="10483"/>
                    <a:pt x="3964" y="10588"/>
                    <a:pt x="4277" y="10692"/>
                  </a:cubicBezTo>
                  <a:cubicBezTo>
                    <a:pt x="4381" y="10744"/>
                    <a:pt x="4486" y="10848"/>
                    <a:pt x="4486" y="11005"/>
                  </a:cubicBezTo>
                  <a:lnTo>
                    <a:pt x="4486" y="11318"/>
                  </a:lnTo>
                  <a:cubicBezTo>
                    <a:pt x="4486" y="11474"/>
                    <a:pt x="4642" y="11578"/>
                    <a:pt x="4799" y="11578"/>
                  </a:cubicBezTo>
                  <a:lnTo>
                    <a:pt x="6780" y="11578"/>
                  </a:lnTo>
                  <a:cubicBezTo>
                    <a:pt x="6937" y="11578"/>
                    <a:pt x="7041" y="11474"/>
                    <a:pt x="7041" y="11318"/>
                  </a:cubicBezTo>
                  <a:lnTo>
                    <a:pt x="7041" y="10953"/>
                  </a:lnTo>
                  <a:cubicBezTo>
                    <a:pt x="7041" y="10796"/>
                    <a:pt x="7146" y="10692"/>
                    <a:pt x="7302" y="10640"/>
                  </a:cubicBezTo>
                  <a:cubicBezTo>
                    <a:pt x="7615" y="10588"/>
                    <a:pt x="7876" y="10431"/>
                    <a:pt x="8189" y="10327"/>
                  </a:cubicBezTo>
                  <a:cubicBezTo>
                    <a:pt x="8233" y="10283"/>
                    <a:pt x="8286" y="10267"/>
                    <a:pt x="8341" y="10267"/>
                  </a:cubicBezTo>
                  <a:cubicBezTo>
                    <a:pt x="8416" y="10267"/>
                    <a:pt x="8493" y="10297"/>
                    <a:pt x="8554" y="10327"/>
                  </a:cubicBezTo>
                  <a:lnTo>
                    <a:pt x="8762" y="10588"/>
                  </a:lnTo>
                  <a:cubicBezTo>
                    <a:pt x="8814" y="10640"/>
                    <a:pt x="8893" y="10666"/>
                    <a:pt x="8971" y="10666"/>
                  </a:cubicBezTo>
                  <a:cubicBezTo>
                    <a:pt x="9049" y="10666"/>
                    <a:pt x="9127" y="10640"/>
                    <a:pt x="9180" y="10588"/>
                  </a:cubicBezTo>
                  <a:lnTo>
                    <a:pt x="10588" y="9179"/>
                  </a:lnTo>
                  <a:cubicBezTo>
                    <a:pt x="10692" y="9075"/>
                    <a:pt x="10692" y="8866"/>
                    <a:pt x="10588" y="8762"/>
                  </a:cubicBezTo>
                  <a:lnTo>
                    <a:pt x="10379" y="8554"/>
                  </a:lnTo>
                  <a:cubicBezTo>
                    <a:pt x="10275" y="8449"/>
                    <a:pt x="10275" y="8293"/>
                    <a:pt x="10327" y="8188"/>
                  </a:cubicBezTo>
                  <a:cubicBezTo>
                    <a:pt x="10483" y="7928"/>
                    <a:pt x="10588" y="7615"/>
                    <a:pt x="10692" y="7302"/>
                  </a:cubicBezTo>
                  <a:cubicBezTo>
                    <a:pt x="10744" y="7198"/>
                    <a:pt x="10848" y="7093"/>
                    <a:pt x="10953" y="7093"/>
                  </a:cubicBezTo>
                  <a:lnTo>
                    <a:pt x="11266" y="7093"/>
                  </a:lnTo>
                  <a:cubicBezTo>
                    <a:pt x="11422" y="7093"/>
                    <a:pt x="11579" y="6937"/>
                    <a:pt x="11579" y="6780"/>
                  </a:cubicBezTo>
                  <a:lnTo>
                    <a:pt x="11579" y="4799"/>
                  </a:lnTo>
                  <a:cubicBezTo>
                    <a:pt x="11579" y="4642"/>
                    <a:pt x="11422" y="4538"/>
                    <a:pt x="11266" y="4538"/>
                  </a:cubicBezTo>
                  <a:lnTo>
                    <a:pt x="10953" y="4538"/>
                  </a:lnTo>
                  <a:cubicBezTo>
                    <a:pt x="10848" y="4486"/>
                    <a:pt x="10692" y="4433"/>
                    <a:pt x="10692" y="4277"/>
                  </a:cubicBezTo>
                  <a:cubicBezTo>
                    <a:pt x="10588" y="3964"/>
                    <a:pt x="10483" y="3703"/>
                    <a:pt x="10327" y="3390"/>
                  </a:cubicBezTo>
                  <a:cubicBezTo>
                    <a:pt x="10223" y="3286"/>
                    <a:pt x="10275" y="3130"/>
                    <a:pt x="10379" y="3025"/>
                  </a:cubicBezTo>
                  <a:lnTo>
                    <a:pt x="10588" y="2817"/>
                  </a:lnTo>
                  <a:cubicBezTo>
                    <a:pt x="10692" y="2712"/>
                    <a:pt x="10692" y="2504"/>
                    <a:pt x="10588" y="2399"/>
                  </a:cubicBezTo>
                  <a:lnTo>
                    <a:pt x="9180" y="991"/>
                  </a:lnTo>
                  <a:cubicBezTo>
                    <a:pt x="9127" y="939"/>
                    <a:pt x="9049" y="913"/>
                    <a:pt x="8971" y="913"/>
                  </a:cubicBezTo>
                  <a:cubicBezTo>
                    <a:pt x="8893" y="913"/>
                    <a:pt x="8814" y="939"/>
                    <a:pt x="8762" y="991"/>
                  </a:cubicBezTo>
                  <a:lnTo>
                    <a:pt x="8554" y="1200"/>
                  </a:lnTo>
                  <a:cubicBezTo>
                    <a:pt x="8489" y="1264"/>
                    <a:pt x="8405" y="1309"/>
                    <a:pt x="8325" y="1309"/>
                  </a:cubicBezTo>
                  <a:cubicBezTo>
                    <a:pt x="8276" y="1309"/>
                    <a:pt x="8228" y="1292"/>
                    <a:pt x="8189" y="1252"/>
                  </a:cubicBezTo>
                  <a:cubicBezTo>
                    <a:pt x="7876" y="1096"/>
                    <a:pt x="7615" y="991"/>
                    <a:pt x="7302" y="887"/>
                  </a:cubicBezTo>
                  <a:cubicBezTo>
                    <a:pt x="7146" y="835"/>
                    <a:pt x="7041" y="731"/>
                    <a:pt x="7041" y="626"/>
                  </a:cubicBezTo>
                  <a:lnTo>
                    <a:pt x="7041" y="313"/>
                  </a:lnTo>
                  <a:cubicBezTo>
                    <a:pt x="7041" y="157"/>
                    <a:pt x="6937" y="0"/>
                    <a:pt x="6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2978158" y="2928683"/>
              <a:ext cx="123231" cy="105400"/>
            </a:xfrm>
            <a:custGeom>
              <a:avLst/>
              <a:gdLst/>
              <a:ahLst/>
              <a:cxnLst/>
              <a:rect l="l" t="t" r="r" b="b"/>
              <a:pathLst>
                <a:path w="7720" h="6603" extrusionOk="0">
                  <a:moveTo>
                    <a:pt x="4434" y="1"/>
                  </a:moveTo>
                  <a:cubicBezTo>
                    <a:pt x="1513" y="1"/>
                    <a:pt x="0" y="3547"/>
                    <a:pt x="2087" y="5633"/>
                  </a:cubicBezTo>
                  <a:cubicBezTo>
                    <a:pt x="2757" y="6304"/>
                    <a:pt x="3578" y="6602"/>
                    <a:pt x="4383" y="6602"/>
                  </a:cubicBezTo>
                  <a:cubicBezTo>
                    <a:pt x="6085" y="6602"/>
                    <a:pt x="7719" y="5269"/>
                    <a:pt x="7719" y="3286"/>
                  </a:cubicBezTo>
                  <a:cubicBezTo>
                    <a:pt x="7719" y="1461"/>
                    <a:pt x="6259" y="1"/>
                    <a:pt x="4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2905736" y="3051898"/>
              <a:ext cx="130717" cy="131547"/>
            </a:xfrm>
            <a:custGeom>
              <a:avLst/>
              <a:gdLst/>
              <a:ahLst/>
              <a:cxnLst/>
              <a:rect l="l" t="t" r="r" b="b"/>
              <a:pathLst>
                <a:path w="8189" h="8241" extrusionOk="0">
                  <a:moveTo>
                    <a:pt x="4122" y="1305"/>
                  </a:moveTo>
                  <a:cubicBezTo>
                    <a:pt x="5702" y="1305"/>
                    <a:pt x="7213" y="2692"/>
                    <a:pt x="6884" y="4590"/>
                  </a:cubicBezTo>
                  <a:cubicBezTo>
                    <a:pt x="6676" y="5737"/>
                    <a:pt x="5737" y="6624"/>
                    <a:pt x="4590" y="6833"/>
                  </a:cubicBezTo>
                  <a:cubicBezTo>
                    <a:pt x="4413" y="6864"/>
                    <a:pt x="4241" y="6879"/>
                    <a:pt x="4074" y="6879"/>
                  </a:cubicBezTo>
                  <a:cubicBezTo>
                    <a:pt x="1724" y="6879"/>
                    <a:pt x="389" y="3940"/>
                    <a:pt x="2191" y="2139"/>
                  </a:cubicBezTo>
                  <a:cubicBezTo>
                    <a:pt x="2754" y="1560"/>
                    <a:pt x="3444" y="1305"/>
                    <a:pt x="4122" y="1305"/>
                  </a:cubicBezTo>
                  <a:close/>
                  <a:moveTo>
                    <a:pt x="3442" y="0"/>
                  </a:moveTo>
                  <a:cubicBezTo>
                    <a:pt x="3338" y="0"/>
                    <a:pt x="3234" y="105"/>
                    <a:pt x="3234" y="209"/>
                  </a:cubicBezTo>
                  <a:lnTo>
                    <a:pt x="3234" y="418"/>
                  </a:lnTo>
                  <a:cubicBezTo>
                    <a:pt x="3234" y="522"/>
                    <a:pt x="3181" y="574"/>
                    <a:pt x="3077" y="626"/>
                  </a:cubicBezTo>
                  <a:cubicBezTo>
                    <a:pt x="2869" y="678"/>
                    <a:pt x="2608" y="783"/>
                    <a:pt x="2399" y="887"/>
                  </a:cubicBezTo>
                  <a:cubicBezTo>
                    <a:pt x="2373" y="913"/>
                    <a:pt x="2334" y="926"/>
                    <a:pt x="2295" y="926"/>
                  </a:cubicBezTo>
                  <a:cubicBezTo>
                    <a:pt x="2256" y="926"/>
                    <a:pt x="2217" y="913"/>
                    <a:pt x="2191" y="887"/>
                  </a:cubicBezTo>
                  <a:lnTo>
                    <a:pt x="2034" y="731"/>
                  </a:lnTo>
                  <a:cubicBezTo>
                    <a:pt x="1982" y="705"/>
                    <a:pt x="1930" y="691"/>
                    <a:pt x="1878" y="691"/>
                  </a:cubicBezTo>
                  <a:cubicBezTo>
                    <a:pt x="1825" y="691"/>
                    <a:pt x="1773" y="705"/>
                    <a:pt x="1721" y="731"/>
                  </a:cubicBezTo>
                  <a:lnTo>
                    <a:pt x="782" y="1722"/>
                  </a:lnTo>
                  <a:cubicBezTo>
                    <a:pt x="678" y="1774"/>
                    <a:pt x="678" y="1930"/>
                    <a:pt x="782" y="2034"/>
                  </a:cubicBezTo>
                  <a:lnTo>
                    <a:pt x="887" y="2139"/>
                  </a:lnTo>
                  <a:cubicBezTo>
                    <a:pt x="939" y="2243"/>
                    <a:pt x="939" y="2347"/>
                    <a:pt x="887" y="2400"/>
                  </a:cubicBezTo>
                  <a:cubicBezTo>
                    <a:pt x="782" y="2608"/>
                    <a:pt x="730" y="2817"/>
                    <a:pt x="626" y="3078"/>
                  </a:cubicBezTo>
                  <a:cubicBezTo>
                    <a:pt x="626" y="3130"/>
                    <a:pt x="522" y="3234"/>
                    <a:pt x="417" y="3234"/>
                  </a:cubicBezTo>
                  <a:lnTo>
                    <a:pt x="209" y="3234"/>
                  </a:lnTo>
                  <a:cubicBezTo>
                    <a:pt x="104" y="3234"/>
                    <a:pt x="0" y="3286"/>
                    <a:pt x="0" y="3443"/>
                  </a:cubicBezTo>
                  <a:lnTo>
                    <a:pt x="0" y="4799"/>
                  </a:lnTo>
                  <a:cubicBezTo>
                    <a:pt x="0" y="4955"/>
                    <a:pt x="104" y="5007"/>
                    <a:pt x="209" y="5007"/>
                  </a:cubicBezTo>
                  <a:lnTo>
                    <a:pt x="469" y="5007"/>
                  </a:lnTo>
                  <a:cubicBezTo>
                    <a:pt x="522" y="5007"/>
                    <a:pt x="626" y="5111"/>
                    <a:pt x="678" y="5164"/>
                  </a:cubicBezTo>
                  <a:cubicBezTo>
                    <a:pt x="730" y="5424"/>
                    <a:pt x="782" y="5633"/>
                    <a:pt x="939" y="5842"/>
                  </a:cubicBezTo>
                  <a:cubicBezTo>
                    <a:pt x="939" y="5894"/>
                    <a:pt x="939" y="5998"/>
                    <a:pt x="887" y="6102"/>
                  </a:cubicBezTo>
                  <a:lnTo>
                    <a:pt x="730" y="6259"/>
                  </a:lnTo>
                  <a:cubicBezTo>
                    <a:pt x="626" y="6311"/>
                    <a:pt x="626" y="6467"/>
                    <a:pt x="730" y="6520"/>
                  </a:cubicBezTo>
                  <a:lnTo>
                    <a:pt x="1721" y="7511"/>
                  </a:lnTo>
                  <a:cubicBezTo>
                    <a:pt x="1747" y="7563"/>
                    <a:pt x="1799" y="7589"/>
                    <a:pt x="1852" y="7589"/>
                  </a:cubicBezTo>
                  <a:cubicBezTo>
                    <a:pt x="1904" y="7589"/>
                    <a:pt x="1956" y="7563"/>
                    <a:pt x="1982" y="7511"/>
                  </a:cubicBezTo>
                  <a:lnTo>
                    <a:pt x="2138" y="7354"/>
                  </a:lnTo>
                  <a:cubicBezTo>
                    <a:pt x="2191" y="7328"/>
                    <a:pt x="2243" y="7315"/>
                    <a:pt x="2288" y="7315"/>
                  </a:cubicBezTo>
                  <a:cubicBezTo>
                    <a:pt x="2334" y="7315"/>
                    <a:pt x="2373" y="7328"/>
                    <a:pt x="2399" y="7354"/>
                  </a:cubicBezTo>
                  <a:cubicBezTo>
                    <a:pt x="2608" y="7458"/>
                    <a:pt x="2816" y="7563"/>
                    <a:pt x="3077" y="7615"/>
                  </a:cubicBezTo>
                  <a:cubicBezTo>
                    <a:pt x="3129" y="7615"/>
                    <a:pt x="3234" y="7719"/>
                    <a:pt x="3234" y="7823"/>
                  </a:cubicBezTo>
                  <a:lnTo>
                    <a:pt x="3234" y="8032"/>
                  </a:lnTo>
                  <a:cubicBezTo>
                    <a:pt x="3234" y="8136"/>
                    <a:pt x="3286" y="8241"/>
                    <a:pt x="3442" y="8241"/>
                  </a:cubicBezTo>
                  <a:lnTo>
                    <a:pt x="4798" y="8241"/>
                  </a:lnTo>
                  <a:cubicBezTo>
                    <a:pt x="4903" y="8241"/>
                    <a:pt x="5007" y="8136"/>
                    <a:pt x="5007" y="8032"/>
                  </a:cubicBezTo>
                  <a:lnTo>
                    <a:pt x="5007" y="7823"/>
                  </a:lnTo>
                  <a:cubicBezTo>
                    <a:pt x="5007" y="7719"/>
                    <a:pt x="5059" y="7615"/>
                    <a:pt x="5163" y="7615"/>
                  </a:cubicBezTo>
                  <a:cubicBezTo>
                    <a:pt x="5424" y="7563"/>
                    <a:pt x="5633" y="7458"/>
                    <a:pt x="5841" y="7354"/>
                  </a:cubicBezTo>
                  <a:cubicBezTo>
                    <a:pt x="5867" y="7328"/>
                    <a:pt x="5907" y="7315"/>
                    <a:pt x="5952" y="7315"/>
                  </a:cubicBezTo>
                  <a:cubicBezTo>
                    <a:pt x="5998" y="7315"/>
                    <a:pt x="6050" y="7328"/>
                    <a:pt x="6102" y="7354"/>
                  </a:cubicBezTo>
                  <a:lnTo>
                    <a:pt x="6259" y="7511"/>
                  </a:lnTo>
                  <a:cubicBezTo>
                    <a:pt x="6285" y="7563"/>
                    <a:pt x="6337" y="7589"/>
                    <a:pt x="6389" y="7589"/>
                  </a:cubicBezTo>
                  <a:cubicBezTo>
                    <a:pt x="6441" y="7589"/>
                    <a:pt x="6493" y="7563"/>
                    <a:pt x="6519" y="7511"/>
                  </a:cubicBezTo>
                  <a:lnTo>
                    <a:pt x="7510" y="6520"/>
                  </a:lnTo>
                  <a:cubicBezTo>
                    <a:pt x="7615" y="6467"/>
                    <a:pt x="7615" y="6311"/>
                    <a:pt x="7510" y="6259"/>
                  </a:cubicBezTo>
                  <a:lnTo>
                    <a:pt x="7354" y="6102"/>
                  </a:lnTo>
                  <a:cubicBezTo>
                    <a:pt x="7302" y="5998"/>
                    <a:pt x="7302" y="5894"/>
                    <a:pt x="7302" y="5842"/>
                  </a:cubicBezTo>
                  <a:cubicBezTo>
                    <a:pt x="7406" y="5633"/>
                    <a:pt x="7510" y="5424"/>
                    <a:pt x="7562" y="5164"/>
                  </a:cubicBezTo>
                  <a:cubicBezTo>
                    <a:pt x="7615" y="5059"/>
                    <a:pt x="7719" y="5007"/>
                    <a:pt x="7771" y="5007"/>
                  </a:cubicBezTo>
                  <a:lnTo>
                    <a:pt x="7980" y="5007"/>
                  </a:lnTo>
                  <a:cubicBezTo>
                    <a:pt x="8136" y="5007"/>
                    <a:pt x="8188" y="4903"/>
                    <a:pt x="8188" y="4799"/>
                  </a:cubicBezTo>
                  <a:lnTo>
                    <a:pt x="8188" y="3390"/>
                  </a:lnTo>
                  <a:cubicBezTo>
                    <a:pt x="8188" y="3286"/>
                    <a:pt x="8136" y="3182"/>
                    <a:pt x="7980" y="3182"/>
                  </a:cubicBezTo>
                  <a:lnTo>
                    <a:pt x="7771" y="3182"/>
                  </a:lnTo>
                  <a:cubicBezTo>
                    <a:pt x="7667" y="3182"/>
                    <a:pt x="7615" y="3130"/>
                    <a:pt x="7562" y="3025"/>
                  </a:cubicBezTo>
                  <a:cubicBezTo>
                    <a:pt x="7510" y="2817"/>
                    <a:pt x="7406" y="2608"/>
                    <a:pt x="7302" y="2400"/>
                  </a:cubicBezTo>
                  <a:cubicBezTo>
                    <a:pt x="7249" y="2295"/>
                    <a:pt x="7302" y="2191"/>
                    <a:pt x="7354" y="2139"/>
                  </a:cubicBezTo>
                  <a:lnTo>
                    <a:pt x="7510" y="1982"/>
                  </a:lnTo>
                  <a:cubicBezTo>
                    <a:pt x="7562" y="1930"/>
                    <a:pt x="7562" y="1774"/>
                    <a:pt x="7510" y="1669"/>
                  </a:cubicBezTo>
                  <a:lnTo>
                    <a:pt x="6519" y="731"/>
                  </a:lnTo>
                  <a:cubicBezTo>
                    <a:pt x="6467" y="678"/>
                    <a:pt x="6415" y="652"/>
                    <a:pt x="6363" y="652"/>
                  </a:cubicBezTo>
                  <a:cubicBezTo>
                    <a:pt x="6311" y="652"/>
                    <a:pt x="6259" y="678"/>
                    <a:pt x="6206" y="731"/>
                  </a:cubicBezTo>
                  <a:lnTo>
                    <a:pt x="6102" y="887"/>
                  </a:lnTo>
                  <a:cubicBezTo>
                    <a:pt x="6050" y="913"/>
                    <a:pt x="5998" y="926"/>
                    <a:pt x="5952" y="926"/>
                  </a:cubicBezTo>
                  <a:cubicBezTo>
                    <a:pt x="5907" y="926"/>
                    <a:pt x="5867" y="913"/>
                    <a:pt x="5841" y="887"/>
                  </a:cubicBezTo>
                  <a:cubicBezTo>
                    <a:pt x="5633" y="783"/>
                    <a:pt x="5372" y="678"/>
                    <a:pt x="5163" y="626"/>
                  </a:cubicBezTo>
                  <a:cubicBezTo>
                    <a:pt x="5059" y="574"/>
                    <a:pt x="5007" y="522"/>
                    <a:pt x="5007" y="418"/>
                  </a:cubicBezTo>
                  <a:lnTo>
                    <a:pt x="5007" y="209"/>
                  </a:lnTo>
                  <a:cubicBezTo>
                    <a:pt x="5007" y="105"/>
                    <a:pt x="4903" y="0"/>
                    <a:pt x="4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2923215" y="3081030"/>
              <a:ext cx="84936" cy="72550"/>
            </a:xfrm>
            <a:custGeom>
              <a:avLst/>
              <a:gdLst/>
              <a:ahLst/>
              <a:cxnLst/>
              <a:rect l="l" t="t" r="r" b="b"/>
              <a:pathLst>
                <a:path w="5321" h="4545" extrusionOk="0">
                  <a:moveTo>
                    <a:pt x="3025" y="1"/>
                  </a:moveTo>
                  <a:cubicBezTo>
                    <a:pt x="991" y="1"/>
                    <a:pt x="0" y="2452"/>
                    <a:pt x="1408" y="3860"/>
                  </a:cubicBezTo>
                  <a:cubicBezTo>
                    <a:pt x="1882" y="4334"/>
                    <a:pt x="2461" y="4544"/>
                    <a:pt x="3026" y="4544"/>
                  </a:cubicBezTo>
                  <a:cubicBezTo>
                    <a:pt x="4202" y="4544"/>
                    <a:pt x="5320" y="3634"/>
                    <a:pt x="5320" y="2296"/>
                  </a:cubicBezTo>
                  <a:cubicBezTo>
                    <a:pt x="5320" y="992"/>
                    <a:pt x="4277"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7"/>
          <p:cNvSpPr/>
          <p:nvPr/>
        </p:nvSpPr>
        <p:spPr>
          <a:xfrm>
            <a:off x="4141296" y="2013141"/>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3889887" y="272992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4146292" y="2678299"/>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4207062" y="2078061"/>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4170428" y="2041443"/>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3976467" y="281565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3976467" y="2815656"/>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3104835" y="3948690"/>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2853410" y="272992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3108155" y="3355955"/>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3169770" y="3261042"/>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3133967" y="3977838"/>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2939990" y="281565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2939990" y="281565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5177757" y="3948690"/>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4926348" y="2729921"/>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5181923" y="3355955"/>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5243539" y="3172801"/>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7"/>
          <p:cNvSpPr/>
          <p:nvPr/>
        </p:nvSpPr>
        <p:spPr>
          <a:xfrm>
            <a:off x="5206905" y="3976992"/>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7"/>
          <p:cNvSpPr/>
          <p:nvPr/>
        </p:nvSpPr>
        <p:spPr>
          <a:xfrm>
            <a:off x="5012928" y="281565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5012928" y="2815656"/>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txBox="1">
            <a:spLocks noGrp="1"/>
          </p:cNvSpPr>
          <p:nvPr>
            <p:ph type="subTitle" idx="4294967295"/>
          </p:nvPr>
        </p:nvSpPr>
        <p:spPr>
          <a:xfrm>
            <a:off x="2554495" y="4205612"/>
            <a:ext cx="12183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Basic Web Server</a:t>
            </a:r>
            <a:endParaRPr sz="1000" dirty="0">
              <a:solidFill>
                <a:srgbClr val="FFFFFF"/>
              </a:solidFill>
            </a:endParaRPr>
          </a:p>
        </p:txBody>
      </p:sp>
      <p:sp>
        <p:nvSpPr>
          <p:cNvPr id="1039" name="Google Shape;1039;p37"/>
          <p:cNvSpPr txBox="1">
            <a:spLocks noGrp="1"/>
          </p:cNvSpPr>
          <p:nvPr>
            <p:ph type="ctrTitle" idx="4294967295"/>
          </p:nvPr>
        </p:nvSpPr>
        <p:spPr>
          <a:xfrm>
            <a:off x="1703330" y="1562167"/>
            <a:ext cx="844549"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RESEARCH</a:t>
            </a:r>
            <a:endParaRPr sz="1000" dirty="0">
              <a:solidFill>
                <a:srgbClr val="FFFFFF"/>
              </a:solidFill>
            </a:endParaRPr>
          </a:p>
        </p:txBody>
      </p:sp>
      <p:sp>
        <p:nvSpPr>
          <p:cNvPr id="1040" name="Google Shape;1040;p37"/>
          <p:cNvSpPr txBox="1">
            <a:spLocks noGrp="1"/>
          </p:cNvSpPr>
          <p:nvPr>
            <p:ph type="ctrTitle" idx="4294967295"/>
          </p:nvPr>
        </p:nvSpPr>
        <p:spPr>
          <a:xfrm>
            <a:off x="2826880" y="4057717"/>
            <a:ext cx="6972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BUILD</a:t>
            </a:r>
            <a:endParaRPr sz="1000" dirty="0">
              <a:solidFill>
                <a:srgbClr val="FFFFFF"/>
              </a:solidFill>
            </a:endParaRPr>
          </a:p>
        </p:txBody>
      </p:sp>
      <p:sp>
        <p:nvSpPr>
          <p:cNvPr id="1041" name="Google Shape;1041;p37"/>
          <p:cNvSpPr txBox="1">
            <a:spLocks noGrp="1"/>
          </p:cNvSpPr>
          <p:nvPr>
            <p:ph type="ctrTitle" idx="4294967295"/>
          </p:nvPr>
        </p:nvSpPr>
        <p:spPr>
          <a:xfrm>
            <a:off x="3579600" y="1568922"/>
            <a:ext cx="1285852"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solidFill>
                  <a:srgbClr val="FFFFFF"/>
                </a:solidFill>
              </a:rPr>
              <a:t>IMPLEMENTATION</a:t>
            </a:r>
            <a:endParaRPr sz="1000" dirty="0">
              <a:solidFill>
                <a:srgbClr val="FFFFFF"/>
              </a:solidFill>
            </a:endParaRPr>
          </a:p>
        </p:txBody>
      </p:sp>
      <p:sp>
        <p:nvSpPr>
          <p:cNvPr id="1042" name="Google Shape;1042;p37"/>
          <p:cNvSpPr txBox="1">
            <a:spLocks noGrp="1"/>
          </p:cNvSpPr>
          <p:nvPr>
            <p:ph type="ctrTitle" idx="4294967295"/>
          </p:nvPr>
        </p:nvSpPr>
        <p:spPr>
          <a:xfrm>
            <a:off x="4632720" y="4068457"/>
            <a:ext cx="1218300" cy="1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000" dirty="0"/>
              <a:t>FUNCTIONALITY</a:t>
            </a:r>
            <a:endParaRPr sz="1000" dirty="0">
              <a:solidFill>
                <a:srgbClr val="FFFFFF"/>
              </a:solidFill>
            </a:endParaRPr>
          </a:p>
        </p:txBody>
      </p:sp>
      <p:sp>
        <p:nvSpPr>
          <p:cNvPr id="1043" name="Google Shape;1043;p37"/>
          <p:cNvSpPr txBox="1">
            <a:spLocks noGrp="1"/>
          </p:cNvSpPr>
          <p:nvPr>
            <p:ph type="subTitle" idx="4294967295"/>
          </p:nvPr>
        </p:nvSpPr>
        <p:spPr>
          <a:xfrm>
            <a:off x="3363778" y="1700780"/>
            <a:ext cx="1682825"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Basic Webrtc connection</a:t>
            </a:r>
            <a:endParaRPr sz="1000" dirty="0">
              <a:solidFill>
                <a:srgbClr val="FFFFFF"/>
              </a:solidFill>
            </a:endParaRPr>
          </a:p>
        </p:txBody>
      </p:sp>
      <p:sp>
        <p:nvSpPr>
          <p:cNvPr id="1044" name="Google Shape;1044;p37"/>
          <p:cNvSpPr txBox="1">
            <a:spLocks noGrp="1"/>
          </p:cNvSpPr>
          <p:nvPr>
            <p:ph type="subTitle" idx="4294967295"/>
          </p:nvPr>
        </p:nvSpPr>
        <p:spPr>
          <a:xfrm>
            <a:off x="4497406" y="4205612"/>
            <a:ext cx="1418998"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t>Chat System</a:t>
            </a:r>
            <a:endParaRPr sz="1000" dirty="0">
              <a:solidFill>
                <a:srgbClr val="FFFFFF"/>
              </a:solidFill>
            </a:endParaRPr>
          </a:p>
        </p:txBody>
      </p:sp>
      <p:sp>
        <p:nvSpPr>
          <p:cNvPr id="1045" name="Google Shape;1045;p37"/>
          <p:cNvSpPr txBox="1">
            <a:spLocks noGrp="1"/>
          </p:cNvSpPr>
          <p:nvPr>
            <p:ph type="subTitle" idx="4294967295"/>
          </p:nvPr>
        </p:nvSpPr>
        <p:spPr>
          <a:xfrm>
            <a:off x="1212355" y="1700567"/>
            <a:ext cx="18594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000" dirty="0">
                <a:solidFill>
                  <a:srgbClr val="FFFFFF"/>
                </a:solidFill>
              </a:rPr>
              <a:t>About the project</a:t>
            </a:r>
            <a:endParaRPr sz="1000" dirty="0">
              <a:solidFill>
                <a:srgbClr val="FFFFFF"/>
              </a:solidFill>
            </a:endParaRPr>
          </a:p>
        </p:txBody>
      </p:sp>
      <p:sp>
        <p:nvSpPr>
          <p:cNvPr id="1046" name="Google Shape;1046;p37"/>
          <p:cNvSpPr txBox="1">
            <a:spLocks noGrp="1"/>
          </p:cNvSpPr>
          <p:nvPr>
            <p:ph type="ctrTitle" idx="4294967295"/>
          </p:nvPr>
        </p:nvSpPr>
        <p:spPr>
          <a:xfrm>
            <a:off x="229495" y="2838642"/>
            <a:ext cx="1075135"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000" dirty="0">
                <a:solidFill>
                  <a:srgbClr val="FFFFFF"/>
                </a:solidFill>
              </a:rPr>
              <a:t>PLANING</a:t>
            </a:r>
            <a:endParaRPr sz="1000" dirty="0">
              <a:solidFill>
                <a:srgbClr val="FFFFFF"/>
              </a:solidFill>
            </a:endParaRPr>
          </a:p>
        </p:txBody>
      </p:sp>
      <p:sp>
        <p:nvSpPr>
          <p:cNvPr id="1047" name="Google Shape;1047;p37"/>
          <p:cNvSpPr txBox="1">
            <a:spLocks noGrp="1"/>
          </p:cNvSpPr>
          <p:nvPr>
            <p:ph type="ctrTitle" idx="4294967295"/>
          </p:nvPr>
        </p:nvSpPr>
        <p:spPr>
          <a:xfrm>
            <a:off x="8041587" y="2895087"/>
            <a:ext cx="8856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rgbClr val="FFFFFF"/>
                </a:solidFill>
              </a:rPr>
              <a:t>PENDING</a:t>
            </a:r>
            <a:endParaRPr sz="1000" dirty="0">
              <a:solidFill>
                <a:srgbClr val="FFFFFF"/>
              </a:solidFill>
            </a:endParaRPr>
          </a:p>
        </p:txBody>
      </p:sp>
      <p:grpSp>
        <p:nvGrpSpPr>
          <p:cNvPr id="1048" name="Google Shape;1048;p37"/>
          <p:cNvGrpSpPr/>
          <p:nvPr/>
        </p:nvGrpSpPr>
        <p:grpSpPr>
          <a:xfrm>
            <a:off x="4095099" y="2913535"/>
            <a:ext cx="222293" cy="237986"/>
            <a:chOff x="5029650" y="894850"/>
            <a:chExt cx="1559950" cy="1670075"/>
          </a:xfrm>
        </p:grpSpPr>
        <p:sp>
          <p:nvSpPr>
            <p:cNvPr id="1049" name="Google Shape;1049;p37"/>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37"/>
          <p:cNvGrpSpPr/>
          <p:nvPr/>
        </p:nvGrpSpPr>
        <p:grpSpPr>
          <a:xfrm>
            <a:off x="5144399" y="2924736"/>
            <a:ext cx="196025" cy="243061"/>
            <a:chOff x="736175" y="1051000"/>
            <a:chExt cx="1678300" cy="2081000"/>
          </a:xfrm>
        </p:grpSpPr>
        <p:sp>
          <p:nvSpPr>
            <p:cNvPr id="1054" name="Google Shape;1054;p37"/>
            <p:cNvSpPr/>
            <p:nvPr/>
          </p:nvSpPr>
          <p:spPr>
            <a:xfrm>
              <a:off x="849600" y="1051000"/>
              <a:ext cx="1449800" cy="1414800"/>
            </a:xfrm>
            <a:custGeom>
              <a:avLst/>
              <a:gdLst/>
              <a:ahLst/>
              <a:cxnLst/>
              <a:rect l="l" t="t" r="r" b="b"/>
              <a:pathLst>
                <a:path w="57992" h="56592" extrusionOk="0">
                  <a:moveTo>
                    <a:pt x="29062" y="11507"/>
                  </a:moveTo>
                  <a:cubicBezTo>
                    <a:pt x="38267" y="11507"/>
                    <a:pt x="45762" y="19002"/>
                    <a:pt x="45762" y="28207"/>
                  </a:cubicBezTo>
                  <a:cubicBezTo>
                    <a:pt x="45762" y="37412"/>
                    <a:pt x="38267" y="44842"/>
                    <a:pt x="29062" y="44842"/>
                  </a:cubicBezTo>
                  <a:cubicBezTo>
                    <a:pt x="19857" y="44842"/>
                    <a:pt x="12361" y="37412"/>
                    <a:pt x="12361" y="28207"/>
                  </a:cubicBezTo>
                  <a:cubicBezTo>
                    <a:pt x="12361" y="18936"/>
                    <a:pt x="19857" y="11507"/>
                    <a:pt x="29062" y="11507"/>
                  </a:cubicBezTo>
                  <a:close/>
                  <a:moveTo>
                    <a:pt x="22334" y="0"/>
                  </a:moveTo>
                  <a:cubicBezTo>
                    <a:pt x="20900" y="0"/>
                    <a:pt x="19679" y="822"/>
                    <a:pt x="18673" y="2499"/>
                  </a:cubicBezTo>
                  <a:cubicBezTo>
                    <a:pt x="17095" y="5129"/>
                    <a:pt x="14794" y="6444"/>
                    <a:pt x="11769" y="6444"/>
                  </a:cubicBezTo>
                  <a:cubicBezTo>
                    <a:pt x="8745" y="6444"/>
                    <a:pt x="7167" y="8022"/>
                    <a:pt x="7167" y="11046"/>
                  </a:cubicBezTo>
                  <a:cubicBezTo>
                    <a:pt x="7101" y="14137"/>
                    <a:pt x="5786" y="16438"/>
                    <a:pt x="3222" y="17950"/>
                  </a:cubicBezTo>
                  <a:cubicBezTo>
                    <a:pt x="592" y="19528"/>
                    <a:pt x="0" y="21566"/>
                    <a:pt x="1512" y="24328"/>
                  </a:cubicBezTo>
                  <a:cubicBezTo>
                    <a:pt x="2959" y="26958"/>
                    <a:pt x="2959" y="29654"/>
                    <a:pt x="1512" y="32284"/>
                  </a:cubicBezTo>
                  <a:cubicBezTo>
                    <a:pt x="0" y="34914"/>
                    <a:pt x="592" y="37018"/>
                    <a:pt x="3222" y="38596"/>
                  </a:cubicBezTo>
                  <a:cubicBezTo>
                    <a:pt x="5852" y="40174"/>
                    <a:pt x="7167" y="42475"/>
                    <a:pt x="7167" y="45499"/>
                  </a:cubicBezTo>
                  <a:cubicBezTo>
                    <a:pt x="7233" y="48590"/>
                    <a:pt x="8745" y="50102"/>
                    <a:pt x="11769" y="50102"/>
                  </a:cubicBezTo>
                  <a:cubicBezTo>
                    <a:pt x="14794" y="50102"/>
                    <a:pt x="17095" y="51548"/>
                    <a:pt x="18673" y="54047"/>
                  </a:cubicBezTo>
                  <a:cubicBezTo>
                    <a:pt x="19691" y="55744"/>
                    <a:pt x="20928" y="56592"/>
                    <a:pt x="22384" y="56592"/>
                  </a:cubicBezTo>
                  <a:cubicBezTo>
                    <a:pt x="23185" y="56592"/>
                    <a:pt x="24052" y="56335"/>
                    <a:pt x="24985" y="55822"/>
                  </a:cubicBezTo>
                  <a:cubicBezTo>
                    <a:pt x="26300" y="55066"/>
                    <a:pt x="27648" y="54688"/>
                    <a:pt x="28996" y="54688"/>
                  </a:cubicBezTo>
                  <a:cubicBezTo>
                    <a:pt x="30344" y="54688"/>
                    <a:pt x="31692" y="55066"/>
                    <a:pt x="33007" y="55822"/>
                  </a:cubicBezTo>
                  <a:cubicBezTo>
                    <a:pt x="33942" y="56313"/>
                    <a:pt x="34810" y="56563"/>
                    <a:pt x="35612" y="56563"/>
                  </a:cubicBezTo>
                  <a:cubicBezTo>
                    <a:pt x="37066" y="56563"/>
                    <a:pt x="38302" y="55742"/>
                    <a:pt x="39319" y="54047"/>
                  </a:cubicBezTo>
                  <a:cubicBezTo>
                    <a:pt x="40897" y="51417"/>
                    <a:pt x="43198" y="50102"/>
                    <a:pt x="46222" y="50102"/>
                  </a:cubicBezTo>
                  <a:cubicBezTo>
                    <a:pt x="49247" y="50102"/>
                    <a:pt x="50825" y="48590"/>
                    <a:pt x="50825" y="45499"/>
                  </a:cubicBezTo>
                  <a:cubicBezTo>
                    <a:pt x="50891" y="42475"/>
                    <a:pt x="52206" y="40174"/>
                    <a:pt x="54770" y="38596"/>
                  </a:cubicBezTo>
                  <a:cubicBezTo>
                    <a:pt x="57400" y="37018"/>
                    <a:pt x="57992" y="34914"/>
                    <a:pt x="56479" y="32284"/>
                  </a:cubicBezTo>
                  <a:cubicBezTo>
                    <a:pt x="55033" y="29654"/>
                    <a:pt x="55033" y="26958"/>
                    <a:pt x="56479" y="24328"/>
                  </a:cubicBezTo>
                  <a:cubicBezTo>
                    <a:pt x="57992" y="21698"/>
                    <a:pt x="57400" y="19528"/>
                    <a:pt x="54770" y="17950"/>
                  </a:cubicBezTo>
                  <a:cubicBezTo>
                    <a:pt x="52140" y="16438"/>
                    <a:pt x="50825" y="14137"/>
                    <a:pt x="50825" y="11046"/>
                  </a:cubicBezTo>
                  <a:cubicBezTo>
                    <a:pt x="50759" y="8022"/>
                    <a:pt x="49247" y="6444"/>
                    <a:pt x="46222" y="6444"/>
                  </a:cubicBezTo>
                  <a:cubicBezTo>
                    <a:pt x="43198" y="6378"/>
                    <a:pt x="40897" y="5063"/>
                    <a:pt x="39319" y="2499"/>
                  </a:cubicBezTo>
                  <a:cubicBezTo>
                    <a:pt x="38312" y="822"/>
                    <a:pt x="37092" y="0"/>
                    <a:pt x="35658" y="0"/>
                  </a:cubicBezTo>
                  <a:cubicBezTo>
                    <a:pt x="34843" y="0"/>
                    <a:pt x="33959" y="265"/>
                    <a:pt x="33007" y="789"/>
                  </a:cubicBezTo>
                  <a:cubicBezTo>
                    <a:pt x="31692" y="1546"/>
                    <a:pt x="30344" y="1924"/>
                    <a:pt x="28996" y="1924"/>
                  </a:cubicBezTo>
                  <a:cubicBezTo>
                    <a:pt x="27648" y="1924"/>
                    <a:pt x="26300" y="1546"/>
                    <a:pt x="24985" y="789"/>
                  </a:cubicBezTo>
                  <a:cubicBezTo>
                    <a:pt x="24032" y="265"/>
                    <a:pt x="23148" y="0"/>
                    <a:pt x="2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736175" y="2326550"/>
              <a:ext cx="677250" cy="795600"/>
            </a:xfrm>
            <a:custGeom>
              <a:avLst/>
              <a:gdLst/>
              <a:ahLst/>
              <a:cxnLst/>
              <a:rect l="l" t="t" r="r" b="b"/>
              <a:pathLst>
                <a:path w="27090" h="31824" extrusionOk="0">
                  <a:moveTo>
                    <a:pt x="12493" y="0"/>
                  </a:moveTo>
                  <a:lnTo>
                    <a:pt x="0" y="24591"/>
                  </a:lnTo>
                  <a:lnTo>
                    <a:pt x="0" y="24591"/>
                  </a:lnTo>
                  <a:lnTo>
                    <a:pt x="9994" y="23407"/>
                  </a:lnTo>
                  <a:lnTo>
                    <a:pt x="15517" y="31823"/>
                  </a:lnTo>
                  <a:cubicBezTo>
                    <a:pt x="15517" y="31823"/>
                    <a:pt x="26965" y="8018"/>
                    <a:pt x="27088" y="7890"/>
                  </a:cubicBezTo>
                  <a:lnTo>
                    <a:pt x="27088" y="7890"/>
                  </a:lnTo>
                  <a:cubicBezTo>
                    <a:pt x="27089" y="7890"/>
                    <a:pt x="27089" y="7890"/>
                    <a:pt x="27089" y="7890"/>
                  </a:cubicBezTo>
                  <a:cubicBezTo>
                    <a:pt x="27089" y="7890"/>
                    <a:pt x="27089" y="7890"/>
                    <a:pt x="27089" y="7890"/>
                  </a:cubicBezTo>
                  <a:cubicBezTo>
                    <a:pt x="27089" y="7890"/>
                    <a:pt x="27089" y="7890"/>
                    <a:pt x="27088" y="7890"/>
                  </a:cubicBezTo>
                  <a:lnTo>
                    <a:pt x="27088" y="7890"/>
                  </a:lnTo>
                  <a:cubicBezTo>
                    <a:pt x="21106" y="7758"/>
                    <a:pt x="23473" y="1644"/>
                    <a:pt x="16109" y="1513"/>
                  </a:cubicBezTo>
                  <a:cubicBezTo>
                    <a:pt x="12887" y="1513"/>
                    <a:pt x="12493" y="0"/>
                    <a:pt x="124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727350" y="2349550"/>
              <a:ext cx="687125" cy="782450"/>
            </a:xfrm>
            <a:custGeom>
              <a:avLst/>
              <a:gdLst/>
              <a:ahLst/>
              <a:cxnLst/>
              <a:rect l="l" t="t" r="r" b="b"/>
              <a:pathLst>
                <a:path w="27485" h="31298" extrusionOk="0">
                  <a:moveTo>
                    <a:pt x="14794" y="1"/>
                  </a:moveTo>
                  <a:cubicBezTo>
                    <a:pt x="5721" y="987"/>
                    <a:pt x="7496" y="3223"/>
                    <a:pt x="5458" y="4998"/>
                  </a:cubicBezTo>
                  <a:cubicBezTo>
                    <a:pt x="3733" y="6816"/>
                    <a:pt x="1710" y="7081"/>
                    <a:pt x="679" y="7081"/>
                  </a:cubicBezTo>
                  <a:cubicBezTo>
                    <a:pt x="257" y="7081"/>
                    <a:pt x="1" y="7036"/>
                    <a:pt x="1" y="7036"/>
                  </a:cubicBezTo>
                  <a:lnTo>
                    <a:pt x="1" y="7036"/>
                  </a:lnTo>
                  <a:lnTo>
                    <a:pt x="14137" y="31298"/>
                  </a:lnTo>
                  <a:lnTo>
                    <a:pt x="17622" y="22356"/>
                  </a:lnTo>
                  <a:lnTo>
                    <a:pt x="27484" y="23671"/>
                  </a:lnTo>
                  <a:lnTo>
                    <a:pt x="1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291750" y="1488225"/>
              <a:ext cx="565475" cy="535900"/>
            </a:xfrm>
            <a:custGeom>
              <a:avLst/>
              <a:gdLst/>
              <a:ahLst/>
              <a:cxnLst/>
              <a:rect l="l" t="t" r="r" b="b"/>
              <a:pathLst>
                <a:path w="22619" h="21436" extrusionOk="0">
                  <a:moveTo>
                    <a:pt x="11376" y="1"/>
                  </a:moveTo>
                  <a:lnTo>
                    <a:pt x="7825" y="7102"/>
                  </a:lnTo>
                  <a:lnTo>
                    <a:pt x="1" y="8220"/>
                  </a:lnTo>
                  <a:lnTo>
                    <a:pt x="5721" y="13743"/>
                  </a:lnTo>
                  <a:lnTo>
                    <a:pt x="4406" y="21435"/>
                  </a:lnTo>
                  <a:lnTo>
                    <a:pt x="11376" y="17819"/>
                  </a:lnTo>
                  <a:lnTo>
                    <a:pt x="18345" y="21435"/>
                  </a:lnTo>
                  <a:lnTo>
                    <a:pt x="17030" y="13743"/>
                  </a:lnTo>
                  <a:lnTo>
                    <a:pt x="22619" y="8220"/>
                  </a:lnTo>
                  <a:lnTo>
                    <a:pt x="14795" y="7102"/>
                  </a:lnTo>
                  <a:lnTo>
                    <a:pt x="11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7"/>
          <p:cNvGrpSpPr/>
          <p:nvPr/>
        </p:nvGrpSpPr>
        <p:grpSpPr>
          <a:xfrm>
            <a:off x="3089323" y="2932676"/>
            <a:ext cx="160902" cy="226360"/>
            <a:chOff x="2790850" y="955650"/>
            <a:chExt cx="1984000" cy="2791125"/>
          </a:xfrm>
        </p:grpSpPr>
        <p:sp>
          <p:nvSpPr>
            <p:cNvPr id="1059" name="Google Shape;1059;p37"/>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1" name="Google Shape;1061;p3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70" name="Google Shape;1018;p37">
            <a:extLst>
              <a:ext uri="{FF2B5EF4-FFF2-40B4-BE49-F238E27FC236}">
                <a16:creationId xmlns:a16="http://schemas.microsoft.com/office/drawing/2014/main" id="{3A103EA5-F4BE-4C8B-BD35-B501DA020425}"/>
              </a:ext>
            </a:extLst>
          </p:cNvPr>
          <p:cNvSpPr/>
          <p:nvPr/>
        </p:nvSpPr>
        <p:spPr>
          <a:xfrm>
            <a:off x="5958931" y="2707031"/>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19;p37">
            <a:extLst>
              <a:ext uri="{FF2B5EF4-FFF2-40B4-BE49-F238E27FC236}">
                <a16:creationId xmlns:a16="http://schemas.microsoft.com/office/drawing/2014/main" id="{7D640CFD-EC3C-4DBB-A0A4-90D8B49933C0}"/>
              </a:ext>
            </a:extLst>
          </p:cNvPr>
          <p:cNvSpPr/>
          <p:nvPr/>
        </p:nvSpPr>
        <p:spPr>
          <a:xfrm>
            <a:off x="6208406" y="2664936"/>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22;p37">
            <a:extLst>
              <a:ext uri="{FF2B5EF4-FFF2-40B4-BE49-F238E27FC236}">
                <a16:creationId xmlns:a16="http://schemas.microsoft.com/office/drawing/2014/main" id="{FFE807C9-088C-4445-BCC5-CAD29E396C71}"/>
              </a:ext>
            </a:extLst>
          </p:cNvPr>
          <p:cNvSpPr/>
          <p:nvPr/>
        </p:nvSpPr>
        <p:spPr>
          <a:xfrm>
            <a:off x="6038581" y="28022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23;p37">
            <a:extLst>
              <a:ext uri="{FF2B5EF4-FFF2-40B4-BE49-F238E27FC236}">
                <a16:creationId xmlns:a16="http://schemas.microsoft.com/office/drawing/2014/main" id="{55355153-0720-4415-88B8-11E267253E99}"/>
              </a:ext>
            </a:extLst>
          </p:cNvPr>
          <p:cNvSpPr/>
          <p:nvPr/>
        </p:nvSpPr>
        <p:spPr>
          <a:xfrm>
            <a:off x="6038581" y="280229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1048;p37">
            <a:extLst>
              <a:ext uri="{FF2B5EF4-FFF2-40B4-BE49-F238E27FC236}">
                <a16:creationId xmlns:a16="http://schemas.microsoft.com/office/drawing/2014/main" id="{58745E1C-93B9-4CE5-ADBD-B790AEEE6902}"/>
              </a:ext>
            </a:extLst>
          </p:cNvPr>
          <p:cNvGrpSpPr/>
          <p:nvPr/>
        </p:nvGrpSpPr>
        <p:grpSpPr>
          <a:xfrm>
            <a:off x="6157213" y="2900172"/>
            <a:ext cx="222293" cy="237986"/>
            <a:chOff x="5029650" y="894850"/>
            <a:chExt cx="1559950" cy="1670075"/>
          </a:xfrm>
        </p:grpSpPr>
        <p:sp>
          <p:nvSpPr>
            <p:cNvPr id="75" name="Google Shape;1049;p37">
              <a:extLst>
                <a:ext uri="{FF2B5EF4-FFF2-40B4-BE49-F238E27FC236}">
                  <a16:creationId xmlns:a16="http://schemas.microsoft.com/office/drawing/2014/main" id="{4F4882CD-56D0-40CE-80B6-DA38702CBEBE}"/>
                </a:ext>
              </a:extLst>
            </p:cNvPr>
            <p:cNvSpPr/>
            <p:nvPr/>
          </p:nvSpPr>
          <p:spPr>
            <a:xfrm>
              <a:off x="5029650" y="2203275"/>
              <a:ext cx="243300" cy="361650"/>
            </a:xfrm>
            <a:custGeom>
              <a:avLst/>
              <a:gdLst/>
              <a:ahLst/>
              <a:cxnLst/>
              <a:rect l="l" t="t" r="r" b="b"/>
              <a:pathLst>
                <a:path w="9732" h="14466" extrusionOk="0">
                  <a:moveTo>
                    <a:pt x="6773" y="0"/>
                  </a:moveTo>
                  <a:cubicBezTo>
                    <a:pt x="3025" y="0"/>
                    <a:pt x="1" y="3222"/>
                    <a:pt x="1" y="7233"/>
                  </a:cubicBezTo>
                  <a:lnTo>
                    <a:pt x="1" y="12493"/>
                  </a:lnTo>
                  <a:cubicBezTo>
                    <a:pt x="1" y="13545"/>
                    <a:pt x="855" y="14465"/>
                    <a:pt x="1842" y="14465"/>
                  </a:cubicBezTo>
                  <a:lnTo>
                    <a:pt x="9732" y="14465"/>
                  </a:lnTo>
                  <a:cubicBezTo>
                    <a:pt x="9534" y="13873"/>
                    <a:pt x="9403" y="13216"/>
                    <a:pt x="9403" y="12493"/>
                  </a:cubicBezTo>
                  <a:lnTo>
                    <a:pt x="9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050;p37">
              <a:extLst>
                <a:ext uri="{FF2B5EF4-FFF2-40B4-BE49-F238E27FC236}">
                  <a16:creationId xmlns:a16="http://schemas.microsoft.com/office/drawing/2014/main" id="{4D6AF250-CA27-4A54-8CFE-30661A66022F}"/>
                </a:ext>
              </a:extLst>
            </p:cNvPr>
            <p:cNvSpPr/>
            <p:nvPr/>
          </p:nvSpPr>
          <p:spPr>
            <a:xfrm>
              <a:off x="5356750" y="1941900"/>
              <a:ext cx="241675" cy="623025"/>
            </a:xfrm>
            <a:custGeom>
              <a:avLst/>
              <a:gdLst/>
              <a:ahLst/>
              <a:cxnLst/>
              <a:rect l="l" t="t" r="r" b="b"/>
              <a:pathLst>
                <a:path w="9667" h="24921" extrusionOk="0">
                  <a:moveTo>
                    <a:pt x="6707" y="1"/>
                  </a:moveTo>
                  <a:cubicBezTo>
                    <a:pt x="3025" y="1"/>
                    <a:pt x="1" y="3223"/>
                    <a:pt x="1" y="7233"/>
                  </a:cubicBezTo>
                  <a:lnTo>
                    <a:pt x="1" y="22948"/>
                  </a:lnTo>
                  <a:cubicBezTo>
                    <a:pt x="1" y="24000"/>
                    <a:pt x="790" y="24920"/>
                    <a:pt x="1776" y="24920"/>
                  </a:cubicBezTo>
                  <a:lnTo>
                    <a:pt x="9666" y="24920"/>
                  </a:lnTo>
                  <a:cubicBezTo>
                    <a:pt x="9535" y="24328"/>
                    <a:pt x="9337" y="23671"/>
                    <a:pt x="9337" y="22948"/>
                  </a:cubicBezTo>
                  <a:lnTo>
                    <a:pt x="9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51;p37">
              <a:extLst>
                <a:ext uri="{FF2B5EF4-FFF2-40B4-BE49-F238E27FC236}">
                  <a16:creationId xmlns:a16="http://schemas.microsoft.com/office/drawing/2014/main" id="{D4C7656E-F59E-4D4E-80D2-DA077AD0B6D3}"/>
                </a:ext>
              </a:extLst>
            </p:cNvPr>
            <p:cNvSpPr/>
            <p:nvPr/>
          </p:nvSpPr>
          <p:spPr>
            <a:xfrm>
              <a:off x="5836725" y="894850"/>
              <a:ext cx="752875" cy="1670075"/>
            </a:xfrm>
            <a:custGeom>
              <a:avLst/>
              <a:gdLst/>
              <a:ahLst/>
              <a:cxnLst/>
              <a:rect l="l" t="t" r="r" b="b"/>
              <a:pathLst>
                <a:path w="30115" h="66803" extrusionOk="0">
                  <a:moveTo>
                    <a:pt x="15058" y="0"/>
                  </a:moveTo>
                  <a:cubicBezTo>
                    <a:pt x="14466" y="0"/>
                    <a:pt x="13940" y="329"/>
                    <a:pt x="13611" y="789"/>
                  </a:cubicBezTo>
                  <a:lnTo>
                    <a:pt x="527" y="19594"/>
                  </a:lnTo>
                  <a:cubicBezTo>
                    <a:pt x="132" y="20185"/>
                    <a:pt x="1" y="21040"/>
                    <a:pt x="330" y="21698"/>
                  </a:cubicBezTo>
                  <a:cubicBezTo>
                    <a:pt x="658" y="22355"/>
                    <a:pt x="1250" y="22750"/>
                    <a:pt x="1973" y="22750"/>
                  </a:cubicBezTo>
                  <a:lnTo>
                    <a:pt x="6707" y="22750"/>
                  </a:lnTo>
                  <a:lnTo>
                    <a:pt x="6707" y="64830"/>
                  </a:lnTo>
                  <a:cubicBezTo>
                    <a:pt x="6707" y="65882"/>
                    <a:pt x="7496" y="66802"/>
                    <a:pt x="8483" y="66802"/>
                  </a:cubicBezTo>
                  <a:lnTo>
                    <a:pt x="21567" y="66802"/>
                  </a:lnTo>
                  <a:cubicBezTo>
                    <a:pt x="22553" y="66802"/>
                    <a:pt x="23342" y="65882"/>
                    <a:pt x="23342" y="64830"/>
                  </a:cubicBezTo>
                  <a:lnTo>
                    <a:pt x="23342" y="22750"/>
                  </a:lnTo>
                  <a:lnTo>
                    <a:pt x="28010" y="22750"/>
                  </a:lnTo>
                  <a:cubicBezTo>
                    <a:pt x="28668" y="22750"/>
                    <a:pt x="29391" y="22355"/>
                    <a:pt x="29654" y="21698"/>
                  </a:cubicBezTo>
                  <a:cubicBezTo>
                    <a:pt x="30114" y="21040"/>
                    <a:pt x="30049" y="20185"/>
                    <a:pt x="29588" y="19594"/>
                  </a:cubicBezTo>
                  <a:lnTo>
                    <a:pt x="16570" y="789"/>
                  </a:lnTo>
                  <a:cubicBezTo>
                    <a:pt x="16241" y="329"/>
                    <a:pt x="15649" y="0"/>
                    <a:pt x="15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52;p37">
              <a:extLst>
                <a:ext uri="{FF2B5EF4-FFF2-40B4-BE49-F238E27FC236}">
                  <a16:creationId xmlns:a16="http://schemas.microsoft.com/office/drawing/2014/main" id="{50CE406F-E1D5-447D-8C97-2BB54DD9A121}"/>
                </a:ext>
              </a:extLst>
            </p:cNvPr>
            <p:cNvSpPr/>
            <p:nvPr/>
          </p:nvSpPr>
          <p:spPr>
            <a:xfrm>
              <a:off x="5680575" y="1678900"/>
              <a:ext cx="243300" cy="886025"/>
            </a:xfrm>
            <a:custGeom>
              <a:avLst/>
              <a:gdLst/>
              <a:ahLst/>
              <a:cxnLst/>
              <a:rect l="l" t="t" r="r" b="b"/>
              <a:pathLst>
                <a:path w="9732" h="35441" extrusionOk="0">
                  <a:moveTo>
                    <a:pt x="6773" y="1"/>
                  </a:moveTo>
                  <a:cubicBezTo>
                    <a:pt x="3091" y="1"/>
                    <a:pt x="1" y="3223"/>
                    <a:pt x="1" y="7233"/>
                  </a:cubicBezTo>
                  <a:lnTo>
                    <a:pt x="1" y="33468"/>
                  </a:lnTo>
                  <a:cubicBezTo>
                    <a:pt x="1" y="34520"/>
                    <a:pt x="855" y="35440"/>
                    <a:pt x="1842" y="35440"/>
                  </a:cubicBezTo>
                  <a:lnTo>
                    <a:pt x="9732" y="35440"/>
                  </a:lnTo>
                  <a:cubicBezTo>
                    <a:pt x="9534" y="34848"/>
                    <a:pt x="9403" y="34191"/>
                    <a:pt x="9403" y="33468"/>
                  </a:cubicBez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1004;p37">
            <a:extLst>
              <a:ext uri="{FF2B5EF4-FFF2-40B4-BE49-F238E27FC236}">
                <a16:creationId xmlns:a16="http://schemas.microsoft.com/office/drawing/2014/main" id="{222D7C06-5D02-45F0-920C-B09C6E102FFF}"/>
              </a:ext>
            </a:extLst>
          </p:cNvPr>
          <p:cNvSpPr/>
          <p:nvPr/>
        </p:nvSpPr>
        <p:spPr>
          <a:xfrm>
            <a:off x="3471917" y="2655808"/>
            <a:ext cx="4557964" cy="779241"/>
          </a:xfrm>
          <a:custGeom>
            <a:avLst/>
            <a:gdLst/>
            <a:ahLst/>
            <a:cxnLst/>
            <a:rect l="l" t="t" r="r" b="b"/>
            <a:pathLst>
              <a:path w="285542" h="48817" extrusionOk="0">
                <a:moveTo>
                  <a:pt x="281108" y="21018"/>
                </a:moveTo>
                <a:cubicBezTo>
                  <a:pt x="279335" y="21018"/>
                  <a:pt x="277927" y="22322"/>
                  <a:pt x="277771" y="24095"/>
                </a:cubicBezTo>
                <a:lnTo>
                  <a:pt x="266766" y="24095"/>
                </a:lnTo>
                <a:cubicBezTo>
                  <a:pt x="266505" y="22479"/>
                  <a:pt x="264576" y="21853"/>
                  <a:pt x="263428" y="22896"/>
                </a:cubicBezTo>
                <a:cubicBezTo>
                  <a:pt x="262229" y="23991"/>
                  <a:pt x="262750" y="25921"/>
                  <a:pt x="264263" y="26338"/>
                </a:cubicBezTo>
                <a:cubicBezTo>
                  <a:pt x="263272" y="38646"/>
                  <a:pt x="252998" y="48138"/>
                  <a:pt x="240637" y="48138"/>
                </a:cubicBezTo>
                <a:cubicBezTo>
                  <a:pt x="228277" y="48138"/>
                  <a:pt x="218002" y="38646"/>
                  <a:pt x="216959" y="26338"/>
                </a:cubicBezTo>
                <a:cubicBezTo>
                  <a:pt x="218472" y="25921"/>
                  <a:pt x="218993" y="23991"/>
                  <a:pt x="217794" y="22948"/>
                </a:cubicBezTo>
                <a:cubicBezTo>
                  <a:pt x="216646" y="21853"/>
                  <a:pt x="214769" y="22479"/>
                  <a:pt x="214508" y="24095"/>
                </a:cubicBezTo>
                <a:lnTo>
                  <a:pt x="201835" y="24095"/>
                </a:lnTo>
                <a:cubicBezTo>
                  <a:pt x="201678" y="23157"/>
                  <a:pt x="200896" y="22479"/>
                  <a:pt x="200009" y="22427"/>
                </a:cubicBezTo>
                <a:cubicBezTo>
                  <a:pt x="198966" y="9753"/>
                  <a:pt x="188379" y="1"/>
                  <a:pt x="175654" y="1"/>
                </a:cubicBezTo>
                <a:cubicBezTo>
                  <a:pt x="162980" y="1"/>
                  <a:pt x="152393" y="9753"/>
                  <a:pt x="151350" y="22427"/>
                </a:cubicBezTo>
                <a:cubicBezTo>
                  <a:pt x="150411" y="22479"/>
                  <a:pt x="149681" y="23157"/>
                  <a:pt x="149525" y="24095"/>
                </a:cubicBezTo>
                <a:lnTo>
                  <a:pt x="136903" y="24095"/>
                </a:lnTo>
                <a:cubicBezTo>
                  <a:pt x="136643" y="22479"/>
                  <a:pt x="134765" y="21853"/>
                  <a:pt x="133566" y="22896"/>
                </a:cubicBezTo>
                <a:cubicBezTo>
                  <a:pt x="132418" y="23991"/>
                  <a:pt x="132888" y="25921"/>
                  <a:pt x="134400" y="26338"/>
                </a:cubicBezTo>
                <a:cubicBezTo>
                  <a:pt x="133409" y="38646"/>
                  <a:pt x="123135" y="48138"/>
                  <a:pt x="110774" y="48138"/>
                </a:cubicBezTo>
                <a:cubicBezTo>
                  <a:pt x="98414" y="48138"/>
                  <a:pt x="88088" y="38646"/>
                  <a:pt x="87097" y="26338"/>
                </a:cubicBezTo>
                <a:cubicBezTo>
                  <a:pt x="88609" y="25921"/>
                  <a:pt x="89131" y="23991"/>
                  <a:pt x="87931" y="22896"/>
                </a:cubicBezTo>
                <a:cubicBezTo>
                  <a:pt x="86732" y="21853"/>
                  <a:pt x="84854" y="22479"/>
                  <a:pt x="84593" y="24095"/>
                </a:cubicBezTo>
                <a:lnTo>
                  <a:pt x="71972" y="24095"/>
                </a:lnTo>
                <a:cubicBezTo>
                  <a:pt x="71816" y="23157"/>
                  <a:pt x="71033" y="22479"/>
                  <a:pt x="70095" y="22427"/>
                </a:cubicBezTo>
                <a:cubicBezTo>
                  <a:pt x="68999" y="9805"/>
                  <a:pt x="58464" y="157"/>
                  <a:pt x="45791" y="157"/>
                </a:cubicBezTo>
                <a:cubicBezTo>
                  <a:pt x="33170" y="157"/>
                  <a:pt x="22635" y="9805"/>
                  <a:pt x="21539" y="22427"/>
                </a:cubicBezTo>
                <a:cubicBezTo>
                  <a:pt x="20601" y="22479"/>
                  <a:pt x="19818" y="23157"/>
                  <a:pt x="19662" y="24095"/>
                </a:cubicBezTo>
                <a:lnTo>
                  <a:pt x="6728" y="24095"/>
                </a:lnTo>
                <a:cubicBezTo>
                  <a:pt x="6311" y="19767"/>
                  <a:pt x="0" y="20132"/>
                  <a:pt x="0" y="24408"/>
                </a:cubicBezTo>
                <a:cubicBezTo>
                  <a:pt x="0" y="28633"/>
                  <a:pt x="6311" y="28998"/>
                  <a:pt x="6728" y="24721"/>
                </a:cubicBezTo>
                <a:lnTo>
                  <a:pt x="19662" y="24721"/>
                </a:lnTo>
                <a:cubicBezTo>
                  <a:pt x="19871" y="26286"/>
                  <a:pt x="21800" y="26964"/>
                  <a:pt x="23000" y="25869"/>
                </a:cubicBezTo>
                <a:cubicBezTo>
                  <a:pt x="24147" y="24826"/>
                  <a:pt x="23678" y="22844"/>
                  <a:pt x="22113" y="22479"/>
                </a:cubicBezTo>
                <a:cubicBezTo>
                  <a:pt x="23104" y="10118"/>
                  <a:pt x="33431" y="626"/>
                  <a:pt x="45791" y="626"/>
                </a:cubicBezTo>
                <a:cubicBezTo>
                  <a:pt x="58151" y="626"/>
                  <a:pt x="68478" y="10118"/>
                  <a:pt x="69469" y="22479"/>
                </a:cubicBezTo>
                <a:cubicBezTo>
                  <a:pt x="67904" y="22896"/>
                  <a:pt x="67435" y="24826"/>
                  <a:pt x="68634" y="25869"/>
                </a:cubicBezTo>
                <a:cubicBezTo>
                  <a:pt x="69834" y="26964"/>
                  <a:pt x="71711" y="26286"/>
                  <a:pt x="71972" y="24721"/>
                </a:cubicBezTo>
                <a:lnTo>
                  <a:pt x="84593" y="24721"/>
                </a:lnTo>
                <a:cubicBezTo>
                  <a:pt x="84750" y="25608"/>
                  <a:pt x="85480" y="26338"/>
                  <a:pt x="86419" y="26390"/>
                </a:cubicBezTo>
                <a:cubicBezTo>
                  <a:pt x="87462" y="39064"/>
                  <a:pt x="98049" y="48764"/>
                  <a:pt x="110722" y="48764"/>
                </a:cubicBezTo>
                <a:cubicBezTo>
                  <a:pt x="123448" y="48764"/>
                  <a:pt x="133983" y="39064"/>
                  <a:pt x="135026" y="26390"/>
                </a:cubicBezTo>
                <a:cubicBezTo>
                  <a:pt x="135965" y="26338"/>
                  <a:pt x="136747" y="25660"/>
                  <a:pt x="136903" y="24721"/>
                </a:cubicBezTo>
                <a:lnTo>
                  <a:pt x="149525" y="24721"/>
                </a:lnTo>
                <a:cubicBezTo>
                  <a:pt x="149785" y="26286"/>
                  <a:pt x="151663" y="26964"/>
                  <a:pt x="152862" y="25869"/>
                </a:cubicBezTo>
                <a:cubicBezTo>
                  <a:pt x="154010" y="24826"/>
                  <a:pt x="153540" y="22896"/>
                  <a:pt x="152028" y="22479"/>
                </a:cubicBezTo>
                <a:cubicBezTo>
                  <a:pt x="153019" y="10118"/>
                  <a:pt x="163293" y="626"/>
                  <a:pt x="175706" y="626"/>
                </a:cubicBezTo>
                <a:cubicBezTo>
                  <a:pt x="188066" y="626"/>
                  <a:pt x="198393" y="10118"/>
                  <a:pt x="199384" y="22479"/>
                </a:cubicBezTo>
                <a:cubicBezTo>
                  <a:pt x="197819" y="22844"/>
                  <a:pt x="197350" y="24826"/>
                  <a:pt x="198497" y="25869"/>
                </a:cubicBezTo>
                <a:cubicBezTo>
                  <a:pt x="199696" y="26964"/>
                  <a:pt x="201574" y="26286"/>
                  <a:pt x="201835" y="24721"/>
                </a:cubicBezTo>
                <a:lnTo>
                  <a:pt x="214508" y="24721"/>
                </a:lnTo>
                <a:cubicBezTo>
                  <a:pt x="214612" y="25660"/>
                  <a:pt x="215395" y="26338"/>
                  <a:pt x="216333" y="26390"/>
                </a:cubicBezTo>
                <a:cubicBezTo>
                  <a:pt x="217377" y="39064"/>
                  <a:pt x="227964" y="48816"/>
                  <a:pt x="240637" y="48816"/>
                </a:cubicBezTo>
                <a:cubicBezTo>
                  <a:pt x="253363" y="48816"/>
                  <a:pt x="263898" y="39064"/>
                  <a:pt x="264941" y="26390"/>
                </a:cubicBezTo>
                <a:cubicBezTo>
                  <a:pt x="265879" y="26338"/>
                  <a:pt x="266610" y="25660"/>
                  <a:pt x="266766" y="24721"/>
                </a:cubicBezTo>
                <a:lnTo>
                  <a:pt x="277771" y="24721"/>
                </a:lnTo>
                <a:cubicBezTo>
                  <a:pt x="278083" y="27642"/>
                  <a:pt x="281682" y="28789"/>
                  <a:pt x="283612" y="26651"/>
                </a:cubicBezTo>
                <a:cubicBezTo>
                  <a:pt x="285541" y="24461"/>
                  <a:pt x="284029" y="21018"/>
                  <a:pt x="281108" y="21018"/>
                </a:cubicBezTo>
                <a:close/>
              </a:path>
            </a:pathLst>
          </a:custGeom>
          <a:solidFill>
            <a:srgbClr val="F6F6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17;p37">
            <a:extLst>
              <a:ext uri="{FF2B5EF4-FFF2-40B4-BE49-F238E27FC236}">
                <a16:creationId xmlns:a16="http://schemas.microsoft.com/office/drawing/2014/main" id="{1D6250AA-F5CC-4D55-97C1-21117A2E41C3}"/>
              </a:ext>
            </a:extLst>
          </p:cNvPr>
          <p:cNvSpPr/>
          <p:nvPr/>
        </p:nvSpPr>
        <p:spPr>
          <a:xfrm>
            <a:off x="6174548" y="186752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021;p37">
            <a:extLst>
              <a:ext uri="{FF2B5EF4-FFF2-40B4-BE49-F238E27FC236}">
                <a16:creationId xmlns:a16="http://schemas.microsoft.com/office/drawing/2014/main" id="{924F4087-71C3-4A00-BF46-ABA477CC87CC}"/>
              </a:ext>
            </a:extLst>
          </p:cNvPr>
          <p:cNvSpPr/>
          <p:nvPr/>
        </p:nvSpPr>
        <p:spPr>
          <a:xfrm>
            <a:off x="6208306" y="1915043"/>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041;p37">
            <a:extLst>
              <a:ext uri="{FF2B5EF4-FFF2-40B4-BE49-F238E27FC236}">
                <a16:creationId xmlns:a16="http://schemas.microsoft.com/office/drawing/2014/main" id="{8F586433-3F7F-4195-A88D-460693B8FC7F}"/>
              </a:ext>
            </a:extLst>
          </p:cNvPr>
          <p:cNvSpPr txBox="1">
            <a:spLocks/>
          </p:cNvSpPr>
          <p:nvPr/>
        </p:nvSpPr>
        <p:spPr>
          <a:xfrm>
            <a:off x="5607043" y="1497201"/>
            <a:ext cx="1285852" cy="19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1000" dirty="0"/>
              <a:t>PRIVACY</a:t>
            </a:r>
          </a:p>
        </p:txBody>
      </p:sp>
      <p:sp>
        <p:nvSpPr>
          <p:cNvPr id="85" name="Google Shape;1043;p37">
            <a:extLst>
              <a:ext uri="{FF2B5EF4-FFF2-40B4-BE49-F238E27FC236}">
                <a16:creationId xmlns:a16="http://schemas.microsoft.com/office/drawing/2014/main" id="{E7DACF2C-AA79-40C4-A289-9F252736BB77}"/>
              </a:ext>
            </a:extLst>
          </p:cNvPr>
          <p:cNvSpPr txBox="1">
            <a:spLocks/>
          </p:cNvSpPr>
          <p:nvPr/>
        </p:nvSpPr>
        <p:spPr>
          <a:xfrm>
            <a:off x="5292654" y="1612210"/>
            <a:ext cx="1914631" cy="40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ctr">
              <a:spcAft>
                <a:spcPts val="1600"/>
              </a:spcAft>
              <a:buFont typeface="Roboto Light"/>
              <a:buNone/>
            </a:pPr>
            <a:r>
              <a:rPr lang="en-US" sz="1000" dirty="0"/>
              <a:t>Room wise Calling Mechanism </a:t>
            </a:r>
          </a:p>
        </p:txBody>
      </p:sp>
      <p:sp>
        <p:nvSpPr>
          <p:cNvPr id="86" name="Google Shape;1020;p37">
            <a:extLst>
              <a:ext uri="{FF2B5EF4-FFF2-40B4-BE49-F238E27FC236}">
                <a16:creationId xmlns:a16="http://schemas.microsoft.com/office/drawing/2014/main" id="{01A6F8A8-CCF0-456E-B771-D1A14D57F424}"/>
              </a:ext>
            </a:extLst>
          </p:cNvPr>
          <p:cNvSpPr/>
          <p:nvPr/>
        </p:nvSpPr>
        <p:spPr>
          <a:xfrm>
            <a:off x="6241956" y="1992045"/>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9"/>
        <p:cNvGrpSpPr/>
        <p:nvPr/>
      </p:nvGrpSpPr>
      <p:grpSpPr>
        <a:xfrm>
          <a:off x="0" y="0"/>
          <a:ext cx="0" cy="0"/>
          <a:chOff x="0" y="0"/>
          <a:chExt cx="0" cy="0"/>
        </a:xfrm>
      </p:grpSpPr>
      <p:pic>
        <p:nvPicPr>
          <p:cNvPr id="3" name="Picture 2">
            <a:extLst>
              <a:ext uri="{FF2B5EF4-FFF2-40B4-BE49-F238E27FC236}">
                <a16:creationId xmlns:a16="http://schemas.microsoft.com/office/drawing/2014/main" id="{334FA641-6B56-42BE-BED7-1C7117203F7B}"/>
              </a:ext>
            </a:extLst>
          </p:cNvPr>
          <p:cNvPicPr>
            <a:picLocks noChangeAspect="1"/>
          </p:cNvPicPr>
          <p:nvPr/>
        </p:nvPicPr>
        <p:blipFill>
          <a:blip r:embed="rId3"/>
          <a:stretch>
            <a:fillRect/>
          </a:stretch>
        </p:blipFill>
        <p:spPr>
          <a:xfrm>
            <a:off x="0" y="0"/>
            <a:ext cx="12016710" cy="5409282"/>
          </a:xfrm>
          <a:prstGeom prst="rect">
            <a:avLst/>
          </a:prstGeom>
        </p:spPr>
      </p:pic>
    </p:spTree>
    <p:extLst>
      <p:ext uri="{BB962C8B-B14F-4D97-AF65-F5344CB8AC3E}">
        <p14:creationId xmlns:p14="http://schemas.microsoft.com/office/powerpoint/2010/main" val="288003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9727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1012668"/>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Here we describe the</a:t>
            </a:r>
          </a:p>
          <a:p>
            <a:pPr marL="0" lvl="0" indent="0" algn="l" rtl="0">
              <a:spcBef>
                <a:spcPts val="0"/>
              </a:spcBef>
              <a:spcAft>
                <a:spcPts val="0"/>
              </a:spcAft>
              <a:buClr>
                <a:schemeClr val="dk1"/>
              </a:buClr>
              <a:buSzPts val="1100"/>
              <a:buFont typeface="Arial"/>
              <a:buNone/>
            </a:pPr>
            <a:r>
              <a:rPr lang="en-US" dirty="0">
                <a:solidFill>
                  <a:schemeClr val="accent1"/>
                </a:solidFill>
              </a:rPr>
              <a:t>User Requirements </a:t>
            </a:r>
            <a:endParaRPr dirty="0">
              <a:solidFill>
                <a:schemeClr val="accent1"/>
              </a:solidFill>
            </a:endParaRPr>
          </a:p>
        </p:txBody>
      </p:sp>
      <p:sp>
        <p:nvSpPr>
          <p:cNvPr id="220" name="Google Shape;220;p23"/>
          <p:cNvSpPr txBox="1">
            <a:spLocks noGrp="1"/>
          </p:cNvSpPr>
          <p:nvPr>
            <p:ph type="title" idx="2"/>
          </p:nvPr>
        </p:nvSpPr>
        <p:spPr>
          <a:xfrm>
            <a:off x="5167125" y="792018"/>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1" name="Google Shape;221;p23"/>
          <p:cNvSpPr txBox="1">
            <a:spLocks noGrp="1"/>
          </p:cNvSpPr>
          <p:nvPr>
            <p:ph type="subTitle" idx="3"/>
          </p:nvPr>
        </p:nvSpPr>
        <p:spPr>
          <a:xfrm>
            <a:off x="6411225" y="1937368"/>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a:t>
            </a:r>
            <a:r>
              <a:rPr lang="en-US" dirty="0">
                <a:solidFill>
                  <a:schemeClr val="accent1"/>
                </a:solidFill>
              </a:rPr>
              <a:t>we describe the</a:t>
            </a:r>
          </a:p>
          <a:p>
            <a:pPr marL="0" lvl="0" indent="0" algn="l" rtl="0">
              <a:spcBef>
                <a:spcPts val="0"/>
              </a:spcBef>
              <a:spcAft>
                <a:spcPts val="0"/>
              </a:spcAft>
              <a:buClr>
                <a:schemeClr val="dk1"/>
              </a:buClr>
              <a:buSzPts val="1100"/>
              <a:buFont typeface="Arial"/>
              <a:buNone/>
            </a:pPr>
            <a:r>
              <a:rPr lang="en-US" dirty="0">
                <a:solidFill>
                  <a:schemeClr val="accent1"/>
                </a:solidFill>
              </a:rPr>
              <a:t>Project Design</a:t>
            </a:r>
            <a:endParaRPr dirty="0">
              <a:solidFill>
                <a:schemeClr val="accent1"/>
              </a:solidFill>
            </a:endParaRPr>
          </a:p>
        </p:txBody>
      </p:sp>
      <p:sp>
        <p:nvSpPr>
          <p:cNvPr id="222" name="Google Shape;222;p23"/>
          <p:cNvSpPr txBox="1">
            <a:spLocks noGrp="1"/>
          </p:cNvSpPr>
          <p:nvPr>
            <p:ph type="title" idx="4"/>
          </p:nvPr>
        </p:nvSpPr>
        <p:spPr>
          <a:xfrm>
            <a:off x="5167125" y="168874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07</a:t>
            </a:r>
            <a:endParaRPr dirty="0">
              <a:solidFill>
                <a:schemeClr val="accent1"/>
              </a:solidFill>
            </a:endParaRPr>
          </a:p>
        </p:txBody>
      </p:sp>
      <p:sp>
        <p:nvSpPr>
          <p:cNvPr id="223" name="Google Shape;223;p23"/>
          <p:cNvSpPr txBox="1">
            <a:spLocks noGrp="1"/>
          </p:cNvSpPr>
          <p:nvPr>
            <p:ph type="subTitle" idx="5"/>
          </p:nvPr>
        </p:nvSpPr>
        <p:spPr>
          <a:xfrm>
            <a:off x="6411225" y="2826218"/>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solidFill>
                  <a:schemeClr val="accent1"/>
                </a:solidFill>
              </a:rPr>
              <a:t>Here </a:t>
            </a:r>
            <a:r>
              <a:rPr lang="en-US" dirty="0">
                <a:solidFill>
                  <a:schemeClr val="accent1"/>
                </a:solidFill>
              </a:rPr>
              <a:t>we describe the</a:t>
            </a:r>
          </a:p>
          <a:p>
            <a:pPr marL="0" lvl="0" indent="0" algn="l" rtl="0">
              <a:spcBef>
                <a:spcPts val="0"/>
              </a:spcBef>
              <a:spcAft>
                <a:spcPts val="0"/>
              </a:spcAft>
              <a:buClr>
                <a:schemeClr val="dk1"/>
              </a:buClr>
              <a:buSzPts val="1100"/>
              <a:buFont typeface="Arial"/>
              <a:buNone/>
            </a:pPr>
            <a:r>
              <a:rPr lang="en-US" dirty="0">
                <a:solidFill>
                  <a:schemeClr val="accent1"/>
                </a:solidFill>
              </a:rPr>
              <a:t>Architecture of the page</a:t>
            </a:r>
            <a:endParaRPr dirty="0">
              <a:solidFill>
                <a:schemeClr val="accent1"/>
              </a:solidFill>
            </a:endParaRPr>
          </a:p>
        </p:txBody>
      </p:sp>
      <p:sp>
        <p:nvSpPr>
          <p:cNvPr id="224" name="Google Shape;224;p23"/>
          <p:cNvSpPr txBox="1">
            <a:spLocks noGrp="1"/>
          </p:cNvSpPr>
          <p:nvPr>
            <p:ph type="title" idx="6"/>
          </p:nvPr>
        </p:nvSpPr>
        <p:spPr>
          <a:xfrm>
            <a:off x="5167125" y="2585468"/>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08</a:t>
            </a:r>
            <a:endParaRPr dirty="0">
              <a:solidFill>
                <a:schemeClr val="accent1"/>
              </a:solidFill>
            </a:endParaRPr>
          </a:p>
        </p:txBody>
      </p:sp>
      <p:sp>
        <p:nvSpPr>
          <p:cNvPr id="225" name="Google Shape;225;p23"/>
          <p:cNvSpPr txBox="1">
            <a:spLocks noGrp="1"/>
          </p:cNvSpPr>
          <p:nvPr>
            <p:ph type="subTitle" idx="7"/>
          </p:nvPr>
        </p:nvSpPr>
        <p:spPr>
          <a:xfrm>
            <a:off x="725750" y="1012668"/>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chemeClr val="accent1"/>
                </a:solidFill>
              </a:rPr>
              <a:t>Here we describe</a:t>
            </a:r>
            <a:endParaRPr dirty="0">
              <a:solidFill>
                <a:schemeClr val="accent1"/>
              </a:solidFill>
            </a:endParaRPr>
          </a:p>
          <a:p>
            <a:pPr marL="0" lvl="0" indent="0" algn="r" rtl="0">
              <a:spcBef>
                <a:spcPts val="0"/>
              </a:spcBef>
              <a:spcAft>
                <a:spcPts val="0"/>
              </a:spcAft>
              <a:buNone/>
            </a:pPr>
            <a:r>
              <a:rPr lang="en-US" dirty="0">
                <a:solidFill>
                  <a:schemeClr val="accent1"/>
                </a:solidFill>
              </a:rPr>
              <a:t>A</a:t>
            </a:r>
            <a:r>
              <a:rPr lang="es" dirty="0">
                <a:solidFill>
                  <a:schemeClr val="accent1"/>
                </a:solidFill>
              </a:rPr>
              <a:t>bout the project</a:t>
            </a:r>
            <a:endParaRPr dirty="0">
              <a:solidFill>
                <a:schemeClr val="accent1"/>
              </a:solidFill>
            </a:endParaRPr>
          </a:p>
        </p:txBody>
      </p:sp>
      <p:sp>
        <p:nvSpPr>
          <p:cNvPr id="226" name="Google Shape;226;p23"/>
          <p:cNvSpPr txBox="1">
            <a:spLocks noGrp="1"/>
          </p:cNvSpPr>
          <p:nvPr>
            <p:ph type="title" idx="8"/>
          </p:nvPr>
        </p:nvSpPr>
        <p:spPr>
          <a:xfrm>
            <a:off x="2827575" y="79201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1937368"/>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Here we describe the</a:t>
            </a:r>
          </a:p>
          <a:p>
            <a:pPr marL="0" lvl="0" indent="0" algn="r" rtl="0">
              <a:spcBef>
                <a:spcPts val="0"/>
              </a:spcBef>
              <a:spcAft>
                <a:spcPts val="0"/>
              </a:spcAft>
              <a:buClr>
                <a:schemeClr val="dk1"/>
              </a:buClr>
              <a:buSzPts val="1100"/>
              <a:buFont typeface="Arial"/>
              <a:buNone/>
            </a:pPr>
            <a:r>
              <a:rPr lang="en-US" dirty="0">
                <a:solidFill>
                  <a:schemeClr val="accent1"/>
                </a:solidFill>
              </a:rPr>
              <a:t>Ideas and Objectives</a:t>
            </a:r>
            <a:endParaRPr dirty="0">
              <a:solidFill>
                <a:schemeClr val="accent1"/>
              </a:solidFill>
            </a:endParaRPr>
          </a:p>
        </p:txBody>
      </p:sp>
      <p:sp>
        <p:nvSpPr>
          <p:cNvPr id="228" name="Google Shape;228;p23"/>
          <p:cNvSpPr txBox="1">
            <a:spLocks noGrp="1"/>
          </p:cNvSpPr>
          <p:nvPr>
            <p:ph type="title" idx="13"/>
          </p:nvPr>
        </p:nvSpPr>
        <p:spPr>
          <a:xfrm>
            <a:off x="2827575" y="168874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29" name="Google Shape;229;p23"/>
          <p:cNvSpPr txBox="1">
            <a:spLocks noGrp="1"/>
          </p:cNvSpPr>
          <p:nvPr>
            <p:ph type="subTitle" idx="14"/>
          </p:nvPr>
        </p:nvSpPr>
        <p:spPr>
          <a:xfrm>
            <a:off x="725750" y="2826218"/>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dirty="0">
                <a:solidFill>
                  <a:schemeClr val="accent1"/>
                </a:solidFill>
              </a:rPr>
              <a:t>Here </a:t>
            </a:r>
            <a:r>
              <a:rPr lang="en-US" dirty="0">
                <a:solidFill>
                  <a:schemeClr val="accent1"/>
                </a:solidFill>
              </a:rPr>
              <a:t>we describe terms</a:t>
            </a:r>
          </a:p>
          <a:p>
            <a:pPr marL="0" lvl="0" indent="0" algn="r" rtl="0">
              <a:spcBef>
                <a:spcPts val="0"/>
              </a:spcBef>
              <a:spcAft>
                <a:spcPts val="0"/>
              </a:spcAft>
              <a:buClr>
                <a:schemeClr val="dk1"/>
              </a:buClr>
              <a:buSzPts val="1100"/>
              <a:buFont typeface="Arial"/>
              <a:buNone/>
            </a:pPr>
            <a:r>
              <a:rPr lang="en-US" dirty="0">
                <a:solidFill>
                  <a:schemeClr val="accent1"/>
                </a:solidFill>
              </a:rPr>
              <a:t>Used in project</a:t>
            </a:r>
            <a:endParaRPr dirty="0">
              <a:solidFill>
                <a:schemeClr val="accent1"/>
              </a:solidFill>
            </a:endParaRPr>
          </a:p>
        </p:txBody>
      </p:sp>
      <p:sp>
        <p:nvSpPr>
          <p:cNvPr id="230" name="Google Shape;230;p23"/>
          <p:cNvSpPr txBox="1">
            <a:spLocks noGrp="1"/>
          </p:cNvSpPr>
          <p:nvPr>
            <p:ph type="title" idx="15"/>
          </p:nvPr>
        </p:nvSpPr>
        <p:spPr>
          <a:xfrm>
            <a:off x="2827575" y="2585468"/>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9415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Project</a:t>
            </a:r>
            <a:endParaRPr dirty="0"/>
          </a:p>
        </p:txBody>
      </p:sp>
      <p:sp>
        <p:nvSpPr>
          <p:cNvPr id="232" name="Google Shape;232;p23"/>
          <p:cNvSpPr txBox="1">
            <a:spLocks noGrp="1"/>
          </p:cNvSpPr>
          <p:nvPr>
            <p:ph type="ctrTitle" idx="17"/>
          </p:nvPr>
        </p:nvSpPr>
        <p:spPr>
          <a:xfrm>
            <a:off x="514794" y="1865731"/>
            <a:ext cx="2204694"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Idea – Context and Objective</a:t>
            </a:r>
            <a:endParaRPr dirty="0"/>
          </a:p>
        </p:txBody>
      </p:sp>
      <p:sp>
        <p:nvSpPr>
          <p:cNvPr id="233" name="Google Shape;233;p23"/>
          <p:cNvSpPr txBox="1">
            <a:spLocks noGrp="1"/>
          </p:cNvSpPr>
          <p:nvPr>
            <p:ph type="ctrTitle" idx="18"/>
          </p:nvPr>
        </p:nvSpPr>
        <p:spPr>
          <a:xfrm>
            <a:off x="643488" y="275466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Term Definition</a:t>
            </a:r>
            <a:endParaRPr dirty="0"/>
          </a:p>
        </p:txBody>
      </p:sp>
      <p:sp>
        <p:nvSpPr>
          <p:cNvPr id="234" name="Google Shape;234;p23"/>
          <p:cNvSpPr txBox="1">
            <a:spLocks noGrp="1"/>
          </p:cNvSpPr>
          <p:nvPr>
            <p:ph type="ctrTitle" idx="19"/>
          </p:nvPr>
        </p:nvSpPr>
        <p:spPr>
          <a:xfrm>
            <a:off x="6424513" y="94153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Major Requirements</a:t>
            </a:r>
            <a:endParaRPr dirty="0"/>
          </a:p>
        </p:txBody>
      </p:sp>
      <p:sp>
        <p:nvSpPr>
          <p:cNvPr id="235" name="Google Shape;235;p23"/>
          <p:cNvSpPr txBox="1">
            <a:spLocks noGrp="1"/>
          </p:cNvSpPr>
          <p:nvPr>
            <p:ph type="ctrTitle" idx="20"/>
          </p:nvPr>
        </p:nvSpPr>
        <p:spPr>
          <a:xfrm>
            <a:off x="6424513" y="186573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Design - Project Stages</a:t>
            </a:r>
            <a:endParaRPr dirty="0"/>
          </a:p>
        </p:txBody>
      </p:sp>
      <p:sp>
        <p:nvSpPr>
          <p:cNvPr id="236" name="Google Shape;236;p23"/>
          <p:cNvSpPr txBox="1">
            <a:spLocks noGrp="1"/>
          </p:cNvSpPr>
          <p:nvPr>
            <p:ph type="ctrTitle" idx="21"/>
          </p:nvPr>
        </p:nvSpPr>
        <p:spPr>
          <a:xfrm>
            <a:off x="6424513" y="275466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Architecture</a:t>
            </a:r>
            <a:endParaRPr dirty="0"/>
          </a:p>
        </p:txBody>
      </p:sp>
      <p:sp>
        <p:nvSpPr>
          <p:cNvPr id="237" name="Google Shape;237;p23"/>
          <p:cNvSpPr/>
          <p:nvPr/>
        </p:nvSpPr>
        <p:spPr>
          <a:xfrm>
            <a:off x="3597855" y="2725962"/>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906631"/>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1813556"/>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1812232"/>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5087875" y="978612"/>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703871"/>
            <a:ext cx="8520600" cy="0"/>
          </a:xfrm>
          <a:prstGeom prst="straightConnector1">
            <a:avLst/>
          </a:prstGeom>
          <a:noFill/>
          <a:ln w="9525" cap="flat" cmpd="sng">
            <a:solidFill>
              <a:srgbClr val="48FFD5"/>
            </a:solidFill>
            <a:prstDash val="solid"/>
            <a:round/>
            <a:headEnd type="none" w="med" len="med"/>
            <a:tailEnd type="none" w="med" len="med"/>
          </a:ln>
        </p:spPr>
      </p:cxnSp>
      <p:sp>
        <p:nvSpPr>
          <p:cNvPr id="62" name="Google Shape;221;p23">
            <a:extLst>
              <a:ext uri="{FF2B5EF4-FFF2-40B4-BE49-F238E27FC236}">
                <a16:creationId xmlns:a16="http://schemas.microsoft.com/office/drawing/2014/main" id="{1A583F0B-8D02-444D-AD7F-DBA22942E307}"/>
              </a:ext>
            </a:extLst>
          </p:cNvPr>
          <p:cNvSpPr txBox="1">
            <a:spLocks/>
          </p:cNvSpPr>
          <p:nvPr/>
        </p:nvSpPr>
        <p:spPr>
          <a:xfrm>
            <a:off x="6411225" y="3633323"/>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buClr>
                <a:schemeClr val="dk1"/>
              </a:buClr>
              <a:buSzPts val="1100"/>
              <a:buFont typeface="Arial"/>
              <a:buNone/>
            </a:pPr>
            <a:r>
              <a:rPr lang="en-US" dirty="0">
                <a:solidFill>
                  <a:schemeClr val="accent1"/>
                </a:solidFill>
              </a:rPr>
              <a:t>Here we describe </a:t>
            </a:r>
          </a:p>
          <a:p>
            <a:pPr marL="0" indent="0">
              <a:buClr>
                <a:schemeClr val="dk1"/>
              </a:buClr>
              <a:buSzPts val="1100"/>
              <a:buFont typeface="Arial"/>
              <a:buNone/>
            </a:pPr>
            <a:r>
              <a:rPr lang="en-US" dirty="0">
                <a:solidFill>
                  <a:schemeClr val="accent1"/>
                </a:solidFill>
              </a:rPr>
              <a:t>web wire Framings</a:t>
            </a:r>
          </a:p>
        </p:txBody>
      </p:sp>
      <p:sp>
        <p:nvSpPr>
          <p:cNvPr id="63" name="Google Shape;222;p23">
            <a:extLst>
              <a:ext uri="{FF2B5EF4-FFF2-40B4-BE49-F238E27FC236}">
                <a16:creationId xmlns:a16="http://schemas.microsoft.com/office/drawing/2014/main" id="{46FF6459-1848-4C5C-A409-418E92740931}"/>
              </a:ext>
            </a:extLst>
          </p:cNvPr>
          <p:cNvSpPr txBox="1">
            <a:spLocks/>
          </p:cNvSpPr>
          <p:nvPr/>
        </p:nvSpPr>
        <p:spPr>
          <a:xfrm>
            <a:off x="5167125" y="3384698"/>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09</a:t>
            </a:r>
          </a:p>
        </p:txBody>
      </p:sp>
      <p:sp>
        <p:nvSpPr>
          <p:cNvPr id="64" name="Google Shape;223;p23">
            <a:extLst>
              <a:ext uri="{FF2B5EF4-FFF2-40B4-BE49-F238E27FC236}">
                <a16:creationId xmlns:a16="http://schemas.microsoft.com/office/drawing/2014/main" id="{CA014BA0-0025-46B2-A71E-B7F85B277025}"/>
              </a:ext>
            </a:extLst>
          </p:cNvPr>
          <p:cNvSpPr txBox="1">
            <a:spLocks/>
          </p:cNvSpPr>
          <p:nvPr/>
        </p:nvSpPr>
        <p:spPr>
          <a:xfrm>
            <a:off x="6411225" y="4522173"/>
            <a:ext cx="18894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buClr>
                <a:schemeClr val="dk1"/>
              </a:buClr>
              <a:buSzPts val="1100"/>
              <a:buFont typeface="Arial"/>
              <a:buNone/>
            </a:pPr>
            <a:r>
              <a:rPr lang="en-US" dirty="0">
                <a:solidFill>
                  <a:schemeClr val="accent1"/>
                </a:solidFill>
              </a:rPr>
              <a:t>Here we describe the </a:t>
            </a:r>
          </a:p>
          <a:p>
            <a:pPr marL="0" indent="0">
              <a:buClr>
                <a:schemeClr val="dk1"/>
              </a:buClr>
              <a:buSzPts val="1100"/>
              <a:buFont typeface="Arial"/>
              <a:buNone/>
            </a:pPr>
            <a:r>
              <a:rPr lang="en-US" dirty="0">
                <a:solidFill>
                  <a:schemeClr val="accent1"/>
                </a:solidFill>
              </a:rPr>
              <a:t>Completion status</a:t>
            </a:r>
          </a:p>
        </p:txBody>
      </p:sp>
      <p:sp>
        <p:nvSpPr>
          <p:cNvPr id="65" name="Google Shape;224;p23">
            <a:extLst>
              <a:ext uri="{FF2B5EF4-FFF2-40B4-BE49-F238E27FC236}">
                <a16:creationId xmlns:a16="http://schemas.microsoft.com/office/drawing/2014/main" id="{69B406C9-7D1C-4D7E-B3B5-78CBA8F8BF9F}"/>
              </a:ext>
            </a:extLst>
          </p:cNvPr>
          <p:cNvSpPr txBox="1">
            <a:spLocks/>
          </p:cNvSpPr>
          <p:nvPr/>
        </p:nvSpPr>
        <p:spPr>
          <a:xfrm>
            <a:off x="5167125" y="428142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10</a:t>
            </a:r>
          </a:p>
        </p:txBody>
      </p:sp>
      <p:sp>
        <p:nvSpPr>
          <p:cNvPr id="66" name="Google Shape;227;p23">
            <a:extLst>
              <a:ext uri="{FF2B5EF4-FFF2-40B4-BE49-F238E27FC236}">
                <a16:creationId xmlns:a16="http://schemas.microsoft.com/office/drawing/2014/main" id="{B5D16E94-4BB6-4A10-90C2-66EA175F0447}"/>
              </a:ext>
            </a:extLst>
          </p:cNvPr>
          <p:cNvSpPr txBox="1">
            <a:spLocks/>
          </p:cNvSpPr>
          <p:nvPr/>
        </p:nvSpPr>
        <p:spPr>
          <a:xfrm>
            <a:off x="725750" y="3633323"/>
            <a:ext cx="20100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buClr>
                <a:schemeClr val="dk1"/>
              </a:buClr>
              <a:buSzPts val="1100"/>
              <a:buFont typeface="Arial"/>
              <a:buNone/>
            </a:pPr>
            <a:r>
              <a:rPr lang="en-US" dirty="0">
                <a:solidFill>
                  <a:schemeClr val="accent1"/>
                </a:solidFill>
              </a:rPr>
              <a:t>Here we describe the difficulties</a:t>
            </a:r>
          </a:p>
          <a:p>
            <a:pPr marL="0" indent="0">
              <a:buClr>
                <a:schemeClr val="dk1"/>
              </a:buClr>
              <a:buSzPts val="1100"/>
              <a:buFont typeface="Arial"/>
              <a:buNone/>
            </a:pPr>
            <a:r>
              <a:rPr lang="en-US" dirty="0">
                <a:solidFill>
                  <a:schemeClr val="accent1"/>
                </a:solidFill>
              </a:rPr>
              <a:t>Faced by users without fleet</a:t>
            </a:r>
          </a:p>
        </p:txBody>
      </p:sp>
      <p:sp>
        <p:nvSpPr>
          <p:cNvPr id="67" name="Google Shape;228;p23">
            <a:extLst>
              <a:ext uri="{FF2B5EF4-FFF2-40B4-BE49-F238E27FC236}">
                <a16:creationId xmlns:a16="http://schemas.microsoft.com/office/drawing/2014/main" id="{9A8FFD83-4F00-436C-BC99-4A44ABECFB8B}"/>
              </a:ext>
            </a:extLst>
          </p:cNvPr>
          <p:cNvSpPr txBox="1">
            <a:spLocks/>
          </p:cNvSpPr>
          <p:nvPr/>
        </p:nvSpPr>
        <p:spPr>
          <a:xfrm>
            <a:off x="2827575" y="3384698"/>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a:solidFill>
                  <a:schemeClr val="accent1"/>
                </a:solidFill>
              </a:rPr>
              <a:t>04</a:t>
            </a:r>
            <a:endParaRPr lang="es" dirty="0">
              <a:solidFill>
                <a:schemeClr val="accent1"/>
              </a:solidFill>
            </a:endParaRPr>
          </a:p>
        </p:txBody>
      </p:sp>
      <p:sp>
        <p:nvSpPr>
          <p:cNvPr id="68" name="Google Shape;229;p23">
            <a:extLst>
              <a:ext uri="{FF2B5EF4-FFF2-40B4-BE49-F238E27FC236}">
                <a16:creationId xmlns:a16="http://schemas.microsoft.com/office/drawing/2014/main" id="{C763958D-E978-4C6F-B1A6-68A36F258D4D}"/>
              </a:ext>
            </a:extLst>
          </p:cNvPr>
          <p:cNvSpPr txBox="1">
            <a:spLocks/>
          </p:cNvSpPr>
          <p:nvPr/>
        </p:nvSpPr>
        <p:spPr>
          <a:xfrm>
            <a:off x="725750" y="4522173"/>
            <a:ext cx="2010000" cy="50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buClr>
                <a:schemeClr val="dk1"/>
              </a:buClr>
              <a:buSzPts val="1100"/>
              <a:buFont typeface="Arial"/>
              <a:buNone/>
            </a:pPr>
            <a:r>
              <a:rPr lang="en-US" dirty="0">
                <a:solidFill>
                  <a:schemeClr val="accent1"/>
                </a:solidFill>
              </a:rPr>
              <a:t>Here we describe the</a:t>
            </a:r>
          </a:p>
          <a:p>
            <a:pPr marL="0" indent="0">
              <a:buClr>
                <a:schemeClr val="dk1"/>
              </a:buClr>
              <a:buSzPts val="1100"/>
              <a:buFont typeface="Arial"/>
              <a:buNone/>
            </a:pPr>
            <a:r>
              <a:rPr lang="en-US" dirty="0">
                <a:solidFill>
                  <a:schemeClr val="accent1"/>
                </a:solidFill>
              </a:rPr>
              <a:t>Tech Stack used in the Project</a:t>
            </a:r>
          </a:p>
        </p:txBody>
      </p:sp>
      <p:sp>
        <p:nvSpPr>
          <p:cNvPr id="69" name="Google Shape;230;p23">
            <a:extLst>
              <a:ext uri="{FF2B5EF4-FFF2-40B4-BE49-F238E27FC236}">
                <a16:creationId xmlns:a16="http://schemas.microsoft.com/office/drawing/2014/main" id="{163A9DC8-61D3-4801-9D5E-4351F3E5B15A}"/>
              </a:ext>
            </a:extLst>
          </p:cNvPr>
          <p:cNvSpPr txBox="1">
            <a:spLocks/>
          </p:cNvSpPr>
          <p:nvPr/>
        </p:nvSpPr>
        <p:spPr>
          <a:xfrm>
            <a:off x="2827575" y="4281423"/>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l"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05</a:t>
            </a:r>
          </a:p>
        </p:txBody>
      </p:sp>
      <p:sp>
        <p:nvSpPr>
          <p:cNvPr id="70" name="Google Shape;232;p23">
            <a:extLst>
              <a:ext uri="{FF2B5EF4-FFF2-40B4-BE49-F238E27FC236}">
                <a16:creationId xmlns:a16="http://schemas.microsoft.com/office/drawing/2014/main" id="{17C0C2D0-5A60-4741-95DB-B7165C0903A7}"/>
              </a:ext>
            </a:extLst>
          </p:cNvPr>
          <p:cNvSpPr txBox="1">
            <a:spLocks/>
          </p:cNvSpPr>
          <p:nvPr/>
        </p:nvSpPr>
        <p:spPr>
          <a:xfrm>
            <a:off x="643488" y="356168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US" dirty="0"/>
              <a:t>Difficulties</a:t>
            </a:r>
          </a:p>
        </p:txBody>
      </p:sp>
      <p:sp>
        <p:nvSpPr>
          <p:cNvPr id="71" name="Google Shape;233;p23">
            <a:extLst>
              <a:ext uri="{FF2B5EF4-FFF2-40B4-BE49-F238E27FC236}">
                <a16:creationId xmlns:a16="http://schemas.microsoft.com/office/drawing/2014/main" id="{3B1D80F4-F0DC-48EC-9579-E8836C0A11DF}"/>
              </a:ext>
            </a:extLst>
          </p:cNvPr>
          <p:cNvSpPr txBox="1">
            <a:spLocks/>
          </p:cNvSpPr>
          <p:nvPr/>
        </p:nvSpPr>
        <p:spPr>
          <a:xfrm>
            <a:off x="643488" y="445062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US" dirty="0"/>
              <a:t>Tech Stack</a:t>
            </a:r>
          </a:p>
        </p:txBody>
      </p:sp>
      <p:sp>
        <p:nvSpPr>
          <p:cNvPr id="72" name="Google Shape;235;p23">
            <a:extLst>
              <a:ext uri="{FF2B5EF4-FFF2-40B4-BE49-F238E27FC236}">
                <a16:creationId xmlns:a16="http://schemas.microsoft.com/office/drawing/2014/main" id="{91970AE6-6D53-4EA9-9376-7945D6CAC149}"/>
              </a:ext>
            </a:extLst>
          </p:cNvPr>
          <p:cNvSpPr txBox="1">
            <a:spLocks/>
          </p:cNvSpPr>
          <p:nvPr/>
        </p:nvSpPr>
        <p:spPr>
          <a:xfrm>
            <a:off x="6424513" y="3561686"/>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IN" dirty="0"/>
              <a:t>S</a:t>
            </a:r>
            <a:r>
              <a:rPr lang="en-US" dirty="0" err="1"/>
              <a:t>creenshot</a:t>
            </a:r>
            <a:endParaRPr lang="en-US" dirty="0"/>
          </a:p>
        </p:txBody>
      </p:sp>
      <p:sp>
        <p:nvSpPr>
          <p:cNvPr id="73" name="Google Shape;236;p23">
            <a:extLst>
              <a:ext uri="{FF2B5EF4-FFF2-40B4-BE49-F238E27FC236}">
                <a16:creationId xmlns:a16="http://schemas.microsoft.com/office/drawing/2014/main" id="{12110EF4-C7FB-4963-B8D6-83F70543892B}"/>
              </a:ext>
            </a:extLst>
          </p:cNvPr>
          <p:cNvSpPr txBox="1">
            <a:spLocks/>
          </p:cNvSpPr>
          <p:nvPr/>
        </p:nvSpPr>
        <p:spPr>
          <a:xfrm>
            <a:off x="6424513" y="4450623"/>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US" dirty="0"/>
              <a:t>Completion Status</a:t>
            </a:r>
          </a:p>
        </p:txBody>
      </p:sp>
      <p:sp>
        <p:nvSpPr>
          <p:cNvPr id="83" name="Google Shape;255;p23">
            <a:extLst>
              <a:ext uri="{FF2B5EF4-FFF2-40B4-BE49-F238E27FC236}">
                <a16:creationId xmlns:a16="http://schemas.microsoft.com/office/drawing/2014/main" id="{007159BA-EB58-46DF-85F3-F65523D29F19}"/>
              </a:ext>
            </a:extLst>
          </p:cNvPr>
          <p:cNvSpPr/>
          <p:nvPr/>
        </p:nvSpPr>
        <p:spPr>
          <a:xfrm>
            <a:off x="5109480" y="4419264"/>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201;p52">
            <a:extLst>
              <a:ext uri="{FF2B5EF4-FFF2-40B4-BE49-F238E27FC236}">
                <a16:creationId xmlns:a16="http://schemas.microsoft.com/office/drawing/2014/main" id="{B190D507-5F21-48AA-A887-9C0CE51201BD}"/>
              </a:ext>
            </a:extLst>
          </p:cNvPr>
          <p:cNvSpPr/>
          <p:nvPr/>
        </p:nvSpPr>
        <p:spPr>
          <a:xfrm>
            <a:off x="3575855" y="3502726"/>
            <a:ext cx="444090" cy="404530"/>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85" name="Google Shape;6004;p52">
            <a:extLst>
              <a:ext uri="{FF2B5EF4-FFF2-40B4-BE49-F238E27FC236}">
                <a16:creationId xmlns:a16="http://schemas.microsoft.com/office/drawing/2014/main" id="{8BEA8E83-0367-4FC5-8CD3-0EF9C74F90A2}"/>
              </a:ext>
            </a:extLst>
          </p:cNvPr>
          <p:cNvGrpSpPr/>
          <p:nvPr/>
        </p:nvGrpSpPr>
        <p:grpSpPr>
          <a:xfrm>
            <a:off x="3596882" y="4419264"/>
            <a:ext cx="407313" cy="407398"/>
            <a:chOff x="5049725" y="2027900"/>
            <a:chExt cx="481750" cy="481850"/>
          </a:xfrm>
          <a:solidFill>
            <a:srgbClr val="48FFD5"/>
          </a:solidFill>
        </p:grpSpPr>
        <p:sp>
          <p:nvSpPr>
            <p:cNvPr id="86" name="Google Shape;6005;p52">
              <a:extLst>
                <a:ext uri="{FF2B5EF4-FFF2-40B4-BE49-F238E27FC236}">
                  <a16:creationId xmlns:a16="http://schemas.microsoft.com/office/drawing/2014/main" id="{5F65FEC1-3524-4595-9AB9-2469025CDFA0}"/>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6006;p52">
              <a:extLst>
                <a:ext uri="{FF2B5EF4-FFF2-40B4-BE49-F238E27FC236}">
                  <a16:creationId xmlns:a16="http://schemas.microsoft.com/office/drawing/2014/main" id="{4F43D531-71EF-4452-B773-970EEE9D9AA7}"/>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6007;p52">
              <a:extLst>
                <a:ext uri="{FF2B5EF4-FFF2-40B4-BE49-F238E27FC236}">
                  <a16:creationId xmlns:a16="http://schemas.microsoft.com/office/drawing/2014/main" id="{E83C5DED-3FD3-4C57-8C39-06979C2F901B}"/>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 name="Google Shape;6008;p52">
              <a:extLst>
                <a:ext uri="{FF2B5EF4-FFF2-40B4-BE49-F238E27FC236}">
                  <a16:creationId xmlns:a16="http://schemas.microsoft.com/office/drawing/2014/main" id="{8AA4488E-F2F1-4F00-85AD-887123977874}"/>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 name="Google Shape;6009;p52">
              <a:extLst>
                <a:ext uri="{FF2B5EF4-FFF2-40B4-BE49-F238E27FC236}">
                  <a16:creationId xmlns:a16="http://schemas.microsoft.com/office/drawing/2014/main" id="{C2F643C9-9B9A-446B-9ED6-E85171B6C09F}"/>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6010;p52">
              <a:extLst>
                <a:ext uri="{FF2B5EF4-FFF2-40B4-BE49-F238E27FC236}">
                  <a16:creationId xmlns:a16="http://schemas.microsoft.com/office/drawing/2014/main" id="{31B725D7-F43D-4EBF-B8D6-C08F30A6ED4F}"/>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 name="Google Shape;6011;p52">
              <a:extLst>
                <a:ext uri="{FF2B5EF4-FFF2-40B4-BE49-F238E27FC236}">
                  <a16:creationId xmlns:a16="http://schemas.microsoft.com/office/drawing/2014/main" id="{D6281C71-09B2-4CFE-A8A0-E73593A225E7}"/>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3" name="Google Shape;6012;p52">
              <a:extLst>
                <a:ext uri="{FF2B5EF4-FFF2-40B4-BE49-F238E27FC236}">
                  <a16:creationId xmlns:a16="http://schemas.microsoft.com/office/drawing/2014/main" id="{4FD871FE-48D7-4E29-A9E8-4E67827E8766}"/>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4" name="Google Shape;5941;p52">
            <a:extLst>
              <a:ext uri="{FF2B5EF4-FFF2-40B4-BE49-F238E27FC236}">
                <a16:creationId xmlns:a16="http://schemas.microsoft.com/office/drawing/2014/main" id="{B034D2FA-8191-4A49-9FC8-F8C3B84A5EA1}"/>
              </a:ext>
            </a:extLst>
          </p:cNvPr>
          <p:cNvGrpSpPr/>
          <p:nvPr/>
        </p:nvGrpSpPr>
        <p:grpSpPr>
          <a:xfrm>
            <a:off x="5154011" y="3578353"/>
            <a:ext cx="343442" cy="339288"/>
            <a:chOff x="3858100" y="1435075"/>
            <a:chExt cx="487775" cy="481875"/>
          </a:xfrm>
          <a:solidFill>
            <a:srgbClr val="48FFD5"/>
          </a:solidFill>
        </p:grpSpPr>
        <p:sp>
          <p:nvSpPr>
            <p:cNvPr id="95" name="Google Shape;5942;p52">
              <a:extLst>
                <a:ext uri="{FF2B5EF4-FFF2-40B4-BE49-F238E27FC236}">
                  <a16:creationId xmlns:a16="http://schemas.microsoft.com/office/drawing/2014/main" id="{66A701BF-7353-4489-B921-DCCBD8E4B620}"/>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6" name="Google Shape;5943;p52">
              <a:extLst>
                <a:ext uri="{FF2B5EF4-FFF2-40B4-BE49-F238E27FC236}">
                  <a16:creationId xmlns:a16="http://schemas.microsoft.com/office/drawing/2014/main" id="{F6A3E877-B6C9-436D-B390-EE3D64710EC4}"/>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7" name="Google Shape;5944;p52">
              <a:extLst>
                <a:ext uri="{FF2B5EF4-FFF2-40B4-BE49-F238E27FC236}">
                  <a16:creationId xmlns:a16="http://schemas.microsoft.com/office/drawing/2014/main" id="{A3F2379F-7B35-4C0A-AF81-E49B832FBE75}"/>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8" name="Google Shape;5945;p52">
              <a:extLst>
                <a:ext uri="{FF2B5EF4-FFF2-40B4-BE49-F238E27FC236}">
                  <a16:creationId xmlns:a16="http://schemas.microsoft.com/office/drawing/2014/main" id="{16B3BC37-8172-40E9-B530-CC2C1599C671}"/>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 name="Google Shape;5946;p52">
              <a:extLst>
                <a:ext uri="{FF2B5EF4-FFF2-40B4-BE49-F238E27FC236}">
                  <a16:creationId xmlns:a16="http://schemas.microsoft.com/office/drawing/2014/main" id="{8BB5EDA4-2F67-4608-A8A8-049FEAB6F183}"/>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0" name="Google Shape;6024;p52">
            <a:extLst>
              <a:ext uri="{FF2B5EF4-FFF2-40B4-BE49-F238E27FC236}">
                <a16:creationId xmlns:a16="http://schemas.microsoft.com/office/drawing/2014/main" id="{7D76DA45-3BBD-4A00-B87D-10575A0EA9C1}"/>
              </a:ext>
            </a:extLst>
          </p:cNvPr>
          <p:cNvGrpSpPr/>
          <p:nvPr/>
        </p:nvGrpSpPr>
        <p:grpSpPr>
          <a:xfrm>
            <a:off x="5107864" y="2708957"/>
            <a:ext cx="420809" cy="420809"/>
            <a:chOff x="1492675" y="2027925"/>
            <a:chExt cx="481825" cy="481825"/>
          </a:xfrm>
          <a:solidFill>
            <a:srgbClr val="48FFD5"/>
          </a:solidFill>
        </p:grpSpPr>
        <p:sp>
          <p:nvSpPr>
            <p:cNvPr id="101" name="Google Shape;6025;p52">
              <a:extLst>
                <a:ext uri="{FF2B5EF4-FFF2-40B4-BE49-F238E27FC236}">
                  <a16:creationId xmlns:a16="http://schemas.microsoft.com/office/drawing/2014/main" id="{7B848494-E6AD-4157-B464-22A45660DACF}"/>
                </a:ext>
              </a:extLst>
            </p:cNvPr>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2" name="Google Shape;6026;p52">
              <a:extLst>
                <a:ext uri="{FF2B5EF4-FFF2-40B4-BE49-F238E27FC236}">
                  <a16:creationId xmlns:a16="http://schemas.microsoft.com/office/drawing/2014/main" id="{7B471526-E9D3-40BA-8099-AEE55BE28D42}"/>
                </a:ext>
              </a:extLst>
            </p:cNvPr>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 name="Google Shape;6027;p52">
              <a:extLst>
                <a:ext uri="{FF2B5EF4-FFF2-40B4-BE49-F238E27FC236}">
                  <a16:creationId xmlns:a16="http://schemas.microsoft.com/office/drawing/2014/main" id="{DE2A342E-4ACC-42DC-83F8-0522C125B147}"/>
                </a:ext>
              </a:extLst>
            </p:cNvPr>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4" name="Google Shape;6028;p52">
              <a:extLst>
                <a:ext uri="{FF2B5EF4-FFF2-40B4-BE49-F238E27FC236}">
                  <a16:creationId xmlns:a16="http://schemas.microsoft.com/office/drawing/2014/main" id="{EDA35F26-8733-4B52-A4EB-05E9F00BA930}"/>
                </a:ext>
              </a:extLst>
            </p:cNvPr>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5" name="Google Shape;6029;p52">
              <a:extLst>
                <a:ext uri="{FF2B5EF4-FFF2-40B4-BE49-F238E27FC236}">
                  <a16:creationId xmlns:a16="http://schemas.microsoft.com/office/drawing/2014/main" id="{FF86C0A9-6C48-4214-86DD-0F9B25E7B23A}"/>
                </a:ext>
              </a:extLst>
            </p:cNvPr>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9"/>
        <p:cNvGrpSpPr/>
        <p:nvPr/>
      </p:nvGrpSpPr>
      <p:grpSpPr>
        <a:xfrm>
          <a:off x="0" y="0"/>
          <a:ext cx="0" cy="0"/>
          <a:chOff x="0" y="0"/>
          <a:chExt cx="0" cy="0"/>
        </a:xfrm>
      </p:grpSpPr>
    </p:spTree>
    <p:extLst>
      <p:ext uri="{BB962C8B-B14F-4D97-AF65-F5344CB8AC3E}">
        <p14:creationId xmlns:p14="http://schemas.microsoft.com/office/powerpoint/2010/main" val="254071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9"/>
        <p:cNvGrpSpPr/>
        <p:nvPr/>
      </p:nvGrpSpPr>
      <p:grpSpPr>
        <a:xfrm>
          <a:off x="0" y="0"/>
          <a:ext cx="0" cy="0"/>
          <a:chOff x="0" y="0"/>
          <a:chExt cx="0" cy="0"/>
        </a:xfrm>
      </p:grpSpPr>
      <p:pic>
        <p:nvPicPr>
          <p:cNvPr id="17" name="Picture 16">
            <a:extLst>
              <a:ext uri="{FF2B5EF4-FFF2-40B4-BE49-F238E27FC236}">
                <a16:creationId xmlns:a16="http://schemas.microsoft.com/office/drawing/2014/main" id="{C872BC52-28BC-473E-A10B-E1B98602F4E4}"/>
              </a:ext>
            </a:extLst>
          </p:cNvPr>
          <p:cNvPicPr>
            <a:picLocks noChangeAspect="1"/>
          </p:cNvPicPr>
          <p:nvPr/>
        </p:nvPicPr>
        <p:blipFill>
          <a:blip r:embed="rId3"/>
          <a:stretch>
            <a:fillRect/>
          </a:stretch>
        </p:blipFill>
        <p:spPr>
          <a:xfrm>
            <a:off x="0" y="7893"/>
            <a:ext cx="9144000" cy="512771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9"/>
        <p:cNvGrpSpPr/>
        <p:nvPr/>
      </p:nvGrpSpPr>
      <p:grpSpPr>
        <a:xfrm>
          <a:off x="0" y="0"/>
          <a:ext cx="0" cy="0"/>
          <a:chOff x="0" y="0"/>
          <a:chExt cx="0" cy="0"/>
        </a:xfrm>
      </p:grpSpPr>
      <p:pic>
        <p:nvPicPr>
          <p:cNvPr id="3" name="Picture 2">
            <a:extLst>
              <a:ext uri="{FF2B5EF4-FFF2-40B4-BE49-F238E27FC236}">
                <a16:creationId xmlns:a16="http://schemas.microsoft.com/office/drawing/2014/main" id="{334FA641-6B56-42BE-BED7-1C7117203F7B}"/>
              </a:ext>
            </a:extLst>
          </p:cNvPr>
          <p:cNvPicPr>
            <a:picLocks noChangeAspect="1"/>
          </p:cNvPicPr>
          <p:nvPr/>
        </p:nvPicPr>
        <p:blipFill>
          <a:blip r:embed="rId3"/>
          <a:stretch>
            <a:fillRect/>
          </a:stretch>
        </p:blipFill>
        <p:spPr>
          <a:xfrm>
            <a:off x="0" y="0"/>
            <a:ext cx="12016710" cy="5409282"/>
          </a:xfrm>
          <a:prstGeom prst="rect">
            <a:avLst/>
          </a:prstGeom>
        </p:spPr>
      </p:pic>
    </p:spTree>
    <p:extLst>
      <p:ext uri="{BB962C8B-B14F-4D97-AF65-F5344CB8AC3E}">
        <p14:creationId xmlns:p14="http://schemas.microsoft.com/office/powerpoint/2010/main" val="617180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9"/>
        <p:cNvGrpSpPr/>
        <p:nvPr/>
      </p:nvGrpSpPr>
      <p:grpSpPr>
        <a:xfrm>
          <a:off x="0" y="0"/>
          <a:ext cx="0" cy="0"/>
          <a:chOff x="0" y="0"/>
          <a:chExt cx="0" cy="0"/>
        </a:xfrm>
      </p:grpSpPr>
      <p:pic>
        <p:nvPicPr>
          <p:cNvPr id="4" name="Picture 3">
            <a:extLst>
              <a:ext uri="{FF2B5EF4-FFF2-40B4-BE49-F238E27FC236}">
                <a16:creationId xmlns:a16="http://schemas.microsoft.com/office/drawing/2014/main" id="{F0A403B4-7B1A-45AA-A5B0-973A2B387F27}"/>
              </a:ext>
            </a:extLst>
          </p:cNvPr>
          <p:cNvPicPr>
            <a:picLocks noChangeAspect="1"/>
          </p:cNvPicPr>
          <p:nvPr/>
        </p:nvPicPr>
        <p:blipFill>
          <a:blip r:embed="rId3"/>
          <a:stretch>
            <a:fillRect/>
          </a:stretch>
        </p:blipFill>
        <p:spPr>
          <a:xfrm>
            <a:off x="0" y="0"/>
            <a:ext cx="2909100" cy="5143500"/>
          </a:xfrm>
          <a:prstGeom prst="rect">
            <a:avLst/>
          </a:prstGeom>
        </p:spPr>
      </p:pic>
      <p:pic>
        <p:nvPicPr>
          <p:cNvPr id="6" name="Picture 5">
            <a:extLst>
              <a:ext uri="{FF2B5EF4-FFF2-40B4-BE49-F238E27FC236}">
                <a16:creationId xmlns:a16="http://schemas.microsoft.com/office/drawing/2014/main" id="{949144B1-AA1A-4183-A510-2C624F00700D}"/>
              </a:ext>
            </a:extLst>
          </p:cNvPr>
          <p:cNvPicPr>
            <a:picLocks noChangeAspect="1"/>
          </p:cNvPicPr>
          <p:nvPr/>
        </p:nvPicPr>
        <p:blipFill>
          <a:blip r:embed="rId4"/>
          <a:stretch>
            <a:fillRect/>
          </a:stretch>
        </p:blipFill>
        <p:spPr>
          <a:xfrm>
            <a:off x="3266404" y="0"/>
            <a:ext cx="2763037" cy="5143500"/>
          </a:xfrm>
          <a:prstGeom prst="rect">
            <a:avLst/>
          </a:prstGeom>
        </p:spPr>
      </p:pic>
      <p:pic>
        <p:nvPicPr>
          <p:cNvPr id="8" name="Picture 7">
            <a:extLst>
              <a:ext uri="{FF2B5EF4-FFF2-40B4-BE49-F238E27FC236}">
                <a16:creationId xmlns:a16="http://schemas.microsoft.com/office/drawing/2014/main" id="{04822BB7-ECB7-4BFE-B442-5E3459F4CF3C}"/>
              </a:ext>
            </a:extLst>
          </p:cNvPr>
          <p:cNvPicPr>
            <a:picLocks noChangeAspect="1"/>
          </p:cNvPicPr>
          <p:nvPr/>
        </p:nvPicPr>
        <p:blipFill>
          <a:blip r:embed="rId5"/>
          <a:stretch>
            <a:fillRect/>
          </a:stretch>
        </p:blipFill>
        <p:spPr>
          <a:xfrm>
            <a:off x="6386746" y="0"/>
            <a:ext cx="2757254" cy="5143500"/>
          </a:xfrm>
          <a:prstGeom prst="rect">
            <a:avLst/>
          </a:prstGeom>
        </p:spPr>
      </p:pic>
      <p:pic>
        <p:nvPicPr>
          <p:cNvPr id="10" name="Picture 9">
            <a:extLst>
              <a:ext uri="{FF2B5EF4-FFF2-40B4-BE49-F238E27FC236}">
                <a16:creationId xmlns:a16="http://schemas.microsoft.com/office/drawing/2014/main" id="{33233BA2-A486-4ACE-A111-F1DE58789659}"/>
              </a:ext>
            </a:extLst>
          </p:cNvPr>
          <p:cNvPicPr>
            <a:picLocks noChangeAspect="1"/>
          </p:cNvPicPr>
          <p:nvPr/>
        </p:nvPicPr>
        <p:blipFill>
          <a:blip r:embed="rId6"/>
          <a:stretch>
            <a:fillRect/>
          </a:stretch>
        </p:blipFill>
        <p:spPr>
          <a:xfrm>
            <a:off x="3266805" y="4155847"/>
            <a:ext cx="2762636" cy="533474"/>
          </a:xfrm>
          <a:prstGeom prst="rect">
            <a:avLst/>
          </a:prstGeom>
        </p:spPr>
      </p:pic>
    </p:spTree>
    <p:extLst>
      <p:ext uri="{BB962C8B-B14F-4D97-AF65-F5344CB8AC3E}">
        <p14:creationId xmlns:p14="http://schemas.microsoft.com/office/powerpoint/2010/main" val="224886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9"/>
        <p:cNvGrpSpPr/>
        <p:nvPr/>
      </p:nvGrpSpPr>
      <p:grpSpPr>
        <a:xfrm>
          <a:off x="0" y="0"/>
          <a:ext cx="0" cy="0"/>
          <a:chOff x="0" y="0"/>
          <a:chExt cx="0" cy="0"/>
        </a:xfrm>
      </p:grpSpPr>
      <p:pic>
        <p:nvPicPr>
          <p:cNvPr id="4" name="Picture 3">
            <a:extLst>
              <a:ext uri="{FF2B5EF4-FFF2-40B4-BE49-F238E27FC236}">
                <a16:creationId xmlns:a16="http://schemas.microsoft.com/office/drawing/2014/main" id="{FCC3B228-D55E-4743-91CC-C0693267053E}"/>
              </a:ext>
            </a:extLst>
          </p:cNvPr>
          <p:cNvPicPr>
            <a:picLocks noChangeAspect="1"/>
          </p:cNvPicPr>
          <p:nvPr/>
        </p:nvPicPr>
        <p:blipFill>
          <a:blip r:embed="rId3"/>
          <a:stretch>
            <a:fillRect/>
          </a:stretch>
        </p:blipFill>
        <p:spPr>
          <a:xfrm>
            <a:off x="-2380153" y="0"/>
            <a:ext cx="11524153" cy="5143500"/>
          </a:xfrm>
          <a:prstGeom prst="rect">
            <a:avLst/>
          </a:prstGeom>
        </p:spPr>
      </p:pic>
    </p:spTree>
    <p:extLst>
      <p:ext uri="{BB962C8B-B14F-4D97-AF65-F5344CB8AC3E}">
        <p14:creationId xmlns:p14="http://schemas.microsoft.com/office/powerpoint/2010/main" val="16357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cxnSp>
        <p:nvCxnSpPr>
          <p:cNvPr id="1112" name="Google Shape;1112;p39"/>
          <p:cNvCxnSpPr/>
          <p:nvPr/>
        </p:nvCxnSpPr>
        <p:spPr>
          <a:xfrm>
            <a:off x="4038600" y="190500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13" name="Google Shape;1113;p39"/>
          <p:cNvCxnSpPr/>
          <p:nvPr/>
        </p:nvCxnSpPr>
        <p:spPr>
          <a:xfrm>
            <a:off x="2714700" y="2971800"/>
            <a:ext cx="2781300" cy="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p:nvPr/>
        </p:nvCxnSpPr>
        <p:spPr>
          <a:xfrm>
            <a:off x="1152600" y="4038600"/>
            <a:ext cx="4343400" cy="0"/>
          </a:xfrm>
          <a:prstGeom prst="straightConnector1">
            <a:avLst/>
          </a:prstGeom>
          <a:noFill/>
          <a:ln w="28575" cap="flat" cmpd="sng">
            <a:solidFill>
              <a:srgbClr val="FFFFFF"/>
            </a:solidFill>
            <a:prstDash val="solid"/>
            <a:round/>
            <a:headEnd type="oval" w="med" len="med"/>
            <a:tailEnd type="oval" w="med" len="med"/>
          </a:ln>
        </p:spPr>
      </p:cxnSp>
      <p:sp>
        <p:nvSpPr>
          <p:cNvPr id="1115" name="Google Shape;1115;p39"/>
          <p:cNvSpPr txBox="1">
            <a:spLocks noGrp="1"/>
          </p:cNvSpPr>
          <p:nvPr>
            <p:ph type="subTitle" idx="4294967295"/>
          </p:nvPr>
        </p:nvSpPr>
        <p:spPr>
          <a:xfrm>
            <a:off x="5745892" y="19050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t>-Team Lead</a:t>
            </a:r>
          </a:p>
          <a:p>
            <a:pPr marL="0" lvl="0" indent="0" algn="l" rtl="0">
              <a:spcBef>
                <a:spcPts val="0"/>
              </a:spcBef>
              <a:spcAft>
                <a:spcPts val="1600"/>
              </a:spcAft>
              <a:buNone/>
            </a:pPr>
            <a:r>
              <a:rPr lang="es" sz="900" dirty="0"/>
              <a:t>-Tester</a:t>
            </a:r>
          </a:p>
          <a:p>
            <a:pPr marL="0" lvl="0" indent="0" algn="l" rtl="0">
              <a:spcBef>
                <a:spcPts val="0"/>
              </a:spcBef>
              <a:spcAft>
                <a:spcPts val="1600"/>
              </a:spcAft>
              <a:buNone/>
            </a:pPr>
            <a:r>
              <a:rPr lang="es" sz="900" dirty="0">
                <a:solidFill>
                  <a:srgbClr val="FFFFFF"/>
                </a:solidFill>
              </a:rPr>
              <a:t>-Backend Programmer</a:t>
            </a:r>
            <a:endParaRPr sz="900" dirty="0">
              <a:solidFill>
                <a:srgbClr val="FFFFFF"/>
              </a:solidFill>
            </a:endParaRPr>
          </a:p>
        </p:txBody>
      </p:sp>
      <p:sp>
        <p:nvSpPr>
          <p:cNvPr id="1116" name="Google Shape;1116;p39"/>
          <p:cNvSpPr txBox="1">
            <a:spLocks noGrp="1"/>
          </p:cNvSpPr>
          <p:nvPr>
            <p:ph type="subTitle" idx="4294967295"/>
          </p:nvPr>
        </p:nvSpPr>
        <p:spPr>
          <a:xfrm>
            <a:off x="5745892" y="29718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solidFill>
                  <a:srgbClr val="FFFFFF"/>
                </a:solidFill>
              </a:rPr>
              <a:t>-Frontend Programmer</a:t>
            </a:r>
          </a:p>
          <a:p>
            <a:pPr marL="0" lvl="0" indent="0" algn="l" rtl="0">
              <a:spcBef>
                <a:spcPts val="0"/>
              </a:spcBef>
              <a:spcAft>
                <a:spcPts val="1600"/>
              </a:spcAft>
              <a:buNone/>
            </a:pPr>
            <a:r>
              <a:rPr lang="es" sz="900" dirty="0"/>
              <a:t>-Tester</a:t>
            </a:r>
            <a:endParaRPr lang="es" sz="900" dirty="0">
              <a:solidFill>
                <a:srgbClr val="FFFFFF"/>
              </a:solidFill>
            </a:endParaRPr>
          </a:p>
          <a:p>
            <a:pPr marL="0" lvl="0" indent="0" algn="l" rtl="0">
              <a:spcBef>
                <a:spcPts val="0"/>
              </a:spcBef>
              <a:spcAft>
                <a:spcPts val="1600"/>
              </a:spcAft>
              <a:buNone/>
            </a:pPr>
            <a:r>
              <a:rPr lang="es" sz="900" dirty="0"/>
              <a:t>-UI / UX </a:t>
            </a:r>
            <a:endParaRPr sz="900" dirty="0">
              <a:solidFill>
                <a:srgbClr val="FFFFFF"/>
              </a:solidFill>
            </a:endParaRPr>
          </a:p>
        </p:txBody>
      </p:sp>
      <p:sp>
        <p:nvSpPr>
          <p:cNvPr id="1117" name="Google Shape;1117;p39"/>
          <p:cNvSpPr txBox="1">
            <a:spLocks noGrp="1"/>
          </p:cNvSpPr>
          <p:nvPr>
            <p:ph type="subTitle" idx="4294967295"/>
          </p:nvPr>
        </p:nvSpPr>
        <p:spPr>
          <a:xfrm>
            <a:off x="5745892" y="40386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a:solidFill>
                  <a:srgbClr val="FFFFFF"/>
                </a:solidFill>
              </a:rPr>
              <a:t>-Technical Writer</a:t>
            </a:r>
          </a:p>
          <a:p>
            <a:pPr marL="0" lvl="0" indent="0" algn="l" rtl="0">
              <a:spcBef>
                <a:spcPts val="0"/>
              </a:spcBef>
              <a:spcAft>
                <a:spcPts val="1600"/>
              </a:spcAft>
              <a:buNone/>
            </a:pPr>
            <a:r>
              <a:rPr lang="es" sz="900" dirty="0"/>
              <a:t>-Tester</a:t>
            </a:r>
            <a:endParaRPr lang="es" sz="900" dirty="0">
              <a:solidFill>
                <a:srgbClr val="FFFFFF"/>
              </a:solidFill>
            </a:endParaRPr>
          </a:p>
          <a:p>
            <a:pPr marL="0" lvl="0" indent="0" algn="l" rtl="0">
              <a:spcBef>
                <a:spcPts val="0"/>
              </a:spcBef>
              <a:spcAft>
                <a:spcPts val="1600"/>
              </a:spcAft>
              <a:buNone/>
            </a:pPr>
            <a:r>
              <a:rPr lang="es" sz="900" dirty="0"/>
              <a:t>-General Programmer</a:t>
            </a:r>
            <a:endParaRPr sz="900" dirty="0">
              <a:solidFill>
                <a:srgbClr val="FFFFFF"/>
              </a:solidFill>
            </a:endParaRPr>
          </a:p>
        </p:txBody>
      </p:sp>
      <p:sp>
        <p:nvSpPr>
          <p:cNvPr id="1118" name="Google Shape;1118;p39"/>
          <p:cNvSpPr txBox="1">
            <a:spLocks noGrp="1"/>
          </p:cNvSpPr>
          <p:nvPr>
            <p:ph type="ctrTitle" idx="4294967295"/>
          </p:nvPr>
        </p:nvSpPr>
        <p:spPr>
          <a:xfrm>
            <a:off x="5745906" y="17087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solidFill>
                  <a:srgbClr val="FFFFFF"/>
                </a:solidFill>
              </a:rPr>
              <a:t>SOHAM SHINDE</a:t>
            </a:r>
            <a:endParaRPr sz="1000" dirty="0">
              <a:solidFill>
                <a:srgbClr val="FFFFFF"/>
              </a:solidFill>
            </a:endParaRPr>
          </a:p>
        </p:txBody>
      </p:sp>
      <p:sp>
        <p:nvSpPr>
          <p:cNvPr id="1119" name="Google Shape;1119;p39"/>
          <p:cNvSpPr txBox="1">
            <a:spLocks noGrp="1"/>
          </p:cNvSpPr>
          <p:nvPr>
            <p:ph type="ctrTitle" idx="4294967295"/>
          </p:nvPr>
        </p:nvSpPr>
        <p:spPr>
          <a:xfrm>
            <a:off x="5745906" y="27755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SHUBHAM PANDEY</a:t>
            </a:r>
            <a:endParaRPr sz="1000" dirty="0">
              <a:solidFill>
                <a:srgbClr val="FFFFFF"/>
              </a:solidFill>
            </a:endParaRPr>
          </a:p>
        </p:txBody>
      </p:sp>
      <p:sp>
        <p:nvSpPr>
          <p:cNvPr id="1120" name="Google Shape;1120;p39"/>
          <p:cNvSpPr txBox="1">
            <a:spLocks noGrp="1"/>
          </p:cNvSpPr>
          <p:nvPr>
            <p:ph type="ctrTitle" idx="4294967295"/>
          </p:nvPr>
        </p:nvSpPr>
        <p:spPr>
          <a:xfrm>
            <a:off x="5745906" y="38423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HARSH GUPTA</a:t>
            </a:r>
            <a:endParaRPr sz="1000" dirty="0">
              <a:solidFill>
                <a:srgbClr val="FFFFFF"/>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Team : Exceptional Pointers</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ABOUT PROJECT</a:t>
            </a:r>
            <a:endParaRPr sz="3000" dirty="0"/>
          </a:p>
        </p:txBody>
      </p:sp>
      <p:sp>
        <p:nvSpPr>
          <p:cNvPr id="263" name="Google Shape;26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Fleet is designed in order to give quality conferencing to people in urban and rural area with variety of scopes.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In today’s times where the pandemic has changed the way people even breathe it is necessary for the video conferencing service.</a:t>
            </a:r>
            <a:endParaRPr sz="1400"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FLEET</a:t>
            </a:r>
            <a:endParaRPr dirty="0">
              <a:solidFill>
                <a:srgbClr val="48FFD5"/>
              </a:solidFill>
              <a:latin typeface="Impact"/>
              <a:ea typeface="Impact"/>
              <a:cs typeface="Impact"/>
              <a:sym typeface="Impact"/>
            </a:endParaRPr>
          </a:p>
        </p:txBody>
      </p:sp>
      <p:pic>
        <p:nvPicPr>
          <p:cNvPr id="3" name="Picture 2">
            <a:extLst>
              <a:ext uri="{FF2B5EF4-FFF2-40B4-BE49-F238E27FC236}">
                <a16:creationId xmlns:a16="http://schemas.microsoft.com/office/drawing/2014/main" id="{E0A4B840-09FA-435D-90CD-EFA16F1410A4}"/>
              </a:ext>
            </a:extLst>
          </p:cNvPr>
          <p:cNvPicPr>
            <a:picLocks noChangeAspect="1"/>
          </p:cNvPicPr>
          <p:nvPr/>
        </p:nvPicPr>
        <p:blipFill>
          <a:blip r:embed="rId3"/>
          <a:stretch>
            <a:fillRect/>
          </a:stretch>
        </p:blipFill>
        <p:spPr>
          <a:xfrm>
            <a:off x="1425800" y="1316425"/>
            <a:ext cx="1711050" cy="1711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IDEA</a:t>
            </a:r>
            <a:endParaRPr dirty="0">
              <a:solidFill>
                <a:srgbClr val="FFFFFF"/>
              </a:solidFill>
            </a:endParaRPr>
          </a:p>
        </p:txBody>
      </p:sp>
      <p:sp>
        <p:nvSpPr>
          <p:cNvPr id="450" name="Google Shape;450;p29"/>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9275" y="1985963"/>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3117" y="3343406"/>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Video Conferencing</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User Freindly</a:t>
            </a:r>
            <a:endParaRPr dirty="0">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Privacy in Communication</a:t>
            </a:r>
            <a:endParaRPr dirty="0">
              <a:solidFill>
                <a:srgbClr val="0E2A4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3" name="Google Shape;1293;p43"/>
          <p:cNvSpPr txBox="1">
            <a:spLocks noGrp="1"/>
          </p:cNvSpPr>
          <p:nvPr>
            <p:ph type="title" idx="4294967295"/>
          </p:nvPr>
        </p:nvSpPr>
        <p:spPr>
          <a:xfrm>
            <a:off x="1068100" y="5143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b="1" dirty="0">
                <a:solidFill>
                  <a:srgbClr val="FFFFFF"/>
                </a:solidFill>
                <a:latin typeface="Roboto Black" panose="02000000000000000000" pitchFamily="2" charset="0"/>
                <a:ea typeface="Roboto Black" panose="02000000000000000000" pitchFamily="2" charset="0"/>
                <a:cs typeface="Arial"/>
                <a:sym typeface="Arial"/>
              </a:rPr>
              <a:t>IDEA</a:t>
            </a:r>
          </a:p>
        </p:txBody>
      </p:sp>
      <p:sp>
        <p:nvSpPr>
          <p:cNvPr id="1294" name="Google Shape;1294;p43"/>
          <p:cNvSpPr txBox="1">
            <a:spLocks noGrp="1"/>
          </p:cNvSpPr>
          <p:nvPr>
            <p:ph type="body" idx="4294967295"/>
          </p:nvPr>
        </p:nvSpPr>
        <p:spPr>
          <a:xfrm>
            <a:off x="1220500" y="1099850"/>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IN" sz="1100" b="1" dirty="0">
                <a:solidFill>
                  <a:srgbClr val="869FB2"/>
                </a:solidFill>
                <a:latin typeface="Arial"/>
                <a:ea typeface="Arial"/>
                <a:cs typeface="Arial"/>
                <a:sym typeface="Arial"/>
              </a:rPr>
              <a:t>Context:</a:t>
            </a:r>
            <a:endParaRPr sz="1100" b="1" dirty="0">
              <a:solidFill>
                <a:srgbClr val="869FB2"/>
              </a:solidFill>
              <a:latin typeface="Arial"/>
              <a:ea typeface="Arial"/>
              <a:cs typeface="Arial"/>
              <a:sym typeface="Arial"/>
            </a:endParaRPr>
          </a:p>
          <a:p>
            <a:pPr marL="0" lvl="0" indent="0" algn="l" rtl="0">
              <a:lnSpc>
                <a:spcPct val="115000"/>
              </a:lnSpc>
              <a:spcBef>
                <a:spcPts val="400"/>
              </a:spcBef>
              <a:spcAft>
                <a:spcPts val="0"/>
              </a:spcAft>
              <a:buNone/>
            </a:pPr>
            <a:r>
              <a:rPr lang="en-US" sz="1100" dirty="0">
                <a:solidFill>
                  <a:srgbClr val="FFFFFF"/>
                </a:solidFill>
                <a:latin typeface="Arial"/>
                <a:ea typeface="Arial"/>
                <a:cs typeface="Arial"/>
                <a:sym typeface="Arial"/>
              </a:rPr>
              <a:t>-Video calls have become an integral part of today's communication. </a:t>
            </a:r>
          </a:p>
          <a:p>
            <a:pPr marL="0" lvl="0" indent="0" algn="l" rtl="0">
              <a:lnSpc>
                <a:spcPct val="115000"/>
              </a:lnSpc>
              <a:spcBef>
                <a:spcPts val="400"/>
              </a:spcBef>
              <a:spcAft>
                <a:spcPts val="0"/>
              </a:spcAft>
              <a:buNone/>
            </a:pPr>
            <a:r>
              <a:rPr lang="en-US" dirty="0">
                <a:solidFill>
                  <a:srgbClr val="FFFFFF"/>
                </a:solidFill>
                <a:latin typeface="Arial"/>
                <a:ea typeface="Arial"/>
                <a:cs typeface="Arial"/>
                <a:sym typeface="Arial"/>
              </a:rPr>
              <a:t>-</a:t>
            </a:r>
            <a:r>
              <a:rPr lang="en-US" sz="1100" dirty="0">
                <a:solidFill>
                  <a:srgbClr val="FFFFFF"/>
                </a:solidFill>
                <a:latin typeface="Arial"/>
                <a:ea typeface="Arial"/>
                <a:cs typeface="Arial"/>
                <a:sym typeface="Arial"/>
              </a:rPr>
              <a:t>Only in the first four months of the COVID-19 pandemic was a 500% increase in search impressions for web and video conferencing software. </a:t>
            </a:r>
          </a:p>
          <a:p>
            <a:pPr marL="0" lvl="0" indent="0" algn="l" rtl="0">
              <a:lnSpc>
                <a:spcPct val="115000"/>
              </a:lnSpc>
              <a:spcBef>
                <a:spcPts val="400"/>
              </a:spcBef>
              <a:spcAft>
                <a:spcPts val="0"/>
              </a:spcAft>
              <a:buNone/>
            </a:pPr>
            <a:r>
              <a:rPr lang="en-US" dirty="0">
                <a:solidFill>
                  <a:srgbClr val="FFFFFF"/>
                </a:solidFill>
                <a:latin typeface="Arial"/>
                <a:ea typeface="Arial"/>
                <a:cs typeface="Arial"/>
                <a:sym typeface="Arial"/>
              </a:rPr>
              <a:t>-</a:t>
            </a:r>
            <a:r>
              <a:rPr lang="en-US" sz="1100" dirty="0">
                <a:solidFill>
                  <a:srgbClr val="FFFFFF"/>
                </a:solidFill>
                <a:latin typeface="Arial"/>
                <a:ea typeface="Arial"/>
                <a:cs typeface="Arial"/>
                <a:sym typeface="Arial"/>
              </a:rPr>
              <a:t>And video chat apps continue growing in popularity with incredible speed both for businesses and personal use.</a:t>
            </a:r>
          </a:p>
          <a:p>
            <a:pPr marL="0" lvl="0" indent="0" algn="l" rtl="0">
              <a:lnSpc>
                <a:spcPct val="115000"/>
              </a:lnSpc>
              <a:spcBef>
                <a:spcPts val="400"/>
              </a:spcBef>
              <a:spcAft>
                <a:spcPts val="0"/>
              </a:spcAft>
              <a:buNone/>
            </a:pPr>
            <a:endParaRPr lang="en-US" b="1" dirty="0">
              <a:solidFill>
                <a:srgbClr val="FFFFFF"/>
              </a:solidFill>
              <a:latin typeface="Arial"/>
              <a:ea typeface="Arial"/>
              <a:cs typeface="Arial"/>
              <a:sym typeface="Arial"/>
            </a:endParaRPr>
          </a:p>
          <a:p>
            <a:pPr marL="0" lvl="0" indent="0" algn="l" rtl="0">
              <a:lnSpc>
                <a:spcPct val="115000"/>
              </a:lnSpc>
              <a:spcBef>
                <a:spcPts val="400"/>
              </a:spcBef>
              <a:spcAft>
                <a:spcPts val="0"/>
              </a:spcAft>
              <a:buNone/>
            </a:pPr>
            <a:r>
              <a:rPr lang="en-IN" sz="1100" b="1" dirty="0">
                <a:solidFill>
                  <a:srgbClr val="869FB2"/>
                </a:solidFill>
                <a:latin typeface="Arial"/>
                <a:ea typeface="Arial"/>
                <a:cs typeface="Arial"/>
                <a:sym typeface="Arial"/>
              </a:rPr>
              <a:t>Objective:</a:t>
            </a:r>
          </a:p>
          <a:p>
            <a:pPr marL="0" lvl="0" indent="0" algn="l" rtl="0">
              <a:lnSpc>
                <a:spcPct val="115000"/>
              </a:lnSpc>
              <a:spcBef>
                <a:spcPts val="400"/>
              </a:spcBef>
              <a:spcAft>
                <a:spcPts val="0"/>
              </a:spcAft>
              <a:buNone/>
            </a:pPr>
            <a:r>
              <a:rPr lang="en-US" dirty="0">
                <a:solidFill>
                  <a:srgbClr val="FFFFFF"/>
                </a:solidFill>
                <a:latin typeface="Arial"/>
                <a:cs typeface="Arial"/>
                <a:sym typeface="Arial"/>
              </a:rPr>
              <a:t>-To build a video conferencing web app enabling users to have interactions over the internet.</a:t>
            </a:r>
          </a:p>
          <a:p>
            <a:pPr marL="0" lvl="0" indent="0" algn="l" rtl="0">
              <a:lnSpc>
                <a:spcPct val="115000"/>
              </a:lnSpc>
              <a:spcBef>
                <a:spcPts val="400"/>
              </a:spcBef>
              <a:spcAft>
                <a:spcPts val="0"/>
              </a:spcAft>
              <a:buNone/>
            </a:pPr>
            <a:r>
              <a:rPr lang="en-US" dirty="0">
                <a:solidFill>
                  <a:srgbClr val="FFFFFF"/>
                </a:solidFill>
                <a:latin typeface="Arial"/>
                <a:cs typeface="Arial"/>
                <a:sym typeface="Arial"/>
              </a:rPr>
              <a:t>-To implement the new industry standard for video conferencing </a:t>
            </a:r>
            <a:r>
              <a:rPr lang="en-US" dirty="0" err="1">
                <a:solidFill>
                  <a:srgbClr val="FFFFFF"/>
                </a:solidFill>
                <a:latin typeface="Arial"/>
                <a:cs typeface="Arial"/>
                <a:sym typeface="Arial"/>
              </a:rPr>
              <a:t>i.e</a:t>
            </a:r>
            <a:r>
              <a:rPr lang="en-US" dirty="0">
                <a:solidFill>
                  <a:srgbClr val="FFFFFF"/>
                </a:solidFill>
                <a:latin typeface="Arial"/>
                <a:cs typeface="Arial"/>
                <a:sym typeface="Arial"/>
              </a:rPr>
              <a:t> </a:t>
            </a:r>
            <a:r>
              <a:rPr lang="en-US" dirty="0" err="1">
                <a:solidFill>
                  <a:srgbClr val="FFFFFF"/>
                </a:solidFill>
                <a:latin typeface="Arial"/>
                <a:cs typeface="Arial"/>
                <a:sym typeface="Arial"/>
              </a:rPr>
              <a:t>Webrt</a:t>
            </a:r>
            <a:r>
              <a:rPr lang="en-US" dirty="0">
                <a:solidFill>
                  <a:srgbClr val="FFFFFF"/>
                </a:solidFill>
                <a:latin typeface="Arial"/>
                <a:cs typeface="Arial"/>
                <a:sym typeface="Arial"/>
              </a:rPr>
              <a:t>.</a:t>
            </a:r>
          </a:p>
          <a:p>
            <a:pPr marL="0" lvl="0" indent="0" algn="l" rtl="0">
              <a:lnSpc>
                <a:spcPct val="115000"/>
              </a:lnSpc>
              <a:spcBef>
                <a:spcPts val="400"/>
              </a:spcBef>
              <a:spcAft>
                <a:spcPts val="0"/>
              </a:spcAft>
              <a:buNone/>
            </a:pPr>
            <a:r>
              <a:rPr lang="en-US" dirty="0">
                <a:solidFill>
                  <a:srgbClr val="FFFFFF"/>
                </a:solidFill>
                <a:latin typeface="Arial"/>
                <a:cs typeface="Arial"/>
                <a:sym typeface="Arial"/>
              </a:rPr>
              <a:t>-To make a user base and identify different users on network.</a:t>
            </a:r>
          </a:p>
          <a:p>
            <a:pPr marL="0" lvl="0" indent="0" algn="l" rtl="0">
              <a:lnSpc>
                <a:spcPct val="115000"/>
              </a:lnSpc>
              <a:spcBef>
                <a:spcPts val="400"/>
              </a:spcBef>
              <a:spcAft>
                <a:spcPts val="0"/>
              </a:spcAft>
              <a:buNone/>
            </a:pPr>
            <a:r>
              <a:rPr lang="en-US" dirty="0">
                <a:solidFill>
                  <a:srgbClr val="FFFFFF"/>
                </a:solidFill>
                <a:latin typeface="Arial"/>
                <a:cs typeface="Arial"/>
                <a:sym typeface="Arial"/>
              </a:rPr>
              <a:t>-Allow sharing of messages during the video conferencing.</a:t>
            </a:r>
          </a:p>
          <a:p>
            <a:pPr marL="0" lvl="0" indent="0" algn="l" rtl="0">
              <a:lnSpc>
                <a:spcPct val="115000"/>
              </a:lnSpc>
              <a:spcBef>
                <a:spcPts val="400"/>
              </a:spcBef>
              <a:spcAft>
                <a:spcPts val="0"/>
              </a:spcAft>
              <a:buNone/>
            </a:pPr>
            <a:r>
              <a:rPr lang="en-US" dirty="0">
                <a:solidFill>
                  <a:srgbClr val="FFFFFF"/>
                </a:solidFill>
                <a:latin typeface="Arial"/>
                <a:cs typeface="Arial"/>
                <a:sym typeface="Arial"/>
              </a:rPr>
              <a:t>-To aid teaching with the help of whiteboard.</a:t>
            </a:r>
          </a:p>
          <a:p>
            <a:pPr marL="0" lvl="0" indent="0" algn="l" rtl="0">
              <a:lnSpc>
                <a:spcPct val="115000"/>
              </a:lnSpc>
              <a:spcBef>
                <a:spcPts val="400"/>
              </a:spcBef>
              <a:spcAft>
                <a:spcPts val="0"/>
              </a:spcAft>
              <a:buNone/>
            </a:pPr>
            <a:endParaRPr lang="en-US" dirty="0">
              <a:solidFill>
                <a:srgbClr val="FFFFFF"/>
              </a:solidFill>
              <a:latin typeface="Arial"/>
              <a:cs typeface="Arial"/>
              <a:sym typeface="Arial"/>
            </a:endParaRPr>
          </a:p>
          <a:p>
            <a:pPr marL="0" lvl="0" indent="0" algn="l" rtl="0">
              <a:lnSpc>
                <a:spcPct val="115000"/>
              </a:lnSpc>
              <a:spcBef>
                <a:spcPts val="400"/>
              </a:spcBef>
              <a:spcAft>
                <a:spcPts val="0"/>
              </a:spcAft>
              <a:buNone/>
            </a:pPr>
            <a:endParaRPr sz="1100" b="1" dirty="0">
              <a:solidFill>
                <a:srgbClr val="869FB2"/>
              </a:solidFill>
              <a:latin typeface="Arial"/>
              <a:ea typeface="Arial"/>
              <a:cs typeface="Arial"/>
              <a:sym typeface="Arial"/>
            </a:endParaRPr>
          </a:p>
          <a:p>
            <a:pPr marL="0" lvl="0" indent="0" algn="ctr" rtl="0">
              <a:spcBef>
                <a:spcPts val="0"/>
              </a:spcBef>
              <a:spcAft>
                <a:spcPts val="0"/>
              </a:spcAft>
              <a:buNone/>
            </a:pPr>
            <a:endParaRPr sz="1100" dirty="0">
              <a:solidFill>
                <a:srgbClr val="435D74"/>
              </a:solidFill>
              <a:latin typeface="Arial"/>
              <a:ea typeface="Arial"/>
              <a:cs typeface="Arial"/>
              <a:sym typeface="Arial"/>
            </a:endParaRPr>
          </a:p>
          <a:p>
            <a:pPr marL="0" lvl="0" indent="0" algn="ctr" rtl="0">
              <a:spcBef>
                <a:spcPts val="0"/>
              </a:spcBef>
              <a:spcAft>
                <a:spcPts val="0"/>
              </a:spcAft>
              <a:buNone/>
            </a:pPr>
            <a:endParaRPr sz="1400" dirty="0">
              <a:solidFill>
                <a:srgbClr val="435D74"/>
              </a:solidFill>
              <a:latin typeface="Arial"/>
              <a:ea typeface="Arial"/>
              <a:cs typeface="Arial"/>
              <a:sym typeface="Arial"/>
            </a:endParaRPr>
          </a:p>
          <a:p>
            <a:pPr marL="0" lvl="0" indent="0" algn="l" rtl="0">
              <a:spcBef>
                <a:spcPts val="0"/>
              </a:spcBef>
              <a:spcAft>
                <a:spcPts val="0"/>
              </a:spcAft>
              <a:buNone/>
            </a:pPr>
            <a:endParaRPr sz="1400" dirty="0">
              <a:solidFill>
                <a:srgbClr val="435D7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EBA3534-765E-4463-AC68-94B6BB33964B}"/>
              </a:ext>
            </a:extLst>
          </p:cNvPr>
          <p:cNvSpPr txBox="1"/>
          <p:nvPr/>
        </p:nvSpPr>
        <p:spPr>
          <a:xfrm>
            <a:off x="2367997" y="1616284"/>
            <a:ext cx="4571521" cy="1995418"/>
          </a:xfrm>
          <a:prstGeom prst="rect">
            <a:avLst/>
          </a:prstGeom>
          <a:noFill/>
        </p:spPr>
        <p:txBody>
          <a:bodyPr wrap="square" rtlCol="0">
            <a:spAutoFit/>
          </a:bodyPr>
          <a:lstStyle/>
          <a:p>
            <a:pPr rtl="0" fontAlgn="base">
              <a:lnSpc>
                <a:spcPct val="150000"/>
              </a:lnSpc>
              <a:spcBef>
                <a:spcPts val="0"/>
              </a:spcBef>
              <a:spcAft>
                <a:spcPts val="0"/>
              </a:spcAft>
            </a:pPr>
            <a:r>
              <a:rPr lang="en-US" b="0" i="0" u="none" strike="noStrike" dirty="0">
                <a:solidFill>
                  <a:srgbClr val="595959"/>
                </a:solidFill>
                <a:effectLst/>
                <a:latin typeface="Roboto Medium" panose="02000000000000000000" pitchFamily="2" charset="0"/>
                <a:ea typeface="Roboto Medium" panose="02000000000000000000" pitchFamily="2" charset="0"/>
              </a:rPr>
              <a:t>1. Hassle free google authentication</a:t>
            </a:r>
          </a:p>
          <a:p>
            <a:pPr rtl="0" fontAlgn="base">
              <a:lnSpc>
                <a:spcPct val="150000"/>
              </a:lnSpc>
              <a:spcBef>
                <a:spcPts val="0"/>
              </a:spcBef>
              <a:spcAft>
                <a:spcPts val="0"/>
              </a:spcAft>
            </a:pPr>
            <a:r>
              <a:rPr lang="en-US" b="0" i="0" u="none" strike="noStrike" dirty="0">
                <a:solidFill>
                  <a:srgbClr val="595959"/>
                </a:solidFill>
                <a:effectLst/>
                <a:latin typeface="Roboto Medium" panose="02000000000000000000" pitchFamily="2" charset="0"/>
                <a:ea typeface="Roboto Medium" panose="02000000000000000000" pitchFamily="2" charset="0"/>
              </a:rPr>
              <a:t>2. Fast streaming due to P2P architecture</a:t>
            </a:r>
          </a:p>
          <a:p>
            <a:pPr rtl="0" fontAlgn="base">
              <a:lnSpc>
                <a:spcPct val="150000"/>
              </a:lnSpc>
              <a:spcBef>
                <a:spcPts val="0"/>
              </a:spcBef>
              <a:spcAft>
                <a:spcPts val="0"/>
              </a:spcAft>
            </a:pPr>
            <a:r>
              <a:rPr lang="en-US" b="0" i="0" u="none" strike="noStrike" dirty="0">
                <a:solidFill>
                  <a:srgbClr val="595959"/>
                </a:solidFill>
                <a:effectLst/>
                <a:latin typeface="Roboto Medium" panose="02000000000000000000" pitchFamily="2" charset="0"/>
                <a:ea typeface="Roboto Medium" panose="02000000000000000000" pitchFamily="2" charset="0"/>
              </a:rPr>
              <a:t>3. Unique codes for meetings making easy to manage</a:t>
            </a:r>
          </a:p>
          <a:p>
            <a:pPr rtl="0" fontAlgn="base">
              <a:lnSpc>
                <a:spcPct val="150000"/>
              </a:lnSpc>
              <a:spcBef>
                <a:spcPts val="0"/>
              </a:spcBef>
              <a:spcAft>
                <a:spcPts val="0"/>
              </a:spcAft>
            </a:pPr>
            <a:r>
              <a:rPr lang="en-US" b="0" i="0" u="none" strike="noStrike" dirty="0">
                <a:solidFill>
                  <a:srgbClr val="595959"/>
                </a:solidFill>
                <a:effectLst/>
                <a:latin typeface="Roboto Medium" panose="02000000000000000000" pitchFamily="2" charset="0"/>
                <a:ea typeface="Roboto Medium" panose="02000000000000000000" pitchFamily="2" charset="0"/>
              </a:rPr>
              <a:t>4. Whiteboard streaming</a:t>
            </a:r>
          </a:p>
          <a:p>
            <a:pPr rtl="0" fontAlgn="base">
              <a:lnSpc>
                <a:spcPct val="150000"/>
              </a:lnSpc>
              <a:spcBef>
                <a:spcPts val="0"/>
              </a:spcBef>
              <a:spcAft>
                <a:spcPts val="0"/>
              </a:spcAft>
            </a:pPr>
            <a:r>
              <a:rPr lang="en-US" dirty="0">
                <a:solidFill>
                  <a:srgbClr val="595959"/>
                </a:solidFill>
                <a:latin typeface="Roboto Medium" panose="02000000000000000000" pitchFamily="2" charset="0"/>
                <a:ea typeface="Roboto Medium" panose="02000000000000000000" pitchFamily="2" charset="0"/>
              </a:rPr>
              <a:t>5. Screen Sharing</a:t>
            </a:r>
          </a:p>
          <a:p>
            <a:pPr rtl="0" fontAlgn="base">
              <a:lnSpc>
                <a:spcPct val="150000"/>
              </a:lnSpc>
              <a:spcBef>
                <a:spcPts val="0"/>
              </a:spcBef>
              <a:spcAft>
                <a:spcPts val="0"/>
              </a:spcAft>
            </a:pPr>
            <a:r>
              <a:rPr lang="en-US" dirty="0">
                <a:solidFill>
                  <a:srgbClr val="595959"/>
                </a:solidFill>
                <a:latin typeface="Roboto Medium" panose="02000000000000000000" pitchFamily="2" charset="0"/>
                <a:ea typeface="Roboto Medium" panose="02000000000000000000" pitchFamily="2" charset="0"/>
              </a:rPr>
              <a:t>6. Conference History Records</a:t>
            </a:r>
          </a:p>
        </p:txBody>
      </p:sp>
      <p:sp>
        <p:nvSpPr>
          <p:cNvPr id="22" name="Google Shape;402;p28">
            <a:extLst>
              <a:ext uri="{FF2B5EF4-FFF2-40B4-BE49-F238E27FC236}">
                <a16:creationId xmlns:a16="http://schemas.microsoft.com/office/drawing/2014/main" id="{E006F022-75D7-4727-BCF8-DECE30CA4CD7}"/>
              </a:ext>
            </a:extLst>
          </p:cNvPr>
          <p:cNvSpPr/>
          <p:nvPr/>
        </p:nvSpPr>
        <p:spPr>
          <a:xfrm>
            <a:off x="341984" y="85474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 name="TextBox 2">
            <a:extLst>
              <a:ext uri="{FF2B5EF4-FFF2-40B4-BE49-F238E27FC236}">
                <a16:creationId xmlns:a16="http://schemas.microsoft.com/office/drawing/2014/main" id="{5D75FC6D-5390-4B7D-9F6F-96E2674CED37}"/>
              </a:ext>
            </a:extLst>
          </p:cNvPr>
          <p:cNvSpPr txBox="1"/>
          <p:nvPr/>
        </p:nvSpPr>
        <p:spPr>
          <a:xfrm>
            <a:off x="428625" y="872173"/>
            <a:ext cx="1939372" cy="369332"/>
          </a:xfrm>
          <a:prstGeom prst="rect">
            <a:avLst/>
          </a:prstGeom>
          <a:noFill/>
        </p:spPr>
        <p:txBody>
          <a:bodyPr wrap="square" rtlCol="0">
            <a:spAutoFit/>
          </a:bodyPr>
          <a:lstStyle/>
          <a:p>
            <a:r>
              <a:rPr lang="en-IN" sz="1800" dirty="0">
                <a:solidFill>
                  <a:schemeClr val="tx1">
                    <a:lumMod val="85000"/>
                    <a:lumOff val="15000"/>
                  </a:schemeClr>
                </a:solidFill>
                <a:latin typeface="Roboto Black" panose="02000000000000000000" pitchFamily="2" charset="0"/>
                <a:ea typeface="Roboto Black" panose="02000000000000000000" pitchFamily="2" charset="0"/>
              </a:rPr>
              <a:t>Key Features: </a:t>
            </a:r>
            <a:endParaRPr lang="en-US" sz="1800" dirty="0">
              <a:solidFill>
                <a:schemeClr val="tx1">
                  <a:lumMod val="85000"/>
                  <a:lumOff val="15000"/>
                </a:schemeClr>
              </a:solidFill>
              <a:latin typeface="Roboto Black" panose="02000000000000000000" pitchFamily="2" charset="0"/>
              <a:ea typeface="Roboto Black"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603251"/>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57833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175631"/>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20254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SOME PROJECT DEFINITION</a:t>
            </a:r>
            <a:endParaRPr dirty="0">
              <a:solidFill>
                <a:srgbClr val="FFFFFF"/>
              </a:solidFill>
            </a:endParaRPr>
          </a:p>
        </p:txBody>
      </p:sp>
      <p:sp>
        <p:nvSpPr>
          <p:cNvPr id="404" name="Google Shape;404;p28"/>
          <p:cNvSpPr txBox="1">
            <a:spLocks noGrp="1"/>
          </p:cNvSpPr>
          <p:nvPr>
            <p:ph type="ctrTitle"/>
          </p:nvPr>
        </p:nvSpPr>
        <p:spPr>
          <a:xfrm>
            <a:off x="1557931" y="13613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WEBRTC</a:t>
            </a:r>
            <a:endParaRPr dirty="0">
              <a:solidFill>
                <a:schemeClr val="dk1"/>
              </a:solidFill>
            </a:endParaRPr>
          </a:p>
        </p:txBody>
      </p:sp>
      <p:sp>
        <p:nvSpPr>
          <p:cNvPr id="405" name="Google Shape;405;p28"/>
          <p:cNvSpPr txBox="1">
            <a:spLocks noGrp="1"/>
          </p:cNvSpPr>
          <p:nvPr>
            <p:ph type="ctrTitle" idx="2"/>
          </p:nvPr>
        </p:nvSpPr>
        <p:spPr>
          <a:xfrm>
            <a:off x="1557931" y="378894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chemeClr val="dk1"/>
                </a:solidFill>
              </a:rPr>
              <a:t>NAVIGATOR-media devices</a:t>
            </a:r>
            <a:endParaRPr dirty="0">
              <a:solidFill>
                <a:schemeClr val="dk1"/>
              </a:solidFill>
            </a:endParaRPr>
          </a:p>
        </p:txBody>
      </p:sp>
      <p:sp>
        <p:nvSpPr>
          <p:cNvPr id="406" name="Google Shape;406;p28"/>
          <p:cNvSpPr txBox="1">
            <a:spLocks noGrp="1"/>
          </p:cNvSpPr>
          <p:nvPr>
            <p:ph type="ctrTitle" idx="3"/>
          </p:nvPr>
        </p:nvSpPr>
        <p:spPr>
          <a:xfrm>
            <a:off x="1557931" y="276403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SOCKET.IO</a:t>
            </a:r>
            <a:endParaRPr dirty="0">
              <a:solidFill>
                <a:schemeClr val="dk1"/>
              </a:solidFill>
            </a:endParaRPr>
          </a:p>
        </p:txBody>
      </p:sp>
      <p:cxnSp>
        <p:nvCxnSpPr>
          <p:cNvPr id="407" name="Google Shape;407;p28"/>
          <p:cNvCxnSpPr/>
          <p:nvPr/>
        </p:nvCxnSpPr>
        <p:spPr>
          <a:xfrm>
            <a:off x="0" y="8341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154181"/>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5688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267993"/>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581801"/>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686979"/>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711888"/>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41560B3A-C5B1-4DBC-91AC-F254E2FAA98D}"/>
              </a:ext>
            </a:extLst>
          </p:cNvPr>
          <p:cNvSpPr txBox="1"/>
          <p:nvPr/>
        </p:nvSpPr>
        <p:spPr>
          <a:xfrm>
            <a:off x="880550" y="1704355"/>
            <a:ext cx="3717992" cy="784830"/>
          </a:xfrm>
          <a:prstGeom prst="rect">
            <a:avLst/>
          </a:prstGeom>
          <a:noFill/>
        </p:spPr>
        <p:txBody>
          <a:bodyPr wrap="square" rtlCol="0">
            <a:spAutoFit/>
          </a:bodyPr>
          <a:lstStyle/>
          <a:p>
            <a:pPr algn="l"/>
            <a:r>
              <a:rPr lang="en-US" sz="900" b="1" dirty="0">
                <a:solidFill>
                  <a:srgbClr val="BDC1C6"/>
                </a:solidFill>
                <a:latin typeface="arial" panose="020B0604020202020204" pitchFamily="34" charset="0"/>
              </a:rPr>
              <a:t>WebRTC (Web Real-Time Communication) is a technology that enables Web applications and sites to capture and optionally stream audio and/or video media, as well as to exchange arbitrary data between browsers without requiring an intermediary.</a:t>
            </a:r>
          </a:p>
        </p:txBody>
      </p:sp>
      <p:sp>
        <p:nvSpPr>
          <p:cNvPr id="45" name="TextBox 44">
            <a:extLst>
              <a:ext uri="{FF2B5EF4-FFF2-40B4-BE49-F238E27FC236}">
                <a16:creationId xmlns:a16="http://schemas.microsoft.com/office/drawing/2014/main" id="{55699D35-F0D2-4A36-86B2-928D4EBF201D}"/>
              </a:ext>
            </a:extLst>
          </p:cNvPr>
          <p:cNvSpPr txBox="1"/>
          <p:nvPr/>
        </p:nvSpPr>
        <p:spPr>
          <a:xfrm>
            <a:off x="850949" y="3018776"/>
            <a:ext cx="3717992" cy="507831"/>
          </a:xfrm>
          <a:prstGeom prst="rect">
            <a:avLst/>
          </a:prstGeom>
          <a:noFill/>
        </p:spPr>
        <p:txBody>
          <a:bodyPr wrap="square" rtlCol="0">
            <a:spAutoFit/>
          </a:bodyPr>
          <a:lstStyle/>
          <a:p>
            <a:pPr algn="l"/>
            <a:r>
              <a:rPr lang="en-US" sz="900" b="1" dirty="0">
                <a:solidFill>
                  <a:srgbClr val="BDC1C6"/>
                </a:solidFill>
                <a:latin typeface="arial" panose="020B0604020202020204" pitchFamily="34" charset="0"/>
              </a:rPr>
              <a:t>Socket.IO is a library that enables real-time, bidirectional and event-based communication between the browser and the server.</a:t>
            </a:r>
          </a:p>
        </p:txBody>
      </p:sp>
      <p:sp>
        <p:nvSpPr>
          <p:cNvPr id="46" name="TextBox 45">
            <a:extLst>
              <a:ext uri="{FF2B5EF4-FFF2-40B4-BE49-F238E27FC236}">
                <a16:creationId xmlns:a16="http://schemas.microsoft.com/office/drawing/2014/main" id="{ED97BD8C-017B-4F26-9C0A-A3B9027AE609}"/>
              </a:ext>
            </a:extLst>
          </p:cNvPr>
          <p:cNvSpPr txBox="1"/>
          <p:nvPr/>
        </p:nvSpPr>
        <p:spPr>
          <a:xfrm>
            <a:off x="819925" y="4135788"/>
            <a:ext cx="3717992" cy="646331"/>
          </a:xfrm>
          <a:prstGeom prst="rect">
            <a:avLst/>
          </a:prstGeom>
          <a:noFill/>
        </p:spPr>
        <p:txBody>
          <a:bodyPr wrap="square" rtlCol="0">
            <a:spAutoFit/>
          </a:bodyPr>
          <a:lstStyle/>
          <a:p>
            <a:pPr algn="l"/>
            <a:r>
              <a:rPr lang="en-US" sz="900" b="1" dirty="0">
                <a:solidFill>
                  <a:srgbClr val="BDC1C6"/>
                </a:solidFill>
                <a:latin typeface="arial" panose="020B0604020202020204" pitchFamily="34" charset="0"/>
              </a:rPr>
              <a:t>The Media Devices interface provides access to connected media input devices like cameras and microphones, as well as screen sharing. In essence, it lets you obtain access to any hardware source of media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6663080" y="1700667"/>
            <a:ext cx="117234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6663080" y="2404054"/>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6663080" y="3107417"/>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TECH STACK</a:t>
            </a:r>
            <a:endParaRPr dirty="0">
              <a:solidFill>
                <a:srgbClr val="FFFFFF"/>
              </a:solidFill>
            </a:endParaRPr>
          </a:p>
        </p:txBody>
      </p:sp>
      <p:sp>
        <p:nvSpPr>
          <p:cNvPr id="450" name="Google Shape;450;p29"/>
          <p:cNvSpPr/>
          <p:nvPr/>
        </p:nvSpPr>
        <p:spPr>
          <a:xfrm>
            <a:off x="7901826" y="164720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901826" y="234855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8018987" y="2465717"/>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8007151" y="1783692"/>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454" name="Google Shape;454;p29"/>
          <p:cNvSpPr/>
          <p:nvPr/>
        </p:nvSpPr>
        <p:spPr>
          <a:xfrm>
            <a:off x="7901826" y="304990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9"/>
          <p:cNvGrpSpPr/>
          <p:nvPr/>
        </p:nvGrpSpPr>
        <p:grpSpPr>
          <a:xfrm>
            <a:off x="7980993" y="3141135"/>
            <a:ext cx="265543" cy="269920"/>
            <a:chOff x="4151375" y="238125"/>
            <a:chExt cx="2141475" cy="2176775"/>
          </a:xfrm>
        </p:grpSpPr>
        <p:sp>
          <p:nvSpPr>
            <p:cNvPr id="456"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168950"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026367"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936404"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017297"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936404"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017297"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017297"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393255"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2987431"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591209"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591209"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591209"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591209"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591209"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2591209"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374067"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3537213"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3700359"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494711"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3616730"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3738749"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113264"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113264"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113264"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113264"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113264"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113264"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713774"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713774"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713774"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1713774"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1713774"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1713774"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510017"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564858"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315346"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320296"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315346"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564858"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564858"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170311"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1894747"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1627393"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1627393"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1627393"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1627393"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1627393"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1627393"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156612"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266293"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377335"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238865"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319758"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403387"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629300"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629300"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629300"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629300"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629300"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629300"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035123"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035123"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035123"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035123"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035123"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035123"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2833887"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2866788"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000626"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2866788"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3818266"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3875858"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3934811"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866788"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3782628"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3624955"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472771"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472771"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472771"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472771"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472771"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472771"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377440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3837468"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3900534"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2902441"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2902441"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2902441"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2902441"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2902441"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2902441"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134142"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134142"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134142"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134142"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134142"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134142"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1757" y="186961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HTML</a:t>
            </a:r>
            <a:endParaRPr dirty="0">
              <a:solidFill>
                <a:srgbClr val="0E2A47"/>
              </a:solidFill>
            </a:endParaRPr>
          </a:p>
        </p:txBody>
      </p:sp>
      <p:sp>
        <p:nvSpPr>
          <p:cNvPr id="557" name="Google Shape;557;p29"/>
          <p:cNvSpPr txBox="1">
            <a:spLocks noGrp="1"/>
          </p:cNvSpPr>
          <p:nvPr>
            <p:ph type="ctrTitle" idx="2"/>
          </p:nvPr>
        </p:nvSpPr>
        <p:spPr>
          <a:xfrm>
            <a:off x="5391757" y="327230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JS</a:t>
            </a:r>
            <a:endParaRPr dirty="0">
              <a:solidFill>
                <a:srgbClr val="0E2A47"/>
              </a:solidFill>
            </a:endParaRPr>
          </a:p>
        </p:txBody>
      </p:sp>
      <p:sp>
        <p:nvSpPr>
          <p:cNvPr id="558" name="Google Shape;558;p29"/>
          <p:cNvSpPr txBox="1">
            <a:spLocks noGrp="1"/>
          </p:cNvSpPr>
          <p:nvPr>
            <p:ph type="ctrTitle" idx="3"/>
          </p:nvPr>
        </p:nvSpPr>
        <p:spPr>
          <a:xfrm>
            <a:off x="5391757" y="257096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CSS</a:t>
            </a:r>
            <a:endParaRPr dirty="0">
              <a:solidFill>
                <a:srgbClr val="0E2A47"/>
              </a:solidFill>
            </a:endParaRPr>
          </a:p>
        </p:txBody>
      </p:sp>
      <p:sp>
        <p:nvSpPr>
          <p:cNvPr id="137" name="Google Shape;446;p29">
            <a:extLst>
              <a:ext uri="{FF2B5EF4-FFF2-40B4-BE49-F238E27FC236}">
                <a16:creationId xmlns:a16="http://schemas.microsoft.com/office/drawing/2014/main" id="{B5065936-D4F2-4956-9136-E1F0EEAF5AEA}"/>
              </a:ext>
            </a:extLst>
          </p:cNvPr>
          <p:cNvSpPr/>
          <p:nvPr/>
        </p:nvSpPr>
        <p:spPr>
          <a:xfrm rot="10800000">
            <a:off x="4744643" y="1677073"/>
            <a:ext cx="117234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47;p29">
            <a:extLst>
              <a:ext uri="{FF2B5EF4-FFF2-40B4-BE49-F238E27FC236}">
                <a16:creationId xmlns:a16="http://schemas.microsoft.com/office/drawing/2014/main" id="{51EC0A5B-2F3D-4873-91A2-67810E8365C6}"/>
              </a:ext>
            </a:extLst>
          </p:cNvPr>
          <p:cNvSpPr/>
          <p:nvPr/>
        </p:nvSpPr>
        <p:spPr>
          <a:xfrm rot="10800000">
            <a:off x="4744643" y="2380460"/>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48;p29">
            <a:extLst>
              <a:ext uri="{FF2B5EF4-FFF2-40B4-BE49-F238E27FC236}">
                <a16:creationId xmlns:a16="http://schemas.microsoft.com/office/drawing/2014/main" id="{58027F72-041E-4066-A1C5-AF5C97F1D0C8}"/>
              </a:ext>
            </a:extLst>
          </p:cNvPr>
          <p:cNvSpPr/>
          <p:nvPr/>
        </p:nvSpPr>
        <p:spPr>
          <a:xfrm rot="10800000">
            <a:off x="4744643" y="3083823"/>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50;p29">
            <a:extLst>
              <a:ext uri="{FF2B5EF4-FFF2-40B4-BE49-F238E27FC236}">
                <a16:creationId xmlns:a16="http://schemas.microsoft.com/office/drawing/2014/main" id="{39AEBE59-1A88-4BF7-9AB2-69918BBF6FDE}"/>
              </a:ext>
            </a:extLst>
          </p:cNvPr>
          <p:cNvSpPr/>
          <p:nvPr/>
        </p:nvSpPr>
        <p:spPr>
          <a:xfrm>
            <a:off x="5983389" y="162361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51;p29">
            <a:extLst>
              <a:ext uri="{FF2B5EF4-FFF2-40B4-BE49-F238E27FC236}">
                <a16:creationId xmlns:a16="http://schemas.microsoft.com/office/drawing/2014/main" id="{A6037962-95AE-48B1-8E4A-49F0284F884B}"/>
              </a:ext>
            </a:extLst>
          </p:cNvPr>
          <p:cNvSpPr/>
          <p:nvPr/>
        </p:nvSpPr>
        <p:spPr>
          <a:xfrm>
            <a:off x="5983389" y="232496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52;p29">
            <a:extLst>
              <a:ext uri="{FF2B5EF4-FFF2-40B4-BE49-F238E27FC236}">
                <a16:creationId xmlns:a16="http://schemas.microsoft.com/office/drawing/2014/main" id="{E71FB78B-B6AC-4B03-82A7-087633787E3B}"/>
              </a:ext>
            </a:extLst>
          </p:cNvPr>
          <p:cNvSpPr/>
          <p:nvPr/>
        </p:nvSpPr>
        <p:spPr>
          <a:xfrm>
            <a:off x="6100550" y="2442123"/>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53;p29">
            <a:extLst>
              <a:ext uri="{FF2B5EF4-FFF2-40B4-BE49-F238E27FC236}">
                <a16:creationId xmlns:a16="http://schemas.microsoft.com/office/drawing/2014/main" id="{C17E00EA-52BC-4C15-B823-4FC7C5148428}"/>
              </a:ext>
            </a:extLst>
          </p:cNvPr>
          <p:cNvSpPr/>
          <p:nvPr/>
        </p:nvSpPr>
        <p:spPr>
          <a:xfrm>
            <a:off x="6088714" y="1760098"/>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144" name="Google Shape;454;p29">
            <a:extLst>
              <a:ext uri="{FF2B5EF4-FFF2-40B4-BE49-F238E27FC236}">
                <a16:creationId xmlns:a16="http://schemas.microsoft.com/office/drawing/2014/main" id="{837B5B8F-DE86-4EEC-B46C-457F2E4A302D}"/>
              </a:ext>
            </a:extLst>
          </p:cNvPr>
          <p:cNvSpPr/>
          <p:nvPr/>
        </p:nvSpPr>
        <p:spPr>
          <a:xfrm>
            <a:off x="5983389" y="302631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455;p29">
            <a:extLst>
              <a:ext uri="{FF2B5EF4-FFF2-40B4-BE49-F238E27FC236}">
                <a16:creationId xmlns:a16="http://schemas.microsoft.com/office/drawing/2014/main" id="{FBBF8AB3-63E8-460F-B5F9-813C3722A539}"/>
              </a:ext>
            </a:extLst>
          </p:cNvPr>
          <p:cNvGrpSpPr/>
          <p:nvPr/>
        </p:nvGrpSpPr>
        <p:grpSpPr>
          <a:xfrm>
            <a:off x="6062556" y="3117541"/>
            <a:ext cx="265543" cy="269920"/>
            <a:chOff x="4151375" y="238125"/>
            <a:chExt cx="2141475" cy="2176775"/>
          </a:xfrm>
        </p:grpSpPr>
        <p:sp>
          <p:nvSpPr>
            <p:cNvPr id="146" name="Google Shape;456;p29">
              <a:extLst>
                <a:ext uri="{FF2B5EF4-FFF2-40B4-BE49-F238E27FC236}">
                  <a16:creationId xmlns:a16="http://schemas.microsoft.com/office/drawing/2014/main" id="{39E69C96-A9C3-4255-ACD3-7FBFB05485C1}"/>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57;p29">
              <a:extLst>
                <a:ext uri="{FF2B5EF4-FFF2-40B4-BE49-F238E27FC236}">
                  <a16:creationId xmlns:a16="http://schemas.microsoft.com/office/drawing/2014/main" id="{C1957EA9-DBA6-4D52-914F-BC1B12C02475}"/>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556;p29">
            <a:extLst>
              <a:ext uri="{FF2B5EF4-FFF2-40B4-BE49-F238E27FC236}">
                <a16:creationId xmlns:a16="http://schemas.microsoft.com/office/drawing/2014/main" id="{934BCB75-C12F-450C-B495-1901599B4E33}"/>
              </a:ext>
            </a:extLst>
          </p:cNvPr>
          <p:cNvSpPr txBox="1">
            <a:spLocks/>
          </p:cNvSpPr>
          <p:nvPr/>
        </p:nvSpPr>
        <p:spPr>
          <a:xfrm>
            <a:off x="4967693" y="1845757"/>
            <a:ext cx="881561"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US" dirty="0">
                <a:solidFill>
                  <a:srgbClr val="0E2A47"/>
                </a:solidFill>
              </a:rPr>
              <a:t>NODE.JS</a:t>
            </a:r>
          </a:p>
        </p:txBody>
      </p:sp>
      <p:sp>
        <p:nvSpPr>
          <p:cNvPr id="149" name="Google Shape;556;p29">
            <a:extLst>
              <a:ext uri="{FF2B5EF4-FFF2-40B4-BE49-F238E27FC236}">
                <a16:creationId xmlns:a16="http://schemas.microsoft.com/office/drawing/2014/main" id="{F0DB5052-4265-489A-B480-5897C4100EE8}"/>
              </a:ext>
            </a:extLst>
          </p:cNvPr>
          <p:cNvSpPr txBox="1">
            <a:spLocks/>
          </p:cNvSpPr>
          <p:nvPr/>
        </p:nvSpPr>
        <p:spPr>
          <a:xfrm>
            <a:off x="4929821" y="2530125"/>
            <a:ext cx="936397"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dirty="0">
                <a:solidFill>
                  <a:srgbClr val="0E2A47"/>
                </a:solidFill>
              </a:rPr>
              <a:t>M</a:t>
            </a:r>
            <a:r>
              <a:rPr lang="en-US" dirty="0">
                <a:solidFill>
                  <a:srgbClr val="0E2A47"/>
                </a:solidFill>
              </a:rPr>
              <a:t>ONGO DB</a:t>
            </a:r>
          </a:p>
        </p:txBody>
      </p:sp>
      <p:sp>
        <p:nvSpPr>
          <p:cNvPr id="150" name="Google Shape;556;p29">
            <a:extLst>
              <a:ext uri="{FF2B5EF4-FFF2-40B4-BE49-F238E27FC236}">
                <a16:creationId xmlns:a16="http://schemas.microsoft.com/office/drawing/2014/main" id="{4BC081E3-7353-4068-93DB-0F9C956D563A}"/>
              </a:ext>
            </a:extLst>
          </p:cNvPr>
          <p:cNvSpPr txBox="1">
            <a:spLocks/>
          </p:cNvSpPr>
          <p:nvPr/>
        </p:nvSpPr>
        <p:spPr>
          <a:xfrm>
            <a:off x="4953504" y="3248711"/>
            <a:ext cx="881561"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dirty="0">
                <a:solidFill>
                  <a:srgbClr val="0E2A47"/>
                </a:solidFill>
              </a:rPr>
              <a:t>A</a:t>
            </a:r>
            <a:r>
              <a:rPr lang="en-US" dirty="0">
                <a:solidFill>
                  <a:srgbClr val="0E2A47"/>
                </a:solidFill>
              </a:rPr>
              <a:t>WS</a:t>
            </a:r>
          </a:p>
        </p:txBody>
      </p:sp>
      <p:sp>
        <p:nvSpPr>
          <p:cNvPr id="151" name="Google Shape;448;p29">
            <a:extLst>
              <a:ext uri="{FF2B5EF4-FFF2-40B4-BE49-F238E27FC236}">
                <a16:creationId xmlns:a16="http://schemas.microsoft.com/office/drawing/2014/main" id="{1117BA45-88EA-4D06-A426-6AB7523A8A3D}"/>
              </a:ext>
            </a:extLst>
          </p:cNvPr>
          <p:cNvSpPr/>
          <p:nvPr/>
        </p:nvSpPr>
        <p:spPr>
          <a:xfrm rot="10800000">
            <a:off x="6673410" y="3781487"/>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54;p29">
            <a:extLst>
              <a:ext uri="{FF2B5EF4-FFF2-40B4-BE49-F238E27FC236}">
                <a16:creationId xmlns:a16="http://schemas.microsoft.com/office/drawing/2014/main" id="{5932541F-6C5E-4FA4-B228-54F65615D0A3}"/>
              </a:ext>
            </a:extLst>
          </p:cNvPr>
          <p:cNvSpPr/>
          <p:nvPr/>
        </p:nvSpPr>
        <p:spPr>
          <a:xfrm>
            <a:off x="7912156" y="3723974"/>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455;p29">
            <a:extLst>
              <a:ext uri="{FF2B5EF4-FFF2-40B4-BE49-F238E27FC236}">
                <a16:creationId xmlns:a16="http://schemas.microsoft.com/office/drawing/2014/main" id="{2119AFEB-AA24-4A8B-A3E5-B86616AF204A}"/>
              </a:ext>
            </a:extLst>
          </p:cNvPr>
          <p:cNvGrpSpPr/>
          <p:nvPr/>
        </p:nvGrpSpPr>
        <p:grpSpPr>
          <a:xfrm>
            <a:off x="7991323" y="3815205"/>
            <a:ext cx="265543" cy="269920"/>
            <a:chOff x="4151375" y="238125"/>
            <a:chExt cx="2141475" cy="2176775"/>
          </a:xfrm>
        </p:grpSpPr>
        <p:sp>
          <p:nvSpPr>
            <p:cNvPr id="154" name="Google Shape;456;p29">
              <a:extLst>
                <a:ext uri="{FF2B5EF4-FFF2-40B4-BE49-F238E27FC236}">
                  <a16:creationId xmlns:a16="http://schemas.microsoft.com/office/drawing/2014/main" id="{980D18CA-770E-4520-A770-A351EC202113}"/>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57;p29">
              <a:extLst>
                <a:ext uri="{FF2B5EF4-FFF2-40B4-BE49-F238E27FC236}">
                  <a16:creationId xmlns:a16="http://schemas.microsoft.com/office/drawing/2014/main" id="{CD196ADC-C393-4534-BB23-3968993672DA}"/>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557;p29">
            <a:extLst>
              <a:ext uri="{FF2B5EF4-FFF2-40B4-BE49-F238E27FC236}">
                <a16:creationId xmlns:a16="http://schemas.microsoft.com/office/drawing/2014/main" id="{B1228DC0-C8BB-490C-B126-CB96C60D41FB}"/>
              </a:ext>
            </a:extLst>
          </p:cNvPr>
          <p:cNvSpPr txBox="1">
            <a:spLocks/>
          </p:cNvSpPr>
          <p:nvPr/>
        </p:nvSpPr>
        <p:spPr>
          <a:xfrm>
            <a:off x="5402087" y="394637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dirty="0">
                <a:solidFill>
                  <a:srgbClr val="0E2A47"/>
                </a:solidFill>
              </a:rPr>
              <a:t>G</a:t>
            </a:r>
            <a:r>
              <a:rPr lang="en-US" dirty="0">
                <a:solidFill>
                  <a:srgbClr val="0E2A47"/>
                </a:solidFill>
              </a:rPr>
              <a:t>SAP</a:t>
            </a:r>
          </a:p>
        </p:txBody>
      </p:sp>
      <p:sp>
        <p:nvSpPr>
          <p:cNvPr id="157" name="Google Shape;454;p29">
            <a:extLst>
              <a:ext uri="{FF2B5EF4-FFF2-40B4-BE49-F238E27FC236}">
                <a16:creationId xmlns:a16="http://schemas.microsoft.com/office/drawing/2014/main" id="{8663E025-CC40-4E2A-B6E7-3A44D723F340}"/>
              </a:ext>
            </a:extLst>
          </p:cNvPr>
          <p:cNvSpPr/>
          <p:nvPr/>
        </p:nvSpPr>
        <p:spPr>
          <a:xfrm>
            <a:off x="5993719" y="37405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455;p29">
            <a:extLst>
              <a:ext uri="{FF2B5EF4-FFF2-40B4-BE49-F238E27FC236}">
                <a16:creationId xmlns:a16="http://schemas.microsoft.com/office/drawing/2014/main" id="{7A36C862-EBA2-4FEC-BB8B-02F6A8865CEB}"/>
              </a:ext>
            </a:extLst>
          </p:cNvPr>
          <p:cNvGrpSpPr/>
          <p:nvPr/>
        </p:nvGrpSpPr>
        <p:grpSpPr>
          <a:xfrm>
            <a:off x="6072886" y="3831781"/>
            <a:ext cx="265543" cy="269920"/>
            <a:chOff x="4151375" y="238125"/>
            <a:chExt cx="2141475" cy="2176775"/>
          </a:xfrm>
        </p:grpSpPr>
        <p:sp>
          <p:nvSpPr>
            <p:cNvPr id="159" name="Google Shape;456;p29">
              <a:extLst>
                <a:ext uri="{FF2B5EF4-FFF2-40B4-BE49-F238E27FC236}">
                  <a16:creationId xmlns:a16="http://schemas.microsoft.com/office/drawing/2014/main" id="{2B9A36FD-7DC6-4D73-9974-C6A58C7F5BCE}"/>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57;p29">
              <a:extLst>
                <a:ext uri="{FF2B5EF4-FFF2-40B4-BE49-F238E27FC236}">
                  <a16:creationId xmlns:a16="http://schemas.microsoft.com/office/drawing/2014/main" id="{C03535C7-EA99-400C-AA83-C3798AAC8640}"/>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448;p29">
            <a:extLst>
              <a:ext uri="{FF2B5EF4-FFF2-40B4-BE49-F238E27FC236}">
                <a16:creationId xmlns:a16="http://schemas.microsoft.com/office/drawing/2014/main" id="{55C57D78-5CAC-4973-88BD-D32405B80223}"/>
              </a:ext>
            </a:extLst>
          </p:cNvPr>
          <p:cNvSpPr/>
          <p:nvPr/>
        </p:nvSpPr>
        <p:spPr>
          <a:xfrm rot="10800000">
            <a:off x="4744643" y="3759555"/>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56;p29">
            <a:extLst>
              <a:ext uri="{FF2B5EF4-FFF2-40B4-BE49-F238E27FC236}">
                <a16:creationId xmlns:a16="http://schemas.microsoft.com/office/drawing/2014/main" id="{96B56099-E8B6-4BB4-9821-3F62FB11AA3A}"/>
              </a:ext>
            </a:extLst>
          </p:cNvPr>
          <p:cNvSpPr txBox="1">
            <a:spLocks/>
          </p:cNvSpPr>
          <p:nvPr/>
        </p:nvSpPr>
        <p:spPr>
          <a:xfrm>
            <a:off x="4908138" y="3918826"/>
            <a:ext cx="97145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dirty="0">
                <a:solidFill>
                  <a:srgbClr val="0E2A47"/>
                </a:solidFill>
              </a:rPr>
              <a:t>SOCKET.IO</a:t>
            </a:r>
            <a:endParaRPr lang="en-US" dirty="0">
              <a:solidFill>
                <a:srgbClr val="0E2A47"/>
              </a:solidFill>
            </a:endParaRPr>
          </a:p>
        </p:txBody>
      </p:sp>
      <p:sp>
        <p:nvSpPr>
          <p:cNvPr id="163" name="Google Shape;454;p29">
            <a:extLst>
              <a:ext uri="{FF2B5EF4-FFF2-40B4-BE49-F238E27FC236}">
                <a16:creationId xmlns:a16="http://schemas.microsoft.com/office/drawing/2014/main" id="{8085DF80-3121-4FB9-BC8A-024A57B0D39A}"/>
              </a:ext>
            </a:extLst>
          </p:cNvPr>
          <p:cNvSpPr/>
          <p:nvPr/>
        </p:nvSpPr>
        <p:spPr>
          <a:xfrm>
            <a:off x="5983389" y="439102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455;p29">
            <a:extLst>
              <a:ext uri="{FF2B5EF4-FFF2-40B4-BE49-F238E27FC236}">
                <a16:creationId xmlns:a16="http://schemas.microsoft.com/office/drawing/2014/main" id="{97DEDB03-6A37-4CC8-8C7A-9039CD56F297}"/>
              </a:ext>
            </a:extLst>
          </p:cNvPr>
          <p:cNvGrpSpPr/>
          <p:nvPr/>
        </p:nvGrpSpPr>
        <p:grpSpPr>
          <a:xfrm>
            <a:off x="6062556" y="4482257"/>
            <a:ext cx="265543" cy="269920"/>
            <a:chOff x="4151375" y="238125"/>
            <a:chExt cx="2141475" cy="2176775"/>
          </a:xfrm>
        </p:grpSpPr>
        <p:sp>
          <p:nvSpPr>
            <p:cNvPr id="165" name="Google Shape;456;p29">
              <a:extLst>
                <a:ext uri="{FF2B5EF4-FFF2-40B4-BE49-F238E27FC236}">
                  <a16:creationId xmlns:a16="http://schemas.microsoft.com/office/drawing/2014/main" id="{8AE8BA33-2D0E-42D3-9A0C-15606BB9C69F}"/>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57;p29">
              <a:extLst>
                <a:ext uri="{FF2B5EF4-FFF2-40B4-BE49-F238E27FC236}">
                  <a16:creationId xmlns:a16="http://schemas.microsoft.com/office/drawing/2014/main" id="{A73AE563-39A1-4AB1-84DE-20C6A30CFB0E}"/>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448;p29">
            <a:extLst>
              <a:ext uri="{FF2B5EF4-FFF2-40B4-BE49-F238E27FC236}">
                <a16:creationId xmlns:a16="http://schemas.microsoft.com/office/drawing/2014/main" id="{9DC269A8-2D6F-4862-988E-46A95DC0AD9E}"/>
              </a:ext>
            </a:extLst>
          </p:cNvPr>
          <p:cNvSpPr/>
          <p:nvPr/>
        </p:nvSpPr>
        <p:spPr>
          <a:xfrm rot="10800000">
            <a:off x="4734313" y="4410031"/>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56;p29">
            <a:extLst>
              <a:ext uri="{FF2B5EF4-FFF2-40B4-BE49-F238E27FC236}">
                <a16:creationId xmlns:a16="http://schemas.microsoft.com/office/drawing/2014/main" id="{D450AD98-DAA4-4D46-B224-77DCA9F04702}"/>
              </a:ext>
            </a:extLst>
          </p:cNvPr>
          <p:cNvSpPr txBox="1">
            <a:spLocks/>
          </p:cNvSpPr>
          <p:nvPr/>
        </p:nvSpPr>
        <p:spPr>
          <a:xfrm>
            <a:off x="4897808" y="4569302"/>
            <a:ext cx="97145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dirty="0">
                <a:solidFill>
                  <a:srgbClr val="0E2A47"/>
                </a:solidFill>
              </a:rPr>
              <a:t>WebRTC</a:t>
            </a:r>
            <a:endParaRPr lang="en-US" dirty="0">
              <a:solidFill>
                <a:srgbClr val="0E2A47"/>
              </a:solidFill>
            </a:endParaRPr>
          </a:p>
        </p:txBody>
      </p:sp>
      <p:sp>
        <p:nvSpPr>
          <p:cNvPr id="169" name="Google Shape;454;p29">
            <a:extLst>
              <a:ext uri="{FF2B5EF4-FFF2-40B4-BE49-F238E27FC236}">
                <a16:creationId xmlns:a16="http://schemas.microsoft.com/office/drawing/2014/main" id="{7AAF2E11-6174-406F-A6A5-41E1FC3CA1C8}"/>
              </a:ext>
            </a:extLst>
          </p:cNvPr>
          <p:cNvSpPr/>
          <p:nvPr/>
        </p:nvSpPr>
        <p:spPr>
          <a:xfrm>
            <a:off x="7901826" y="4416239"/>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455;p29">
            <a:extLst>
              <a:ext uri="{FF2B5EF4-FFF2-40B4-BE49-F238E27FC236}">
                <a16:creationId xmlns:a16="http://schemas.microsoft.com/office/drawing/2014/main" id="{B87D2BC6-A86E-4E9C-A1C5-16C5AAC75C71}"/>
              </a:ext>
            </a:extLst>
          </p:cNvPr>
          <p:cNvGrpSpPr/>
          <p:nvPr/>
        </p:nvGrpSpPr>
        <p:grpSpPr>
          <a:xfrm>
            <a:off x="7980993" y="4507470"/>
            <a:ext cx="265543" cy="269920"/>
            <a:chOff x="4151375" y="238125"/>
            <a:chExt cx="2141475" cy="2176775"/>
          </a:xfrm>
        </p:grpSpPr>
        <p:sp>
          <p:nvSpPr>
            <p:cNvPr id="171" name="Google Shape;456;p29">
              <a:extLst>
                <a:ext uri="{FF2B5EF4-FFF2-40B4-BE49-F238E27FC236}">
                  <a16:creationId xmlns:a16="http://schemas.microsoft.com/office/drawing/2014/main" id="{00D2A00C-CA9A-4CCF-95D3-81BEBF105A4B}"/>
                </a:ext>
              </a:extLst>
            </p:cNvPr>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57;p29">
              <a:extLst>
                <a:ext uri="{FF2B5EF4-FFF2-40B4-BE49-F238E27FC236}">
                  <a16:creationId xmlns:a16="http://schemas.microsoft.com/office/drawing/2014/main" id="{31373BFA-1D2E-4C86-81DA-74AF230D1837}"/>
                </a:ext>
              </a:extLst>
            </p:cNvPr>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448;p29">
            <a:extLst>
              <a:ext uri="{FF2B5EF4-FFF2-40B4-BE49-F238E27FC236}">
                <a16:creationId xmlns:a16="http://schemas.microsoft.com/office/drawing/2014/main" id="{D03BB5C2-8DC1-4B33-8812-263691EC4AEC}"/>
              </a:ext>
            </a:extLst>
          </p:cNvPr>
          <p:cNvSpPr/>
          <p:nvPr/>
        </p:nvSpPr>
        <p:spPr>
          <a:xfrm rot="10800000">
            <a:off x="6652750" y="4435244"/>
            <a:ext cx="1172346"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56;p29">
            <a:extLst>
              <a:ext uri="{FF2B5EF4-FFF2-40B4-BE49-F238E27FC236}">
                <a16:creationId xmlns:a16="http://schemas.microsoft.com/office/drawing/2014/main" id="{A7E01DEC-7BFA-4925-8B38-7CBF1DFA533C}"/>
              </a:ext>
            </a:extLst>
          </p:cNvPr>
          <p:cNvSpPr txBox="1">
            <a:spLocks/>
          </p:cNvSpPr>
          <p:nvPr/>
        </p:nvSpPr>
        <p:spPr>
          <a:xfrm>
            <a:off x="6762750" y="4594515"/>
            <a:ext cx="1024945"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r"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en-IN" dirty="0">
                <a:solidFill>
                  <a:srgbClr val="0E2A47"/>
                </a:solidFill>
              </a:rPr>
              <a:t>BOOTSTRAP</a:t>
            </a:r>
            <a:endParaRPr lang="en-US" dirty="0">
              <a:solidFill>
                <a:srgbClr val="0E2A47"/>
              </a:solidFill>
            </a:endParaRPr>
          </a:p>
        </p:txBody>
      </p:sp>
    </p:spTree>
    <p:extLst>
      <p:ext uri="{BB962C8B-B14F-4D97-AF65-F5344CB8AC3E}">
        <p14:creationId xmlns:p14="http://schemas.microsoft.com/office/powerpoint/2010/main" val="168274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699" y="1737500"/>
            <a:ext cx="3677423"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REQUIREMENTS</a:t>
            </a:r>
            <a:endParaRPr dirty="0">
              <a:solidFill>
                <a:srgbClr val="FFFFFF"/>
              </a:solidFill>
            </a:endParaRPr>
          </a:p>
        </p:txBody>
      </p:sp>
      <p:sp>
        <p:nvSpPr>
          <p:cNvPr id="297" name="Google Shape;297;p26"/>
          <p:cNvSpPr txBox="1">
            <a:spLocks noGrp="1"/>
          </p:cNvSpPr>
          <p:nvPr>
            <p:ph type="subTitle" idx="1"/>
          </p:nvPr>
        </p:nvSpPr>
        <p:spPr>
          <a:xfrm>
            <a:off x="3414405" y="2813101"/>
            <a:ext cx="5840949" cy="163770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400" dirty="0"/>
              <a:t>A Laptop or a Desktop</a:t>
            </a:r>
          </a:p>
          <a:p>
            <a:pPr marL="285750" lvl="0" indent="-285750" algn="l" rtl="0">
              <a:spcBef>
                <a:spcPts val="0"/>
              </a:spcBef>
              <a:spcAft>
                <a:spcPts val="0"/>
              </a:spcAft>
              <a:buFont typeface="Arial" panose="020B0604020202020204" pitchFamily="34" charset="0"/>
              <a:buChar char="•"/>
            </a:pPr>
            <a:r>
              <a:rPr lang="en-IN" sz="1400" dirty="0"/>
              <a:t>P</a:t>
            </a:r>
            <a:r>
              <a:rPr lang="en-US" sz="1400" dirty="0"/>
              <a:t>referred Browser:  Chrome, Edge, Brave, </a:t>
            </a:r>
            <a:r>
              <a:rPr lang="en-US" sz="1400" dirty="0" err="1"/>
              <a:t>Mozzila</a:t>
            </a:r>
            <a:r>
              <a:rPr lang="en-US" sz="1400" dirty="0"/>
              <a:t> with </a:t>
            </a:r>
            <a:r>
              <a:rPr lang="en-US" sz="1400" dirty="0" err="1"/>
              <a:t>js</a:t>
            </a:r>
            <a:r>
              <a:rPr lang="en-US" sz="1400" dirty="0"/>
              <a:t> support on</a:t>
            </a:r>
          </a:p>
          <a:p>
            <a:pPr marL="285750" lvl="0" indent="-285750" algn="l" rtl="0">
              <a:spcBef>
                <a:spcPts val="0"/>
              </a:spcBef>
              <a:spcAft>
                <a:spcPts val="0"/>
              </a:spcAft>
              <a:buFont typeface="Arial" panose="020B0604020202020204" pitchFamily="34" charset="0"/>
              <a:buChar char="•"/>
            </a:pPr>
            <a:r>
              <a:rPr lang="en-US" sz="1400" dirty="0">
                <a:solidFill>
                  <a:srgbClr val="FFFFFF"/>
                </a:solidFill>
              </a:rPr>
              <a:t>Active Internet Connection</a:t>
            </a:r>
          </a:p>
          <a:p>
            <a:pPr marL="285750" lvl="0" indent="-285750" algn="l" rtl="0">
              <a:spcBef>
                <a:spcPts val="0"/>
              </a:spcBef>
              <a:spcAft>
                <a:spcPts val="0"/>
              </a:spcAft>
              <a:buFont typeface="Arial" panose="020B0604020202020204" pitchFamily="34" charset="0"/>
              <a:buChar char="•"/>
            </a:pPr>
            <a:r>
              <a:rPr lang="en-US" sz="1400" dirty="0"/>
              <a:t>Camera</a:t>
            </a:r>
          </a:p>
          <a:p>
            <a:pPr marL="285750" lvl="0" indent="-285750" algn="l" rtl="0">
              <a:spcBef>
                <a:spcPts val="0"/>
              </a:spcBef>
              <a:spcAft>
                <a:spcPts val="0"/>
              </a:spcAft>
              <a:buFont typeface="Arial" panose="020B0604020202020204" pitchFamily="34" charset="0"/>
              <a:buChar char="•"/>
            </a:pPr>
            <a:r>
              <a:rPr lang="en-US" sz="1400" dirty="0">
                <a:solidFill>
                  <a:srgbClr val="FFFFFF"/>
                </a:solidFill>
              </a:rPr>
              <a:t>Microphone</a:t>
            </a:r>
          </a:p>
          <a:p>
            <a:pPr marL="285750" lvl="0" indent="-285750" algn="l" rtl="0">
              <a:spcBef>
                <a:spcPts val="0"/>
              </a:spcBef>
              <a:spcAft>
                <a:spcPts val="0"/>
              </a:spcAft>
              <a:buFont typeface="Arial" panose="020B0604020202020204" pitchFamily="34" charset="0"/>
              <a:buChar char="•"/>
            </a:pPr>
            <a:r>
              <a:rPr lang="en-US" sz="1400" dirty="0"/>
              <a:t>Speaker</a:t>
            </a: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259533" y="155099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1362816" y="171310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702069" y="338204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697972" y="161461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1557751" y="300242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1632302" y="310502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1632989" y="316522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1717122" y="319531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154200" y="316522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184293" y="280269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184293" y="274524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276632" y="274524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650088" y="274524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679494" y="282800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679494" y="314674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979091" y="179861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042699" y="179861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110417" y="179861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139837" y="189026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140510" y="238614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229441" y="241625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1940101" y="241625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1914793" y="236905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917531" y="336015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030395" y="333073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060488" y="295933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060488" y="290050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146669" y="290050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46120" y="290050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076212" y="301063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005084" y="300516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832035" y="272883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32035" y="226987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32722" y="221309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920951" y="221309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2855279" y="218300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2885385" y="207151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2885385" y="201885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79369" y="272814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117261" y="136153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117261" y="144909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087842" y="202568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02209" y="205510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543385" y="205510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543385" y="213992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543385" y="257835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472257" y="255852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1930367" y="78932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2696228" y="150350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2514604" y="334149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418782" y="317548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432274" y="159077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1117</Words>
  <Application>Microsoft Office PowerPoint</Application>
  <PresentationFormat>On-screen Show (16:9)</PresentationFormat>
  <Paragraphs>157</Paragraphs>
  <Slides>26</Slides>
  <Notes>26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26</vt:i4>
      </vt:variant>
    </vt:vector>
  </HeadingPairs>
  <TitlesOfParts>
    <vt:vector size="40" baseType="lpstr">
      <vt:lpstr>Arial</vt:lpstr>
      <vt:lpstr>Roboto Thin</vt:lpstr>
      <vt:lpstr>Proxima Nova</vt:lpstr>
      <vt:lpstr>Roboto Mono Thin</vt:lpstr>
      <vt:lpstr>Bree Serif</vt:lpstr>
      <vt:lpstr>Roboto Black</vt:lpstr>
      <vt:lpstr>Didact Gothic</vt:lpstr>
      <vt:lpstr>Roboto Medium</vt:lpstr>
      <vt:lpstr>Roboto Light</vt:lpstr>
      <vt:lpstr>Arial</vt:lpstr>
      <vt:lpstr>Impact</vt:lpstr>
      <vt:lpstr>Proxima Nova Semibold</vt:lpstr>
      <vt:lpstr>WEB PROPOSAL</vt:lpstr>
      <vt:lpstr>SlidesGo Final Pages</vt:lpstr>
      <vt:lpstr>CONFERENCING WITH FLEET</vt:lpstr>
      <vt:lpstr>TABLE OF CONTENTS</vt:lpstr>
      <vt:lpstr>ABOUT PROJECT</vt:lpstr>
      <vt:lpstr>IDEA</vt:lpstr>
      <vt:lpstr>IDEA</vt:lpstr>
      <vt:lpstr>PowerPoint Presentation</vt:lpstr>
      <vt:lpstr>SOME PROJECT DEFINITION</vt:lpstr>
      <vt:lpstr>TECH STACK</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DIFFICULTY</vt:lpstr>
      <vt:lpstr>OUR TIMELINE</vt:lpstr>
      <vt:lpstr>PowerPoint Presentation</vt:lpstr>
      <vt:lpstr>PowerPoint Presentation</vt:lpstr>
      <vt:lpstr>PowerPoint Presentation</vt:lpstr>
      <vt:lpstr>PowerPoint Presentation</vt:lpstr>
      <vt:lpstr>PowerPoint Presentation</vt:lpstr>
      <vt:lpstr>PowerPoint Presentation</vt:lpstr>
      <vt:lpstr>THE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Shubham Pandey</dc:creator>
  <cp:lastModifiedBy>Shubham Pandey</cp:lastModifiedBy>
  <cp:revision>14</cp:revision>
  <dcterms:modified xsi:type="dcterms:W3CDTF">2021-10-27T09:57:44Z</dcterms:modified>
</cp:coreProperties>
</file>