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7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4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7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6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1B0A67-D5CA-4546-BF68-132501A0F9D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B6E41B2-33DE-4F53-8A9D-0655C89A2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1D9F7-2D5C-CA04-D7B9-3F9EB57D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22AB79-8359-986F-1EA8-E8F812B424AA}"/>
              </a:ext>
            </a:extLst>
          </p:cNvPr>
          <p:cNvSpPr/>
          <p:nvPr/>
        </p:nvSpPr>
        <p:spPr>
          <a:xfrm>
            <a:off x="517585" y="322412"/>
            <a:ext cx="823822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Adult Salary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046BD-5EA6-6712-BB91-626E54876692}"/>
              </a:ext>
            </a:extLst>
          </p:cNvPr>
          <p:cNvSpPr txBox="1"/>
          <p:nvPr/>
        </p:nvSpPr>
        <p:spPr>
          <a:xfrm>
            <a:off x="517585" y="1595887"/>
            <a:ext cx="7712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Information and 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  <a:p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US Census Bureau leads the country's Federal Statistical System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Primary responsibility is to collect demographic and economic data.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Sample dataset provided: 300,000 individuals, 4 files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Task: Identify characteristics associated with making more or less than $50,000/year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6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B327A-01FE-F1CA-FFDC-9D0B2ADF3E4E}"/>
              </a:ext>
            </a:extLst>
          </p:cNvPr>
          <p:cNvSpPr txBox="1"/>
          <p:nvPr/>
        </p:nvSpPr>
        <p:spPr>
          <a:xfrm>
            <a:off x="1224280" y="817880"/>
            <a:ext cx="8996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) Data Modelling and Model Selection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Now we have train and test dataset with reduced features which could contribute more towards predicting salary.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6 machine learning algorithms used to predict the Income, which are-</a:t>
            </a:r>
          </a:p>
          <a:p>
            <a:r>
              <a:rPr lang="en-IN" dirty="0" err="1">
                <a:solidFill>
                  <a:srgbClr val="374151"/>
                </a:solidFill>
                <a:latin typeface="Söhne"/>
              </a:rPr>
              <a:t>XGBoost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Random Forest, SVC, Logistic Regression, KNN, AdaBoost.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The scores of these models are mentioned below-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D4BB4-DD9F-1B89-1100-DADDE681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12" y="3429000"/>
            <a:ext cx="3675447" cy="198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273D9-8F4E-497A-1BAC-8D07DD87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966733-E8FE-8F77-36BE-6D706461DF1A}"/>
              </a:ext>
            </a:extLst>
          </p:cNvPr>
          <p:cNvSpPr txBox="1"/>
          <p:nvPr/>
        </p:nvSpPr>
        <p:spPr>
          <a:xfrm>
            <a:off x="1613141" y="636311"/>
            <a:ext cx="610108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4) Final Model and Result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XGBoost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model is used as the final model which is explored more.</a:t>
            </a: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The classification report is generated to support the model.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effectLst/>
                <a:latin typeface="-apple-system"/>
              </a:rPr>
              <a:t>As far as the accuracy is concerned the Random forest model can be selected. 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Further work can be done- accuracy metrics can be added and hyperparameter tuning could be explored to make the model better.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ABE62-4CCD-1DE9-2BBC-3DCB5B0A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85" y="1901113"/>
            <a:ext cx="4788115" cy="1990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A830F-D944-0FBC-FDA6-E31F49A7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A8095E-BF18-D206-0F0D-861B63BF5C05}"/>
              </a:ext>
            </a:extLst>
          </p:cNvPr>
          <p:cNvSpPr/>
          <p:nvPr/>
        </p:nvSpPr>
        <p:spPr>
          <a:xfrm>
            <a:off x="1287485" y="2713335"/>
            <a:ext cx="72570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0DDCA-290D-8ABB-D11F-3D1FE624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1E382-2AE1-8B5E-A021-DD3670D1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23AEB-6B77-0CBB-2414-F4495FCBED90}"/>
              </a:ext>
            </a:extLst>
          </p:cNvPr>
          <p:cNvSpPr txBox="1"/>
          <p:nvPr/>
        </p:nvSpPr>
        <p:spPr>
          <a:xfrm>
            <a:off x="1126545" y="964447"/>
            <a:ext cx="65504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 analysis includes: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Exploratory Data Analysis: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Numerical and/or graphical representations of the data that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help inform insights and/or tactics for answering the research question of interest.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Preparation: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Data cleaning, preprocessing, feature engineering, etc., that may aid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 improving data clarity &amp; model generation.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Modelling: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building of a few competing models to predict the target variable.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Model Assessment: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selection of the best model based on performance comparisons.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Results: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concise summary of key findings, recommendations, &amp; future improvements.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7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5F639-2152-3C13-33A4-B1BB9807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3140" cy="7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C9FA8-93BA-C1C9-80F5-D1B02703BFF6}"/>
              </a:ext>
            </a:extLst>
          </p:cNvPr>
          <p:cNvSpPr txBox="1"/>
          <p:nvPr/>
        </p:nvSpPr>
        <p:spPr>
          <a:xfrm>
            <a:off x="1324154" y="803059"/>
            <a:ext cx="7095227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Exploratory Data Analysis: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e dataset is majorly divided into training and testing data sets. Headers are stored in separate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The training and testing dataset contains 42 columns in which 13 fields belong to the numerical or continuous attributes, 28 categorical attributes excluding target variable- “Income”.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The train data numerical attributes is summarized for example Age: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mean value is 34 i.e., on an average the value of age attribute is 34.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Age is having the standard deviation 22.33 which indicates the deviation of an observation from the mean.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value of Age attribute varies from 0 to 90.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1st quartile is 16 i.e., 25% of the observations lies below 16.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3rd quartile is 50 which indicates that in 75% of the observations the value of age is less than 50.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difference between mean &amp; median is not significantly high but the difference between 3rd quartile &amp; maximum made the distribution right skewed.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848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BE719-4C24-C1E3-0F20-970ADB08A380}"/>
              </a:ext>
            </a:extLst>
          </p:cNvPr>
          <p:cNvSpPr txBox="1"/>
          <p:nvPr/>
        </p:nvSpPr>
        <p:spPr>
          <a:xfrm>
            <a:off x="1242203" y="1173192"/>
            <a:ext cx="8379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dataset does not contain any missing value, although ‘?’ present as a corrupt data which was removed, replaced by mode of the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of the count plots are mentioned and explained below: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AD23B-42D1-FC3A-A3AD-A0C47B23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92" y="2221214"/>
            <a:ext cx="5315527" cy="2415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E7AD3-8DA4-90CB-1CB2-69DED9D5F230}"/>
              </a:ext>
            </a:extLst>
          </p:cNvPr>
          <p:cNvSpPr txBox="1"/>
          <p:nvPr/>
        </p:nvSpPr>
        <p:spPr>
          <a:xfrm>
            <a:off x="1910080" y="5075208"/>
            <a:ext cx="644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clearly see class imbalance in Income which is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8D8FF-4FF0-6151-3A57-A686E0A0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1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A896CF-8F85-214A-762F-D8386821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58" y="1001928"/>
            <a:ext cx="6227872" cy="320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1CDC7-042F-4BEE-7AB0-6F19F413CD8A}"/>
              </a:ext>
            </a:extLst>
          </p:cNvPr>
          <p:cNvSpPr txBox="1"/>
          <p:nvPr/>
        </p:nvSpPr>
        <p:spPr>
          <a:xfrm>
            <a:off x="1198880" y="4511040"/>
            <a:ext cx="5598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Females with salary less than 50000 are greater than Males with salary less than 50000.</a:t>
            </a:r>
          </a:p>
          <a:p>
            <a:endParaRPr lang="en-IN" dirty="0"/>
          </a:p>
          <a:p>
            <a:r>
              <a:rPr lang="en-IN" dirty="0"/>
              <a:t>Whereas Males with income more than 50000 are more than females with salary 50000 or above.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490F9-30E2-8DF8-DDCF-FCAD55B7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503400-7F4D-3DB0-7DA2-48A9BA22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847621"/>
            <a:ext cx="8488240" cy="4045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7A5FB-F881-BD90-83A7-AC2E0DFFDDFF}"/>
              </a:ext>
            </a:extLst>
          </p:cNvPr>
          <p:cNvSpPr txBox="1"/>
          <p:nvPr/>
        </p:nvSpPr>
        <p:spPr>
          <a:xfrm>
            <a:off x="2479040" y="4968240"/>
            <a:ext cx="556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median age for each Income class is mentioned above.</a:t>
            </a:r>
          </a:p>
          <a:p>
            <a:endParaRPr lang="en-IN" dirty="0"/>
          </a:p>
          <a:p>
            <a:r>
              <a:rPr lang="en-IN" dirty="0"/>
              <a:t>The median age of salary class below 50000 is 32 and salary class  above 50000 is 48.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3A584-7AE7-BC77-82FB-40972C17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A625A-DC20-CE57-0F47-338EDAEE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61" y="519328"/>
            <a:ext cx="7169518" cy="3949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9E3AB-9990-EC8B-88D6-10E7DFACA65C}"/>
              </a:ext>
            </a:extLst>
          </p:cNvPr>
          <p:cNvSpPr txBox="1"/>
          <p:nvPr/>
        </p:nvSpPr>
        <p:spPr>
          <a:xfrm>
            <a:off x="3053080" y="4856480"/>
            <a:ext cx="515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probably density curve is mentioned above mean around  34 years.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F52CF-42EB-4555-68D2-BB5634F2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0C3DAE-3684-FBBB-4824-40AAD8EE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758429"/>
            <a:ext cx="6482080" cy="485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51DA6-69C2-D6E6-9A0A-C2C94CB27811}"/>
              </a:ext>
            </a:extLst>
          </p:cNvPr>
          <p:cNvSpPr txBox="1"/>
          <p:nvPr/>
        </p:nvSpPr>
        <p:spPr>
          <a:xfrm>
            <a:off x="2956560" y="5730239"/>
            <a:ext cx="648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correlation heatmap is mentioned above.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ADC64-4751-E064-5F59-C82E7ACA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CDA8A-0BF4-3000-5B96-55373FC86C57}"/>
              </a:ext>
            </a:extLst>
          </p:cNvPr>
          <p:cNvSpPr txBox="1"/>
          <p:nvPr/>
        </p:nvSpPr>
        <p:spPr>
          <a:xfrm>
            <a:off x="1203960" y="756920"/>
            <a:ext cx="8996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2) Data Preparation: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The data is prepared by taking below measures: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target field- Income is transformed into &lt;=50k and &gt;50k and subsequently encoded to 0 and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Country Of Birth Self field changed to binary, as 1 denotes United-States and 0 denotes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Marital stat changed majorly to 4 fields- 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Single      21551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Married     21066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Divorced     4491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Widowed      2708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dirty="0">
                <a:solidFill>
                  <a:srgbClr val="374151"/>
                </a:solidFill>
                <a:latin typeface="Söhne"/>
              </a:rPr>
              <a:t>								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Similarly, all the other categorical fields are encoded using label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Class imbalance was rectified using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undersampling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and oversampling.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Feature selection is done using filter method and 11 features are filtered which can contribute more towards predicting Income.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18210-62ED-7203-62B7-655A272B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13140" cy="7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375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986</TotalTime>
  <Words>717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Corbel</vt:lpstr>
      <vt:lpstr>Söhne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Upadhyay</dc:creator>
  <cp:lastModifiedBy>Harsh Upadhyay</cp:lastModifiedBy>
  <cp:revision>4</cp:revision>
  <dcterms:created xsi:type="dcterms:W3CDTF">2023-02-04T19:53:21Z</dcterms:created>
  <dcterms:modified xsi:type="dcterms:W3CDTF">2023-02-05T12:19:55Z</dcterms:modified>
</cp:coreProperties>
</file>