
<file path=[Content_Types].xml><?xml version="1.0" encoding="utf-8"?>
<Types xmlns="http://schemas.openxmlformats.org/package/2006/content-types">
  <Default Extension="png" ContentType="image/png"/>
  <Default Extension="svg" ContentType="image/sv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5" r:id="rId10"/>
    <p:sldId id="264" r:id="rId11"/>
    <p:sldId id="265" r:id="rId12"/>
    <p:sldId id="274" r:id="rId13"/>
    <p:sldId id="266" r:id="rId14"/>
    <p:sldId id="267" r:id="rId15"/>
    <p:sldId id="268" r:id="rId16"/>
    <p:sldId id="269" r:id="rId17"/>
    <p:sldId id="270" r:id="rId18"/>
    <p:sldId id="271" r:id="rId19"/>
    <p:sldId id="273" r:id="rId20"/>
    <p:sldId id="276"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2.png"/><Relationship Id="rId6"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2.png"/><Relationship Id="rId6"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BF8DF87-2BF8-4EA4-99C9-4DF8962F9C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F0580F-A6B5-4F6C-AA4D-9EDBC72838EE}">
      <dgm:prSet/>
      <dgm:spPr/>
      <dgm:t>
        <a:bodyPr/>
        <a:lstStyle/>
        <a:p>
          <a:r>
            <a:rPr lang="en-IN"/>
            <a:t>Introduction</a:t>
          </a:r>
          <a:endParaRPr lang="en-US"/>
        </a:p>
      </dgm:t>
    </dgm:pt>
    <dgm:pt modelId="{AC8E156E-E022-4C9B-A47A-7AF5BCE3BEA3}" type="parTrans" cxnId="{00A13E83-2AD6-4BE5-859E-7E9EDC4A9904}">
      <dgm:prSet/>
      <dgm:spPr/>
      <dgm:t>
        <a:bodyPr/>
        <a:lstStyle/>
        <a:p>
          <a:endParaRPr lang="en-US"/>
        </a:p>
      </dgm:t>
    </dgm:pt>
    <dgm:pt modelId="{945953F3-40A6-4F55-864A-443F85A3E541}" type="sibTrans" cxnId="{00A13E83-2AD6-4BE5-859E-7E9EDC4A9904}">
      <dgm:prSet/>
      <dgm:spPr/>
      <dgm:t>
        <a:bodyPr/>
        <a:lstStyle/>
        <a:p>
          <a:endParaRPr lang="en-US"/>
        </a:p>
      </dgm:t>
    </dgm:pt>
    <dgm:pt modelId="{91E1E71F-DFE3-4838-BEAB-E48C6ECD6909}">
      <dgm:prSet/>
      <dgm:spPr/>
      <dgm:t>
        <a:bodyPr/>
        <a:lstStyle/>
        <a:p>
          <a:r>
            <a:rPr lang="en-IN"/>
            <a:t>Objectives of the study</a:t>
          </a:r>
          <a:endParaRPr lang="en-US"/>
        </a:p>
      </dgm:t>
    </dgm:pt>
    <dgm:pt modelId="{9DED6368-34C4-4E24-AF78-3CE4DB4BD929}" type="parTrans" cxnId="{26D1E057-27E6-4E74-BD8E-BE28DF2291B4}">
      <dgm:prSet/>
      <dgm:spPr/>
      <dgm:t>
        <a:bodyPr/>
        <a:lstStyle/>
        <a:p>
          <a:endParaRPr lang="en-US"/>
        </a:p>
      </dgm:t>
    </dgm:pt>
    <dgm:pt modelId="{506C7BC2-DF6D-4131-B71A-A67BE6C12E72}" type="sibTrans" cxnId="{26D1E057-27E6-4E74-BD8E-BE28DF2291B4}">
      <dgm:prSet/>
      <dgm:spPr/>
      <dgm:t>
        <a:bodyPr/>
        <a:lstStyle/>
        <a:p>
          <a:endParaRPr lang="en-US"/>
        </a:p>
      </dgm:t>
    </dgm:pt>
    <dgm:pt modelId="{AB6C9553-578A-43DA-98DD-22599374452D}">
      <dgm:prSet/>
      <dgm:spPr/>
      <dgm:t>
        <a:bodyPr/>
        <a:lstStyle/>
        <a:p>
          <a:r>
            <a:rPr lang="en-IN"/>
            <a:t>Data description</a:t>
          </a:r>
          <a:endParaRPr lang="en-US"/>
        </a:p>
      </dgm:t>
    </dgm:pt>
    <dgm:pt modelId="{A4BE3BE3-0E82-4C4A-9985-7FFEAC48960E}" type="parTrans" cxnId="{786C991B-89EB-42B1-8ABA-CFD2ED869C18}">
      <dgm:prSet/>
      <dgm:spPr/>
      <dgm:t>
        <a:bodyPr/>
        <a:lstStyle/>
        <a:p>
          <a:endParaRPr lang="en-US"/>
        </a:p>
      </dgm:t>
    </dgm:pt>
    <dgm:pt modelId="{DE11010F-1B3D-4333-83E3-01E447D5498A}" type="sibTrans" cxnId="{786C991B-89EB-42B1-8ABA-CFD2ED869C18}">
      <dgm:prSet/>
      <dgm:spPr/>
      <dgm:t>
        <a:bodyPr/>
        <a:lstStyle/>
        <a:p>
          <a:endParaRPr lang="en-US"/>
        </a:p>
      </dgm:t>
    </dgm:pt>
    <dgm:pt modelId="{B835D015-ACBB-45CF-ABE2-C208BD226152}">
      <dgm:prSet/>
      <dgm:spPr/>
      <dgm:t>
        <a:bodyPr/>
        <a:lstStyle/>
        <a:p>
          <a:r>
            <a:rPr lang="en-IN"/>
            <a:t>Inferences derived</a:t>
          </a:r>
          <a:endParaRPr lang="en-US"/>
        </a:p>
      </dgm:t>
    </dgm:pt>
    <dgm:pt modelId="{764E9542-7AFE-45FB-A99F-D6842056D182}" type="parTrans" cxnId="{BF4A3BF5-05A4-4CC3-87C8-A23A27FEA763}">
      <dgm:prSet/>
      <dgm:spPr/>
      <dgm:t>
        <a:bodyPr/>
        <a:lstStyle/>
        <a:p>
          <a:endParaRPr lang="en-US"/>
        </a:p>
      </dgm:t>
    </dgm:pt>
    <dgm:pt modelId="{221E7F25-DA44-44D3-8294-4AA1A20515F4}" type="sibTrans" cxnId="{BF4A3BF5-05A4-4CC3-87C8-A23A27FEA763}">
      <dgm:prSet/>
      <dgm:spPr/>
      <dgm:t>
        <a:bodyPr/>
        <a:lstStyle/>
        <a:p>
          <a:endParaRPr lang="en-US"/>
        </a:p>
      </dgm:t>
    </dgm:pt>
    <dgm:pt modelId="{A2AD99ED-8C1E-4A4A-8003-32888A5D9078}">
      <dgm:prSet/>
      <dgm:spPr/>
      <dgm:t>
        <a:bodyPr/>
        <a:lstStyle/>
        <a:p>
          <a:r>
            <a:rPr lang="en-IN"/>
            <a:t>Conclusion</a:t>
          </a:r>
          <a:endParaRPr lang="en-US"/>
        </a:p>
      </dgm:t>
    </dgm:pt>
    <dgm:pt modelId="{E4A61A80-6957-4BD4-800C-DAAF875D473F}" type="parTrans" cxnId="{030CF106-3CA4-4C87-8540-3CCDEE66816E}">
      <dgm:prSet/>
      <dgm:spPr/>
      <dgm:t>
        <a:bodyPr/>
        <a:lstStyle/>
        <a:p>
          <a:endParaRPr lang="en-US"/>
        </a:p>
      </dgm:t>
    </dgm:pt>
    <dgm:pt modelId="{DE09B008-62B7-467F-9348-582A2F535DBA}" type="sibTrans" cxnId="{030CF106-3CA4-4C87-8540-3CCDEE66816E}">
      <dgm:prSet/>
      <dgm:spPr/>
      <dgm:t>
        <a:bodyPr/>
        <a:lstStyle/>
        <a:p>
          <a:endParaRPr lang="en-US"/>
        </a:p>
      </dgm:t>
    </dgm:pt>
    <dgm:pt modelId="{57996AA0-98EF-44DB-8CDE-7DAA4D3C6721}" type="pres">
      <dgm:prSet presAssocID="{0BF8DF87-2BF8-4EA4-99C9-4DF8962F9CB0}" presName="root" presStyleCnt="0">
        <dgm:presLayoutVars>
          <dgm:dir/>
          <dgm:resizeHandles val="exact"/>
        </dgm:presLayoutVars>
      </dgm:prSet>
      <dgm:spPr/>
      <dgm:t>
        <a:bodyPr/>
        <a:lstStyle/>
        <a:p>
          <a:endParaRPr lang="en-US"/>
        </a:p>
      </dgm:t>
    </dgm:pt>
    <dgm:pt modelId="{9E105793-7689-48E9-BD5F-FC6B32B9E6BA}" type="pres">
      <dgm:prSet presAssocID="{87F0580F-A6B5-4F6C-AA4D-9EDBC72838EE}" presName="compNode" presStyleCnt="0"/>
      <dgm:spPr/>
    </dgm:pt>
    <dgm:pt modelId="{4ED54E4F-B84E-4FDA-8544-AF9FDEDBA38C}" type="pres">
      <dgm:prSet presAssocID="{87F0580F-A6B5-4F6C-AA4D-9EDBC72838EE}" presName="bgRect" presStyleLbl="bgShp" presStyleIdx="0" presStyleCnt="5"/>
      <dgm:spPr/>
    </dgm:pt>
    <dgm:pt modelId="{C8AD973E-80E4-48D2-8303-27D5B61E10C8}" type="pres">
      <dgm:prSet presAssocID="{87F0580F-A6B5-4F6C-AA4D-9EDBC72838EE}"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Teacher"/>
        </a:ext>
      </dgm:extLst>
    </dgm:pt>
    <dgm:pt modelId="{FD7FD88F-833A-4711-872C-55D1700B0FAB}" type="pres">
      <dgm:prSet presAssocID="{87F0580F-A6B5-4F6C-AA4D-9EDBC72838EE}" presName="spaceRect" presStyleCnt="0"/>
      <dgm:spPr/>
    </dgm:pt>
    <dgm:pt modelId="{E7C48F96-AC88-45BD-8DE7-877FE37A5F12}" type="pres">
      <dgm:prSet presAssocID="{87F0580F-A6B5-4F6C-AA4D-9EDBC72838EE}" presName="parTx" presStyleLbl="revTx" presStyleIdx="0" presStyleCnt="5">
        <dgm:presLayoutVars>
          <dgm:chMax val="0"/>
          <dgm:chPref val="0"/>
        </dgm:presLayoutVars>
      </dgm:prSet>
      <dgm:spPr/>
      <dgm:t>
        <a:bodyPr/>
        <a:lstStyle/>
        <a:p>
          <a:endParaRPr lang="en-US"/>
        </a:p>
      </dgm:t>
    </dgm:pt>
    <dgm:pt modelId="{36706F94-6EF5-4B4E-BDA4-3E8B7C89AF65}" type="pres">
      <dgm:prSet presAssocID="{945953F3-40A6-4F55-864A-443F85A3E541}" presName="sibTrans" presStyleCnt="0"/>
      <dgm:spPr/>
    </dgm:pt>
    <dgm:pt modelId="{C67B1C85-888C-42D4-BFFD-CC1822610E08}" type="pres">
      <dgm:prSet presAssocID="{91E1E71F-DFE3-4838-BEAB-E48C6ECD6909}" presName="compNode" presStyleCnt="0"/>
      <dgm:spPr/>
    </dgm:pt>
    <dgm:pt modelId="{D3FD56A4-2FFF-4A11-A9C4-4CDBBE7345D7}" type="pres">
      <dgm:prSet presAssocID="{91E1E71F-DFE3-4838-BEAB-E48C6ECD6909}" presName="bgRect" presStyleLbl="bgShp" presStyleIdx="1" presStyleCnt="5"/>
      <dgm:spPr/>
    </dgm:pt>
    <dgm:pt modelId="{2D42F33F-0E70-440A-9F5B-E965C5AB4E7D}" type="pres">
      <dgm:prSet presAssocID="{91E1E71F-DFE3-4838-BEAB-E48C6ECD6909}"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ullseye"/>
        </a:ext>
      </dgm:extLst>
    </dgm:pt>
    <dgm:pt modelId="{8CB16A85-553D-45B4-ADA1-7623670D05F3}" type="pres">
      <dgm:prSet presAssocID="{91E1E71F-DFE3-4838-BEAB-E48C6ECD6909}" presName="spaceRect" presStyleCnt="0"/>
      <dgm:spPr/>
    </dgm:pt>
    <dgm:pt modelId="{FAC68298-DE77-4385-9FF7-FC0366409EC7}" type="pres">
      <dgm:prSet presAssocID="{91E1E71F-DFE3-4838-BEAB-E48C6ECD6909}" presName="parTx" presStyleLbl="revTx" presStyleIdx="1" presStyleCnt="5">
        <dgm:presLayoutVars>
          <dgm:chMax val="0"/>
          <dgm:chPref val="0"/>
        </dgm:presLayoutVars>
      </dgm:prSet>
      <dgm:spPr/>
      <dgm:t>
        <a:bodyPr/>
        <a:lstStyle/>
        <a:p>
          <a:endParaRPr lang="en-US"/>
        </a:p>
      </dgm:t>
    </dgm:pt>
    <dgm:pt modelId="{B514A8C3-A393-422E-8DE1-9B0490B1EA67}" type="pres">
      <dgm:prSet presAssocID="{506C7BC2-DF6D-4131-B71A-A67BE6C12E72}" presName="sibTrans" presStyleCnt="0"/>
      <dgm:spPr/>
    </dgm:pt>
    <dgm:pt modelId="{FCDF6CF2-AFF1-4AD2-850F-6A804096B319}" type="pres">
      <dgm:prSet presAssocID="{AB6C9553-578A-43DA-98DD-22599374452D}" presName="compNode" presStyleCnt="0"/>
      <dgm:spPr/>
    </dgm:pt>
    <dgm:pt modelId="{0585032C-59D4-41C3-96FE-02512838B98E}" type="pres">
      <dgm:prSet presAssocID="{AB6C9553-578A-43DA-98DD-22599374452D}" presName="bgRect" presStyleLbl="bgShp" presStyleIdx="2" presStyleCnt="5"/>
      <dgm:spPr/>
    </dgm:pt>
    <dgm:pt modelId="{6A4F70C0-0DD8-491F-81F2-1939490863CB}" type="pres">
      <dgm:prSet presAssocID="{AB6C9553-578A-43DA-98DD-22599374452D}"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E4F1E13F-AB1F-48A0-9E6B-2E57E15C7A6A}" type="pres">
      <dgm:prSet presAssocID="{AB6C9553-578A-43DA-98DD-22599374452D}" presName="spaceRect" presStyleCnt="0"/>
      <dgm:spPr/>
    </dgm:pt>
    <dgm:pt modelId="{3019A55A-3D1B-4F31-8C8D-775D22CD1E51}" type="pres">
      <dgm:prSet presAssocID="{AB6C9553-578A-43DA-98DD-22599374452D}" presName="parTx" presStyleLbl="revTx" presStyleIdx="2" presStyleCnt="5">
        <dgm:presLayoutVars>
          <dgm:chMax val="0"/>
          <dgm:chPref val="0"/>
        </dgm:presLayoutVars>
      </dgm:prSet>
      <dgm:spPr/>
      <dgm:t>
        <a:bodyPr/>
        <a:lstStyle/>
        <a:p>
          <a:endParaRPr lang="en-US"/>
        </a:p>
      </dgm:t>
    </dgm:pt>
    <dgm:pt modelId="{4AE99806-A4A6-48E2-BF94-0741DEEABB0B}" type="pres">
      <dgm:prSet presAssocID="{DE11010F-1B3D-4333-83E3-01E447D5498A}" presName="sibTrans" presStyleCnt="0"/>
      <dgm:spPr/>
    </dgm:pt>
    <dgm:pt modelId="{62239711-EDAB-4AD4-A18F-9D9D8197C6D3}" type="pres">
      <dgm:prSet presAssocID="{B835D015-ACBB-45CF-ABE2-C208BD226152}" presName="compNode" presStyleCnt="0"/>
      <dgm:spPr/>
    </dgm:pt>
    <dgm:pt modelId="{8B963E98-F22D-446E-A99C-1946297D5449}" type="pres">
      <dgm:prSet presAssocID="{B835D015-ACBB-45CF-ABE2-C208BD226152}" presName="bgRect" presStyleLbl="bgShp" presStyleIdx="3" presStyleCnt="5"/>
      <dgm:spPr/>
    </dgm:pt>
    <dgm:pt modelId="{1F62D78C-15EB-4C60-896B-B26A57E766AA}" type="pres">
      <dgm:prSet presAssocID="{B835D015-ACBB-45CF-ABE2-C208BD226152}"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57781202-ECA3-4305-9048-D7CC0C021510}" type="pres">
      <dgm:prSet presAssocID="{B835D015-ACBB-45CF-ABE2-C208BD226152}" presName="spaceRect" presStyleCnt="0"/>
      <dgm:spPr/>
    </dgm:pt>
    <dgm:pt modelId="{7B0B484B-E8DD-433E-82BA-1281E6579CD4}" type="pres">
      <dgm:prSet presAssocID="{B835D015-ACBB-45CF-ABE2-C208BD226152}" presName="parTx" presStyleLbl="revTx" presStyleIdx="3" presStyleCnt="5">
        <dgm:presLayoutVars>
          <dgm:chMax val="0"/>
          <dgm:chPref val="0"/>
        </dgm:presLayoutVars>
      </dgm:prSet>
      <dgm:spPr/>
      <dgm:t>
        <a:bodyPr/>
        <a:lstStyle/>
        <a:p>
          <a:endParaRPr lang="en-US"/>
        </a:p>
      </dgm:t>
    </dgm:pt>
    <dgm:pt modelId="{1C83F626-39BD-449F-BDBB-8FE0196437AC}" type="pres">
      <dgm:prSet presAssocID="{221E7F25-DA44-44D3-8294-4AA1A20515F4}" presName="sibTrans" presStyleCnt="0"/>
      <dgm:spPr/>
    </dgm:pt>
    <dgm:pt modelId="{65BA9200-1B5B-4D17-917D-3300AB90A4DC}" type="pres">
      <dgm:prSet presAssocID="{A2AD99ED-8C1E-4A4A-8003-32888A5D9078}" presName="compNode" presStyleCnt="0"/>
      <dgm:spPr/>
    </dgm:pt>
    <dgm:pt modelId="{7CCA02DE-A818-49FA-9521-7834FF0D3E85}" type="pres">
      <dgm:prSet presAssocID="{A2AD99ED-8C1E-4A4A-8003-32888A5D9078}" presName="bgRect" presStyleLbl="bgShp" presStyleIdx="4" presStyleCnt="5"/>
      <dgm:spPr/>
    </dgm:pt>
    <dgm:pt modelId="{83C1ADFB-E589-4C3E-8D1A-385283683947}" type="pres">
      <dgm:prSet presAssocID="{A2AD99ED-8C1E-4A4A-8003-32888A5D90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Gavel"/>
        </a:ext>
      </dgm:extLst>
    </dgm:pt>
    <dgm:pt modelId="{8E7753EF-B0F8-467F-AF27-B36AF0B0BB97}" type="pres">
      <dgm:prSet presAssocID="{A2AD99ED-8C1E-4A4A-8003-32888A5D9078}" presName="spaceRect" presStyleCnt="0"/>
      <dgm:spPr/>
    </dgm:pt>
    <dgm:pt modelId="{FDEB9B3C-E9F1-4AA2-AACB-0A2D3B851198}" type="pres">
      <dgm:prSet presAssocID="{A2AD99ED-8C1E-4A4A-8003-32888A5D9078}" presName="parTx" presStyleLbl="revTx" presStyleIdx="4" presStyleCnt="5">
        <dgm:presLayoutVars>
          <dgm:chMax val="0"/>
          <dgm:chPref val="0"/>
        </dgm:presLayoutVars>
      </dgm:prSet>
      <dgm:spPr/>
      <dgm:t>
        <a:bodyPr/>
        <a:lstStyle/>
        <a:p>
          <a:endParaRPr lang="en-US"/>
        </a:p>
      </dgm:t>
    </dgm:pt>
  </dgm:ptLst>
  <dgm:cxnLst>
    <dgm:cxn modelId="{6CB14137-67E2-4746-9C5C-DB918871BA6D}" type="presOf" srcId="{87F0580F-A6B5-4F6C-AA4D-9EDBC72838EE}" destId="{E7C48F96-AC88-45BD-8DE7-877FE37A5F12}" srcOrd="0" destOrd="0" presId="urn:microsoft.com/office/officeart/2018/2/layout/IconVerticalSolidList"/>
    <dgm:cxn modelId="{00A13E83-2AD6-4BE5-859E-7E9EDC4A9904}" srcId="{0BF8DF87-2BF8-4EA4-99C9-4DF8962F9CB0}" destId="{87F0580F-A6B5-4F6C-AA4D-9EDBC72838EE}" srcOrd="0" destOrd="0" parTransId="{AC8E156E-E022-4C9B-A47A-7AF5BCE3BEA3}" sibTransId="{945953F3-40A6-4F55-864A-443F85A3E541}"/>
    <dgm:cxn modelId="{786C991B-89EB-42B1-8ABA-CFD2ED869C18}" srcId="{0BF8DF87-2BF8-4EA4-99C9-4DF8962F9CB0}" destId="{AB6C9553-578A-43DA-98DD-22599374452D}" srcOrd="2" destOrd="0" parTransId="{A4BE3BE3-0E82-4C4A-9985-7FFEAC48960E}" sibTransId="{DE11010F-1B3D-4333-83E3-01E447D5498A}"/>
    <dgm:cxn modelId="{454AACAE-A6C5-4828-8F15-6C7ECAF61672}" type="presOf" srcId="{91E1E71F-DFE3-4838-BEAB-E48C6ECD6909}" destId="{FAC68298-DE77-4385-9FF7-FC0366409EC7}" srcOrd="0" destOrd="0" presId="urn:microsoft.com/office/officeart/2018/2/layout/IconVerticalSolidList"/>
    <dgm:cxn modelId="{1506FB52-1EAE-41EB-AC8E-47E5C012B3A1}" type="presOf" srcId="{A2AD99ED-8C1E-4A4A-8003-32888A5D9078}" destId="{FDEB9B3C-E9F1-4AA2-AACB-0A2D3B851198}" srcOrd="0" destOrd="0" presId="urn:microsoft.com/office/officeart/2018/2/layout/IconVerticalSolidList"/>
    <dgm:cxn modelId="{030CF106-3CA4-4C87-8540-3CCDEE66816E}" srcId="{0BF8DF87-2BF8-4EA4-99C9-4DF8962F9CB0}" destId="{A2AD99ED-8C1E-4A4A-8003-32888A5D9078}" srcOrd="4" destOrd="0" parTransId="{E4A61A80-6957-4BD4-800C-DAAF875D473F}" sibTransId="{DE09B008-62B7-467F-9348-582A2F535DBA}"/>
    <dgm:cxn modelId="{26D1E057-27E6-4E74-BD8E-BE28DF2291B4}" srcId="{0BF8DF87-2BF8-4EA4-99C9-4DF8962F9CB0}" destId="{91E1E71F-DFE3-4838-BEAB-E48C6ECD6909}" srcOrd="1" destOrd="0" parTransId="{9DED6368-34C4-4E24-AF78-3CE4DB4BD929}" sibTransId="{506C7BC2-DF6D-4131-B71A-A67BE6C12E72}"/>
    <dgm:cxn modelId="{4D67BA8C-AC1E-4ABB-8DF0-BDA87D0D1552}" type="presOf" srcId="{B835D015-ACBB-45CF-ABE2-C208BD226152}" destId="{7B0B484B-E8DD-433E-82BA-1281E6579CD4}" srcOrd="0" destOrd="0" presId="urn:microsoft.com/office/officeart/2018/2/layout/IconVerticalSolidList"/>
    <dgm:cxn modelId="{BF4A3BF5-05A4-4CC3-87C8-A23A27FEA763}" srcId="{0BF8DF87-2BF8-4EA4-99C9-4DF8962F9CB0}" destId="{B835D015-ACBB-45CF-ABE2-C208BD226152}" srcOrd="3" destOrd="0" parTransId="{764E9542-7AFE-45FB-A99F-D6842056D182}" sibTransId="{221E7F25-DA44-44D3-8294-4AA1A20515F4}"/>
    <dgm:cxn modelId="{F7B9CE14-CB76-45C5-8C9B-1C9F22E477E4}" type="presOf" srcId="{AB6C9553-578A-43DA-98DD-22599374452D}" destId="{3019A55A-3D1B-4F31-8C8D-775D22CD1E51}" srcOrd="0" destOrd="0" presId="urn:microsoft.com/office/officeart/2018/2/layout/IconVerticalSolidList"/>
    <dgm:cxn modelId="{15C14449-FC40-404A-9DCF-3FC99A12C65E}" type="presOf" srcId="{0BF8DF87-2BF8-4EA4-99C9-4DF8962F9CB0}" destId="{57996AA0-98EF-44DB-8CDE-7DAA4D3C6721}" srcOrd="0" destOrd="0" presId="urn:microsoft.com/office/officeart/2018/2/layout/IconVerticalSolidList"/>
    <dgm:cxn modelId="{7CDA1705-EFA6-4547-8169-A05F7E6B070B}" type="presParOf" srcId="{57996AA0-98EF-44DB-8CDE-7DAA4D3C6721}" destId="{9E105793-7689-48E9-BD5F-FC6B32B9E6BA}" srcOrd="0" destOrd="0" presId="urn:microsoft.com/office/officeart/2018/2/layout/IconVerticalSolidList"/>
    <dgm:cxn modelId="{66CA9FA5-BE34-4181-AB6C-95A4A490E328}" type="presParOf" srcId="{9E105793-7689-48E9-BD5F-FC6B32B9E6BA}" destId="{4ED54E4F-B84E-4FDA-8544-AF9FDEDBA38C}" srcOrd="0" destOrd="0" presId="urn:microsoft.com/office/officeart/2018/2/layout/IconVerticalSolidList"/>
    <dgm:cxn modelId="{22987338-A8F7-4E46-B8CE-DDBE25BF082E}" type="presParOf" srcId="{9E105793-7689-48E9-BD5F-FC6B32B9E6BA}" destId="{C8AD973E-80E4-48D2-8303-27D5B61E10C8}" srcOrd="1" destOrd="0" presId="urn:microsoft.com/office/officeart/2018/2/layout/IconVerticalSolidList"/>
    <dgm:cxn modelId="{98799A45-5C96-4A21-A517-C41F1F6B15A8}" type="presParOf" srcId="{9E105793-7689-48E9-BD5F-FC6B32B9E6BA}" destId="{FD7FD88F-833A-4711-872C-55D1700B0FAB}" srcOrd="2" destOrd="0" presId="urn:microsoft.com/office/officeart/2018/2/layout/IconVerticalSolidList"/>
    <dgm:cxn modelId="{493F766A-827C-44F0-82A0-155A90981EFF}" type="presParOf" srcId="{9E105793-7689-48E9-BD5F-FC6B32B9E6BA}" destId="{E7C48F96-AC88-45BD-8DE7-877FE37A5F12}" srcOrd="3" destOrd="0" presId="urn:microsoft.com/office/officeart/2018/2/layout/IconVerticalSolidList"/>
    <dgm:cxn modelId="{158C5A93-D51F-4BFC-B573-48EEC4340DCE}" type="presParOf" srcId="{57996AA0-98EF-44DB-8CDE-7DAA4D3C6721}" destId="{36706F94-6EF5-4B4E-BDA4-3E8B7C89AF65}" srcOrd="1" destOrd="0" presId="urn:microsoft.com/office/officeart/2018/2/layout/IconVerticalSolidList"/>
    <dgm:cxn modelId="{122E066C-A99D-42ED-B4E1-F04660033D30}" type="presParOf" srcId="{57996AA0-98EF-44DB-8CDE-7DAA4D3C6721}" destId="{C67B1C85-888C-42D4-BFFD-CC1822610E08}" srcOrd="2" destOrd="0" presId="urn:microsoft.com/office/officeart/2018/2/layout/IconVerticalSolidList"/>
    <dgm:cxn modelId="{26933B7C-8B59-4BD3-82C5-7A8FD1AFB119}" type="presParOf" srcId="{C67B1C85-888C-42D4-BFFD-CC1822610E08}" destId="{D3FD56A4-2FFF-4A11-A9C4-4CDBBE7345D7}" srcOrd="0" destOrd="0" presId="urn:microsoft.com/office/officeart/2018/2/layout/IconVerticalSolidList"/>
    <dgm:cxn modelId="{DEADA275-1913-4D74-BB88-5CD8E74AD298}" type="presParOf" srcId="{C67B1C85-888C-42D4-BFFD-CC1822610E08}" destId="{2D42F33F-0E70-440A-9F5B-E965C5AB4E7D}" srcOrd="1" destOrd="0" presId="urn:microsoft.com/office/officeart/2018/2/layout/IconVerticalSolidList"/>
    <dgm:cxn modelId="{53325947-22E0-44D1-8CA2-3725E0C16781}" type="presParOf" srcId="{C67B1C85-888C-42D4-BFFD-CC1822610E08}" destId="{8CB16A85-553D-45B4-ADA1-7623670D05F3}" srcOrd="2" destOrd="0" presId="urn:microsoft.com/office/officeart/2018/2/layout/IconVerticalSolidList"/>
    <dgm:cxn modelId="{2414940B-443E-4C10-96B1-AD020D4D06FF}" type="presParOf" srcId="{C67B1C85-888C-42D4-BFFD-CC1822610E08}" destId="{FAC68298-DE77-4385-9FF7-FC0366409EC7}" srcOrd="3" destOrd="0" presId="urn:microsoft.com/office/officeart/2018/2/layout/IconVerticalSolidList"/>
    <dgm:cxn modelId="{C85518FD-9D0D-43DD-9A79-CABCC98819F2}" type="presParOf" srcId="{57996AA0-98EF-44DB-8CDE-7DAA4D3C6721}" destId="{B514A8C3-A393-422E-8DE1-9B0490B1EA67}" srcOrd="3" destOrd="0" presId="urn:microsoft.com/office/officeart/2018/2/layout/IconVerticalSolidList"/>
    <dgm:cxn modelId="{87C91786-C9BB-48F7-95EF-1FD7FEE09A3E}" type="presParOf" srcId="{57996AA0-98EF-44DB-8CDE-7DAA4D3C6721}" destId="{FCDF6CF2-AFF1-4AD2-850F-6A804096B319}" srcOrd="4" destOrd="0" presId="urn:microsoft.com/office/officeart/2018/2/layout/IconVerticalSolidList"/>
    <dgm:cxn modelId="{951BFE45-020B-4FEE-8369-5475ABFDB4DC}" type="presParOf" srcId="{FCDF6CF2-AFF1-4AD2-850F-6A804096B319}" destId="{0585032C-59D4-41C3-96FE-02512838B98E}" srcOrd="0" destOrd="0" presId="urn:microsoft.com/office/officeart/2018/2/layout/IconVerticalSolidList"/>
    <dgm:cxn modelId="{D65307D3-40F3-47CD-BC0A-76522544F5F9}" type="presParOf" srcId="{FCDF6CF2-AFF1-4AD2-850F-6A804096B319}" destId="{6A4F70C0-0DD8-491F-81F2-1939490863CB}" srcOrd="1" destOrd="0" presId="urn:microsoft.com/office/officeart/2018/2/layout/IconVerticalSolidList"/>
    <dgm:cxn modelId="{DEC6D3EC-3962-4CF7-AC09-AE618428FA6D}" type="presParOf" srcId="{FCDF6CF2-AFF1-4AD2-850F-6A804096B319}" destId="{E4F1E13F-AB1F-48A0-9E6B-2E57E15C7A6A}" srcOrd="2" destOrd="0" presId="urn:microsoft.com/office/officeart/2018/2/layout/IconVerticalSolidList"/>
    <dgm:cxn modelId="{C4F1A2BB-3142-4B02-B8DC-F565106251E6}" type="presParOf" srcId="{FCDF6CF2-AFF1-4AD2-850F-6A804096B319}" destId="{3019A55A-3D1B-4F31-8C8D-775D22CD1E51}" srcOrd="3" destOrd="0" presId="urn:microsoft.com/office/officeart/2018/2/layout/IconVerticalSolidList"/>
    <dgm:cxn modelId="{2158F063-AFFE-43BA-811D-716390C25BBE}" type="presParOf" srcId="{57996AA0-98EF-44DB-8CDE-7DAA4D3C6721}" destId="{4AE99806-A4A6-48E2-BF94-0741DEEABB0B}" srcOrd="5" destOrd="0" presId="urn:microsoft.com/office/officeart/2018/2/layout/IconVerticalSolidList"/>
    <dgm:cxn modelId="{1DCF06A1-C8C4-43F0-A463-F6B841FC8015}" type="presParOf" srcId="{57996AA0-98EF-44DB-8CDE-7DAA4D3C6721}" destId="{62239711-EDAB-4AD4-A18F-9D9D8197C6D3}" srcOrd="6" destOrd="0" presId="urn:microsoft.com/office/officeart/2018/2/layout/IconVerticalSolidList"/>
    <dgm:cxn modelId="{820067E3-180B-4F09-AB02-AE4D43D1A3FB}" type="presParOf" srcId="{62239711-EDAB-4AD4-A18F-9D9D8197C6D3}" destId="{8B963E98-F22D-446E-A99C-1946297D5449}" srcOrd="0" destOrd="0" presId="urn:microsoft.com/office/officeart/2018/2/layout/IconVerticalSolidList"/>
    <dgm:cxn modelId="{0D6A572E-5166-4614-A564-333BB9182018}" type="presParOf" srcId="{62239711-EDAB-4AD4-A18F-9D9D8197C6D3}" destId="{1F62D78C-15EB-4C60-896B-B26A57E766AA}" srcOrd="1" destOrd="0" presId="urn:microsoft.com/office/officeart/2018/2/layout/IconVerticalSolidList"/>
    <dgm:cxn modelId="{080FB3E6-F2BC-42F6-9122-DEA0E8A75EAA}" type="presParOf" srcId="{62239711-EDAB-4AD4-A18F-9D9D8197C6D3}" destId="{57781202-ECA3-4305-9048-D7CC0C021510}" srcOrd="2" destOrd="0" presId="urn:microsoft.com/office/officeart/2018/2/layout/IconVerticalSolidList"/>
    <dgm:cxn modelId="{BBDDB7BA-8DFD-49C0-BAD0-D90A3938FB9E}" type="presParOf" srcId="{62239711-EDAB-4AD4-A18F-9D9D8197C6D3}" destId="{7B0B484B-E8DD-433E-82BA-1281E6579CD4}" srcOrd="3" destOrd="0" presId="urn:microsoft.com/office/officeart/2018/2/layout/IconVerticalSolidList"/>
    <dgm:cxn modelId="{D32811D5-25EE-434B-93F7-3C9A976C3B5A}" type="presParOf" srcId="{57996AA0-98EF-44DB-8CDE-7DAA4D3C6721}" destId="{1C83F626-39BD-449F-BDBB-8FE0196437AC}" srcOrd="7" destOrd="0" presId="urn:microsoft.com/office/officeart/2018/2/layout/IconVerticalSolidList"/>
    <dgm:cxn modelId="{2D558A03-B8EF-4AA6-BBCA-CDA89BDF2FFE}" type="presParOf" srcId="{57996AA0-98EF-44DB-8CDE-7DAA4D3C6721}" destId="{65BA9200-1B5B-4D17-917D-3300AB90A4DC}" srcOrd="8" destOrd="0" presId="urn:microsoft.com/office/officeart/2018/2/layout/IconVerticalSolidList"/>
    <dgm:cxn modelId="{DB0C9981-D809-4839-BFD8-8DE2450C2510}" type="presParOf" srcId="{65BA9200-1B5B-4D17-917D-3300AB90A4DC}" destId="{7CCA02DE-A818-49FA-9521-7834FF0D3E85}" srcOrd="0" destOrd="0" presId="urn:microsoft.com/office/officeart/2018/2/layout/IconVerticalSolidList"/>
    <dgm:cxn modelId="{13D91FB0-42E0-4A5F-9C1D-49814643E6DC}" type="presParOf" srcId="{65BA9200-1B5B-4D17-917D-3300AB90A4DC}" destId="{83C1ADFB-E589-4C3E-8D1A-385283683947}" srcOrd="1" destOrd="0" presId="urn:microsoft.com/office/officeart/2018/2/layout/IconVerticalSolidList"/>
    <dgm:cxn modelId="{7E4E0E81-98D1-4A8E-BA0D-6EC0D3B83A81}" type="presParOf" srcId="{65BA9200-1B5B-4D17-917D-3300AB90A4DC}" destId="{8E7753EF-B0F8-467F-AF27-B36AF0B0BB97}" srcOrd="2" destOrd="0" presId="urn:microsoft.com/office/officeart/2018/2/layout/IconVerticalSolidList"/>
    <dgm:cxn modelId="{3FBE3744-6D1F-44FD-975D-731BE5F86A1D}" type="presParOf" srcId="{65BA9200-1B5B-4D17-917D-3300AB90A4DC}" destId="{FDEB9B3C-E9F1-4AA2-AACB-0A2D3B8511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54E4F-B84E-4FDA-8544-AF9FDEDBA38C}">
      <dsp:nvSpPr>
        <dsp:cNvPr id="0" name=""/>
        <dsp:cNvSpPr/>
      </dsp:nvSpPr>
      <dsp:spPr>
        <a:xfrm>
          <a:off x="0" y="4597"/>
          <a:ext cx="6513119" cy="9792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D973E-80E4-48D2-8303-27D5B61E10C8}">
      <dsp:nvSpPr>
        <dsp:cNvPr id="0" name=""/>
        <dsp:cNvSpPr/>
      </dsp:nvSpPr>
      <dsp:spPr>
        <a:xfrm>
          <a:off x="296216" y="224923"/>
          <a:ext cx="538575" cy="538575"/>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C48F96-AC88-45BD-8DE7-877FE37A5F12}">
      <dsp:nvSpPr>
        <dsp:cNvPr id="0" name=""/>
        <dsp:cNvSpPr/>
      </dsp:nvSpPr>
      <dsp:spPr>
        <a:xfrm>
          <a:off x="1131007" y="4597"/>
          <a:ext cx="5382112" cy="97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35" tIns="103635" rIns="103635" bIns="103635" numCol="1" spcCol="1270" anchor="ctr" anchorCtr="0">
          <a:noAutofit/>
        </a:bodyPr>
        <a:lstStyle/>
        <a:p>
          <a:pPr lvl="0" algn="l" defTabSz="844550">
            <a:lnSpc>
              <a:spcPct val="90000"/>
            </a:lnSpc>
            <a:spcBef>
              <a:spcPct val="0"/>
            </a:spcBef>
            <a:spcAft>
              <a:spcPct val="35000"/>
            </a:spcAft>
          </a:pPr>
          <a:r>
            <a:rPr lang="en-IN" sz="1900" kern="1200"/>
            <a:t>Introduction</a:t>
          </a:r>
          <a:endParaRPr lang="en-US" sz="1900" kern="1200"/>
        </a:p>
      </dsp:txBody>
      <dsp:txXfrm>
        <a:off x="1131007" y="4597"/>
        <a:ext cx="5382112" cy="979227"/>
      </dsp:txXfrm>
    </dsp:sp>
    <dsp:sp modelId="{D3FD56A4-2FFF-4A11-A9C4-4CDBBE7345D7}">
      <dsp:nvSpPr>
        <dsp:cNvPr id="0" name=""/>
        <dsp:cNvSpPr/>
      </dsp:nvSpPr>
      <dsp:spPr>
        <a:xfrm>
          <a:off x="0" y="1228631"/>
          <a:ext cx="6513119" cy="9792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2F33F-0E70-440A-9F5B-E965C5AB4E7D}">
      <dsp:nvSpPr>
        <dsp:cNvPr id="0" name=""/>
        <dsp:cNvSpPr/>
      </dsp:nvSpPr>
      <dsp:spPr>
        <a:xfrm>
          <a:off x="296216" y="1448957"/>
          <a:ext cx="538575" cy="538575"/>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C68298-DE77-4385-9FF7-FC0366409EC7}">
      <dsp:nvSpPr>
        <dsp:cNvPr id="0" name=""/>
        <dsp:cNvSpPr/>
      </dsp:nvSpPr>
      <dsp:spPr>
        <a:xfrm>
          <a:off x="1131007" y="1228631"/>
          <a:ext cx="5382112" cy="97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35" tIns="103635" rIns="103635" bIns="103635" numCol="1" spcCol="1270" anchor="ctr" anchorCtr="0">
          <a:noAutofit/>
        </a:bodyPr>
        <a:lstStyle/>
        <a:p>
          <a:pPr lvl="0" algn="l" defTabSz="844550">
            <a:lnSpc>
              <a:spcPct val="90000"/>
            </a:lnSpc>
            <a:spcBef>
              <a:spcPct val="0"/>
            </a:spcBef>
            <a:spcAft>
              <a:spcPct val="35000"/>
            </a:spcAft>
          </a:pPr>
          <a:r>
            <a:rPr lang="en-IN" sz="1900" kern="1200"/>
            <a:t>Objectives of the study</a:t>
          </a:r>
          <a:endParaRPr lang="en-US" sz="1900" kern="1200"/>
        </a:p>
      </dsp:txBody>
      <dsp:txXfrm>
        <a:off x="1131007" y="1228631"/>
        <a:ext cx="5382112" cy="979227"/>
      </dsp:txXfrm>
    </dsp:sp>
    <dsp:sp modelId="{0585032C-59D4-41C3-96FE-02512838B98E}">
      <dsp:nvSpPr>
        <dsp:cNvPr id="0" name=""/>
        <dsp:cNvSpPr/>
      </dsp:nvSpPr>
      <dsp:spPr>
        <a:xfrm>
          <a:off x="0" y="2452666"/>
          <a:ext cx="6513119" cy="9792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F70C0-0DD8-491F-81F2-1939490863CB}">
      <dsp:nvSpPr>
        <dsp:cNvPr id="0" name=""/>
        <dsp:cNvSpPr/>
      </dsp:nvSpPr>
      <dsp:spPr>
        <a:xfrm>
          <a:off x="296216" y="2672992"/>
          <a:ext cx="538575" cy="538575"/>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19A55A-3D1B-4F31-8C8D-775D22CD1E51}">
      <dsp:nvSpPr>
        <dsp:cNvPr id="0" name=""/>
        <dsp:cNvSpPr/>
      </dsp:nvSpPr>
      <dsp:spPr>
        <a:xfrm>
          <a:off x="1131007" y="2452666"/>
          <a:ext cx="5382112" cy="97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35" tIns="103635" rIns="103635" bIns="103635" numCol="1" spcCol="1270" anchor="ctr" anchorCtr="0">
          <a:noAutofit/>
        </a:bodyPr>
        <a:lstStyle/>
        <a:p>
          <a:pPr lvl="0" algn="l" defTabSz="844550">
            <a:lnSpc>
              <a:spcPct val="90000"/>
            </a:lnSpc>
            <a:spcBef>
              <a:spcPct val="0"/>
            </a:spcBef>
            <a:spcAft>
              <a:spcPct val="35000"/>
            </a:spcAft>
          </a:pPr>
          <a:r>
            <a:rPr lang="en-IN" sz="1900" kern="1200"/>
            <a:t>Data description</a:t>
          </a:r>
          <a:endParaRPr lang="en-US" sz="1900" kern="1200"/>
        </a:p>
      </dsp:txBody>
      <dsp:txXfrm>
        <a:off x="1131007" y="2452666"/>
        <a:ext cx="5382112" cy="979227"/>
      </dsp:txXfrm>
    </dsp:sp>
    <dsp:sp modelId="{8B963E98-F22D-446E-A99C-1946297D5449}">
      <dsp:nvSpPr>
        <dsp:cNvPr id="0" name=""/>
        <dsp:cNvSpPr/>
      </dsp:nvSpPr>
      <dsp:spPr>
        <a:xfrm>
          <a:off x="0" y="3676700"/>
          <a:ext cx="6513119" cy="9792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2D78C-15EB-4C60-896B-B26A57E766AA}">
      <dsp:nvSpPr>
        <dsp:cNvPr id="0" name=""/>
        <dsp:cNvSpPr/>
      </dsp:nvSpPr>
      <dsp:spPr>
        <a:xfrm>
          <a:off x="296216" y="3897026"/>
          <a:ext cx="538575" cy="538575"/>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0B484B-E8DD-433E-82BA-1281E6579CD4}">
      <dsp:nvSpPr>
        <dsp:cNvPr id="0" name=""/>
        <dsp:cNvSpPr/>
      </dsp:nvSpPr>
      <dsp:spPr>
        <a:xfrm>
          <a:off x="1131007" y="3676700"/>
          <a:ext cx="5382112" cy="97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35" tIns="103635" rIns="103635" bIns="103635" numCol="1" spcCol="1270" anchor="ctr" anchorCtr="0">
          <a:noAutofit/>
        </a:bodyPr>
        <a:lstStyle/>
        <a:p>
          <a:pPr lvl="0" algn="l" defTabSz="844550">
            <a:lnSpc>
              <a:spcPct val="90000"/>
            </a:lnSpc>
            <a:spcBef>
              <a:spcPct val="0"/>
            </a:spcBef>
            <a:spcAft>
              <a:spcPct val="35000"/>
            </a:spcAft>
          </a:pPr>
          <a:r>
            <a:rPr lang="en-IN" sz="1900" kern="1200"/>
            <a:t>Inferences derived</a:t>
          </a:r>
          <a:endParaRPr lang="en-US" sz="1900" kern="1200"/>
        </a:p>
      </dsp:txBody>
      <dsp:txXfrm>
        <a:off x="1131007" y="3676700"/>
        <a:ext cx="5382112" cy="979227"/>
      </dsp:txXfrm>
    </dsp:sp>
    <dsp:sp modelId="{7CCA02DE-A818-49FA-9521-7834FF0D3E85}">
      <dsp:nvSpPr>
        <dsp:cNvPr id="0" name=""/>
        <dsp:cNvSpPr/>
      </dsp:nvSpPr>
      <dsp:spPr>
        <a:xfrm>
          <a:off x="0" y="4900735"/>
          <a:ext cx="6513119" cy="97922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1ADFB-E589-4C3E-8D1A-385283683947}">
      <dsp:nvSpPr>
        <dsp:cNvPr id="0" name=""/>
        <dsp:cNvSpPr/>
      </dsp:nvSpPr>
      <dsp:spPr>
        <a:xfrm>
          <a:off x="296216" y="5121061"/>
          <a:ext cx="538575" cy="5385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EB9B3C-E9F1-4AA2-AACB-0A2D3B851198}">
      <dsp:nvSpPr>
        <dsp:cNvPr id="0" name=""/>
        <dsp:cNvSpPr/>
      </dsp:nvSpPr>
      <dsp:spPr>
        <a:xfrm>
          <a:off x="1131007" y="4900735"/>
          <a:ext cx="5382112" cy="97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35" tIns="103635" rIns="103635" bIns="103635" numCol="1" spcCol="1270" anchor="ctr" anchorCtr="0">
          <a:noAutofit/>
        </a:bodyPr>
        <a:lstStyle/>
        <a:p>
          <a:pPr lvl="0" algn="l" defTabSz="844550">
            <a:lnSpc>
              <a:spcPct val="90000"/>
            </a:lnSpc>
            <a:spcBef>
              <a:spcPct val="0"/>
            </a:spcBef>
            <a:spcAft>
              <a:spcPct val="35000"/>
            </a:spcAft>
          </a:pPr>
          <a:r>
            <a:rPr lang="en-IN" sz="1900" kern="1200"/>
            <a:t>Conclusion</a:t>
          </a:r>
          <a:endParaRPr lang="en-US" sz="1900" kern="1200"/>
        </a:p>
      </dsp:txBody>
      <dsp:txXfrm>
        <a:off x="1131007" y="4900735"/>
        <a:ext cx="5382112" cy="9792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454680"/>
            <a:ext cx="105148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CustomShape 1"/>
          <p:cNvSpPr/>
          <p:nvPr/>
        </p:nvSpPr>
        <p:spPr>
          <a:xfrm>
            <a:off x="0" y="0"/>
            <a:ext cx="12191400" cy="68572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6172560" y="1783800"/>
            <a:ext cx="5707080" cy="288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IN" sz="5100" b="0" strike="noStrike" spc="-1">
                <a:solidFill>
                  <a:srgbClr val="FFFFFF"/>
                </a:solidFill>
                <a:latin typeface="Calibri Light"/>
              </a:rPr>
              <a:t>Business Case Study: </a:t>
            </a:r>
            <a:r>
              <a:rPr lang="en-IN" sz="5100" b="1" strike="noStrike" spc="-1">
                <a:solidFill>
                  <a:srgbClr val="FF3838"/>
                </a:solidFill>
                <a:latin typeface="Calibri Light"/>
              </a:rPr>
              <a:t>Chicago Air 1</a:t>
            </a:r>
            <a:endParaRPr lang="en-IN" sz="5100" b="0" strike="noStrike" spc="-1">
              <a:latin typeface="Arial"/>
            </a:endParaRPr>
          </a:p>
        </p:txBody>
      </p:sp>
      <p:sp>
        <p:nvSpPr>
          <p:cNvPr id="78" name="CustomShape 3"/>
          <p:cNvSpPr/>
          <p:nvPr/>
        </p:nvSpPr>
        <p:spPr>
          <a:xfrm>
            <a:off x="6746760" y="4750920"/>
            <a:ext cx="4644360" cy="114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en-IN" sz="2000" b="0" strike="noStrike" spc="-1">
                <a:solidFill>
                  <a:srgbClr val="FFFFFF"/>
                </a:solidFill>
                <a:latin typeface="Calibri"/>
              </a:rPr>
              <a:t>Assignment prepared by: Harsh Vardhan</a:t>
            </a:r>
            <a:endParaRPr lang="en-IN" sz="2000" b="0" strike="noStrike" spc="-1">
              <a:latin typeface="Arial"/>
            </a:endParaRPr>
          </a:p>
        </p:txBody>
      </p:sp>
      <p:sp>
        <p:nvSpPr>
          <p:cNvPr id="79" name="CustomShape 4"/>
          <p:cNvSpPr/>
          <p:nvPr/>
        </p:nvSpPr>
        <p:spPr>
          <a:xfrm flipH="1">
            <a:off x="-720" y="0"/>
            <a:ext cx="6172200" cy="6857280"/>
          </a:xfrm>
          <a:custGeom>
            <a:avLst/>
            <a:gdLst/>
            <a:ahLst/>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80" name="CustomShape 5"/>
          <p:cNvSpPr/>
          <p:nvPr/>
        </p:nvSpPr>
        <p:spPr>
          <a:xfrm>
            <a:off x="0" y="0"/>
            <a:ext cx="6023520" cy="685728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1" name="Picture 80"/>
          <p:cNvPicPr/>
          <p:nvPr/>
        </p:nvPicPr>
        <p:blipFill>
          <a:blip r:embed="rId2"/>
          <a:stretch/>
        </p:blipFill>
        <p:spPr>
          <a:xfrm>
            <a:off x="82080" y="144000"/>
            <a:ext cx="5501880" cy="28076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 name="CustomShape 1"/>
          <p:cNvSpPr/>
          <p:nvPr/>
        </p:nvSpPr>
        <p:spPr>
          <a:xfrm>
            <a:off x="2880" y="0"/>
            <a:ext cx="12188160" cy="6857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4" name="CustomShape 2"/>
          <p:cNvSpPr/>
          <p:nvPr/>
        </p:nvSpPr>
        <p:spPr>
          <a:xfrm>
            <a:off x="2880" y="360"/>
            <a:ext cx="4636440" cy="6857280"/>
          </a:xfrm>
          <a:custGeom>
            <a:avLst/>
            <a:gdLst/>
            <a:ahLst/>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marL="216000" indent="-215640">
              <a:lnSpc>
                <a:spcPct val="100000"/>
              </a:lnSpc>
              <a:buClr>
                <a:srgbClr val="000000"/>
              </a:buClr>
              <a:buSzPct val="45000"/>
              <a:buFont typeface="Wingdings" charset="2"/>
              <a:buChar char=""/>
            </a:pPr>
            <a:r>
              <a:rPr lang="en-IN" sz="1800" b="0" strike="noStrike" spc="-1">
                <a:solidFill>
                  <a:srgbClr val="000000"/>
                </a:solidFill>
                <a:latin typeface="Arial"/>
                <a:ea typeface="DejaVu Sans"/>
              </a:rPr>
              <a:t>There are many peaks across the width of histogram, which</a:t>
            </a:r>
            <a:r>
              <a:rPr lang="en-IN" sz="1800" b="1" strike="noStrike" spc="-1">
                <a:solidFill>
                  <a:srgbClr val="000000"/>
                </a:solidFill>
                <a:latin typeface="Arial"/>
                <a:ea typeface="DejaVu Sans"/>
              </a:rPr>
              <a:t> may be due to the varying costs on different routes</a:t>
            </a:r>
            <a:r>
              <a:rPr lang="en-IN" sz="1800" b="0" strike="noStrike" spc="-1">
                <a:solidFill>
                  <a:srgbClr val="000000"/>
                </a:solidFill>
                <a:latin typeface="Arial"/>
                <a:ea typeface="DejaVu Sans"/>
              </a:rPr>
              <a:t>. Therefore, costs may be interrogated separately for separate routes.</a:t>
            </a:r>
            <a:endParaRPr lang="en-IN" sz="1800" b="0" strike="noStrike" spc="-1">
              <a:latin typeface="Arial"/>
            </a:endParaRPr>
          </a:p>
          <a:p>
            <a:pPr>
              <a:lnSpc>
                <a:spcPct val="100000"/>
              </a:lnSpc>
            </a:pPr>
            <a:endParaRPr lang="en-IN" sz="1800" b="0" strike="noStrike" spc="-1">
              <a:latin typeface="Arial"/>
            </a:endParaRPr>
          </a:p>
          <a:p>
            <a:pPr marL="216000" indent="-215640">
              <a:lnSpc>
                <a:spcPct val="100000"/>
              </a:lnSpc>
              <a:buClr>
                <a:srgbClr val="000000"/>
              </a:buClr>
              <a:buSzPct val="45000"/>
              <a:buFont typeface="Wingdings" charset="2"/>
              <a:buChar char=""/>
            </a:pPr>
            <a:r>
              <a:rPr lang="en-IN" sz="1800" b="0" strike="noStrike" spc="-1">
                <a:solidFill>
                  <a:srgbClr val="000000"/>
                </a:solidFill>
                <a:latin typeface="Arial"/>
                <a:ea typeface="DejaVu Sans"/>
              </a:rPr>
              <a:t>Also, we may apply a </a:t>
            </a:r>
            <a:r>
              <a:rPr lang="en-IN" sz="1800" b="1" strike="noStrike" spc="-1">
                <a:solidFill>
                  <a:srgbClr val="000000"/>
                </a:solidFill>
                <a:latin typeface="Arial"/>
                <a:ea typeface="DejaVu Sans"/>
              </a:rPr>
              <a:t>cut-off for costs above the mean/ median</a:t>
            </a:r>
            <a:r>
              <a:rPr lang="en-IN" sz="1800" b="0" strike="noStrike" spc="-1">
                <a:solidFill>
                  <a:srgbClr val="000000"/>
                </a:solidFill>
                <a:latin typeface="Arial"/>
                <a:ea typeface="DejaVu Sans"/>
              </a:rPr>
              <a:t> of the spread of total costs, if the profits are not sufficient there.</a:t>
            </a:r>
            <a:endParaRPr lang="en-IN" sz="1800" b="0" strike="noStrike" spc="-1">
              <a:latin typeface="Arial"/>
            </a:endParaRPr>
          </a:p>
        </p:txBody>
      </p:sp>
      <p:sp>
        <p:nvSpPr>
          <p:cNvPr id="115" name="CustomShape 3"/>
          <p:cNvSpPr/>
          <p:nvPr/>
        </p:nvSpPr>
        <p:spPr>
          <a:xfrm>
            <a:off x="288000" y="365040"/>
            <a:ext cx="417564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000" b="1" strike="noStrike" spc="-1">
                <a:solidFill>
                  <a:srgbClr val="000000"/>
                </a:solidFill>
                <a:latin typeface="Calibri Light"/>
              </a:rPr>
              <a:t>Spread of Total Costs incurred</a:t>
            </a:r>
            <a:endParaRPr lang="en-IN" sz="4000" b="0" strike="noStrike" spc="-1">
              <a:latin typeface="Arial"/>
            </a:endParaRPr>
          </a:p>
        </p:txBody>
      </p:sp>
      <p:sp>
        <p:nvSpPr>
          <p:cNvPr id="116" name="CustomShape 4"/>
          <p:cNvSpPr/>
          <p:nvPr/>
        </p:nvSpPr>
        <p:spPr>
          <a:xfrm>
            <a:off x="5279040" y="958680"/>
            <a:ext cx="6269040" cy="4944600"/>
          </a:xfrm>
          <a:prstGeom prst="roundRect">
            <a:avLst>
              <a:gd name="adj" fmla="val 3513"/>
            </a:avLst>
          </a:prstGeom>
          <a:solidFill>
            <a:srgbClr val="FFFFFF"/>
          </a:solidFill>
          <a:ln w="15840">
            <a:solidFill>
              <a:schemeClr val="accent1"/>
            </a:solidFill>
            <a:round/>
          </a:ln>
        </p:spPr>
        <p:style>
          <a:lnRef idx="2">
            <a:schemeClr val="accent1">
              <a:shade val="50000"/>
            </a:schemeClr>
          </a:lnRef>
          <a:fillRef idx="1">
            <a:schemeClr val="accent1"/>
          </a:fillRef>
          <a:effectRef idx="0">
            <a:schemeClr val="accent1"/>
          </a:effectRef>
          <a:fontRef idx="minor"/>
        </p:style>
      </p:sp>
      <p:graphicFrame>
        <p:nvGraphicFramePr>
          <p:cNvPr id="117" name="Table 5"/>
          <p:cNvGraphicFramePr/>
          <p:nvPr/>
        </p:nvGraphicFramePr>
        <p:xfrm>
          <a:off x="300960" y="1690560"/>
          <a:ext cx="3659040" cy="1670040"/>
        </p:xfrm>
        <a:graphic>
          <a:graphicData uri="http://schemas.openxmlformats.org/drawingml/2006/table">
            <a:tbl>
              <a:tblPr/>
              <a:tblGrid>
                <a:gridCol w="2224080">
                  <a:extLst>
                    <a:ext uri="{9D8B030D-6E8A-4147-A177-3AD203B41FA5}">
                      <a16:colId xmlns:a16="http://schemas.microsoft.com/office/drawing/2014/main" val="20000"/>
                    </a:ext>
                  </a:extLst>
                </a:gridCol>
                <a:gridCol w="1434960">
                  <a:extLst>
                    <a:ext uri="{9D8B030D-6E8A-4147-A177-3AD203B41FA5}">
                      <a16:colId xmlns:a16="http://schemas.microsoft.com/office/drawing/2014/main" val="20001"/>
                    </a:ext>
                  </a:extLst>
                </a:gridCol>
              </a:tblGrid>
              <a:tr h="531720">
                <a:tc>
                  <a:txBody>
                    <a:bodyPr/>
                    <a:lstStyle/>
                    <a:p>
                      <a:pPr algn="ctr">
                        <a:lnSpc>
                          <a:spcPct val="100000"/>
                        </a:lnSpc>
                      </a:pPr>
                      <a:r>
                        <a:rPr lang="en-IN" sz="1800" b="1" strike="noStrike" spc="-1">
                          <a:solidFill>
                            <a:srgbClr val="FFFFFF"/>
                          </a:solidFill>
                          <a:latin typeface="Calibri"/>
                        </a:rPr>
                        <a:t>Central Tendencies</a:t>
                      </a:r>
                      <a:endParaRPr lang="en-IN" sz="1800" b="0" strike="noStrike" spc="-1">
                        <a:latin typeface="Arial"/>
                      </a:endParaRPr>
                    </a:p>
                  </a:txBody>
                  <a:tcPr marL="9360" marR="9360">
                    <a:lnL w="12240">
                      <a:solidFill>
                        <a:srgbClr val="000000"/>
                      </a:solidFill>
                    </a:lnL>
                    <a:lnR w="6480">
                      <a:solidFill>
                        <a:srgbClr val="000000"/>
                      </a:solidFill>
                    </a:lnR>
                    <a:lnT w="12240">
                      <a:solidFill>
                        <a:srgbClr val="000000"/>
                      </a:solidFill>
                    </a:lnT>
                    <a:lnB w="12240">
                      <a:solidFill>
                        <a:srgbClr val="000000"/>
                      </a:solidFill>
                    </a:lnB>
                    <a:solidFill>
                      <a:srgbClr val="000000"/>
                    </a:solidFill>
                  </a:tcPr>
                </a:tc>
                <a:tc>
                  <a:txBody>
                    <a:bodyPr/>
                    <a:lstStyle/>
                    <a:p>
                      <a:pPr algn="ctr">
                        <a:lnSpc>
                          <a:spcPct val="100000"/>
                        </a:lnSpc>
                      </a:pPr>
                      <a:r>
                        <a:rPr lang="en-IN" sz="1800" b="1" strike="noStrike" spc="-1">
                          <a:solidFill>
                            <a:srgbClr val="FFFFFF"/>
                          </a:solidFill>
                          <a:latin typeface="Calibri"/>
                        </a:rPr>
                        <a:t>Value (USD)</a:t>
                      </a:r>
                      <a:endParaRPr lang="en-IN" sz="1800" b="0" strike="noStrike" spc="-1">
                        <a:latin typeface="Arial"/>
                      </a:endParaRPr>
                    </a:p>
                  </a:txBody>
                  <a:tcPr marL="9360" marR="9360">
                    <a:lnL w="648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0"/>
                  </a:ext>
                </a:extLst>
              </a:tr>
              <a:tr h="379440">
                <a:tc>
                  <a:txBody>
                    <a:bodyPr/>
                    <a:lstStyle/>
                    <a:p>
                      <a:pPr algn="ctr">
                        <a:lnSpc>
                          <a:spcPct val="100000"/>
                        </a:lnSpc>
                      </a:pPr>
                      <a:r>
                        <a:rPr lang="en-IN" sz="1800" b="1" strike="noStrike" spc="-1">
                          <a:solidFill>
                            <a:srgbClr val="000000"/>
                          </a:solidFill>
                          <a:latin typeface="Calibri"/>
                        </a:rPr>
                        <a:t>Mean</a:t>
                      </a:r>
                      <a:endParaRPr lang="en-IN" sz="1800" b="0" strike="noStrike" spc="-1">
                        <a:latin typeface="Arial"/>
                      </a:endParaRPr>
                    </a:p>
                  </a:txBody>
                  <a:tcPr marL="9360" marR="9360">
                    <a:lnL w="12240">
                      <a:solidFill>
                        <a:srgbClr val="000000"/>
                      </a:solidFill>
                    </a:lnL>
                    <a:lnR w="6480">
                      <a:solidFill>
                        <a:srgbClr val="000000"/>
                      </a:solidFill>
                    </a:lnR>
                    <a:lnT w="12240">
                      <a:solidFill>
                        <a:srgbClr val="000000"/>
                      </a:solidFill>
                    </a:lnT>
                    <a:lnB w="6480">
                      <a:solidFill>
                        <a:srgbClr val="000000"/>
                      </a:solidFill>
                    </a:lnB>
                    <a:solidFill>
                      <a:srgbClr val="B4C6E7"/>
                    </a:solidFill>
                  </a:tcPr>
                </a:tc>
                <a:tc>
                  <a:txBody>
                    <a:bodyPr/>
                    <a:lstStyle/>
                    <a:p>
                      <a:pPr algn="ctr">
                        <a:lnSpc>
                          <a:spcPct val="100000"/>
                        </a:lnSpc>
                      </a:pPr>
                      <a:r>
                        <a:rPr lang="en-IN" sz="1800" b="0" strike="noStrike" spc="-1">
                          <a:solidFill>
                            <a:srgbClr val="000000"/>
                          </a:solidFill>
                          <a:latin typeface="Calibri"/>
                        </a:rPr>
                        <a:t>3354</a:t>
                      </a:r>
                      <a:endParaRPr lang="en-IN" sz="1800" b="0" strike="noStrike" spc="-1">
                        <a:latin typeface="Arial"/>
                      </a:endParaRPr>
                    </a:p>
                  </a:txBody>
                  <a:tcPr marL="9360" marR="9360">
                    <a:lnL w="6480">
                      <a:solidFill>
                        <a:srgbClr val="000000"/>
                      </a:solidFill>
                    </a:lnL>
                    <a:lnR w="12240">
                      <a:solidFill>
                        <a:srgbClr val="000000"/>
                      </a:solidFill>
                    </a:lnR>
                    <a:lnT w="12240">
                      <a:solidFill>
                        <a:srgbClr val="000000"/>
                      </a:solidFill>
                    </a:lnT>
                    <a:lnB w="6480">
                      <a:solidFill>
                        <a:srgbClr val="000000"/>
                      </a:solidFill>
                    </a:lnB>
                    <a:solidFill>
                      <a:srgbClr val="8EA9DB"/>
                    </a:solidFill>
                  </a:tcPr>
                </a:tc>
                <a:extLst>
                  <a:ext uri="{0D108BD9-81ED-4DB2-BD59-A6C34878D82A}">
                    <a16:rowId xmlns:a16="http://schemas.microsoft.com/office/drawing/2014/main" val="10001"/>
                  </a:ext>
                </a:extLst>
              </a:tr>
              <a:tr h="379440">
                <a:tc>
                  <a:txBody>
                    <a:bodyPr/>
                    <a:lstStyle/>
                    <a:p>
                      <a:pPr algn="ctr">
                        <a:lnSpc>
                          <a:spcPct val="100000"/>
                        </a:lnSpc>
                      </a:pPr>
                      <a:r>
                        <a:rPr lang="en-IN" sz="1800" b="1" strike="noStrike" spc="-1">
                          <a:solidFill>
                            <a:srgbClr val="000000"/>
                          </a:solidFill>
                          <a:latin typeface="Calibri"/>
                        </a:rPr>
                        <a:t>Median</a:t>
                      </a:r>
                      <a:endParaRPr lang="en-IN" sz="1800" b="0" strike="noStrike" spc="-1">
                        <a:latin typeface="Arial"/>
                      </a:endParaRPr>
                    </a:p>
                  </a:txBody>
                  <a:tcPr marL="9360" marR="9360">
                    <a:lnL w="12240">
                      <a:solidFill>
                        <a:srgbClr val="000000"/>
                      </a:solidFill>
                    </a:lnL>
                    <a:lnR w="6480">
                      <a:solidFill>
                        <a:srgbClr val="000000"/>
                      </a:solidFill>
                    </a:lnR>
                    <a:lnT w="6480">
                      <a:solidFill>
                        <a:srgbClr val="000000"/>
                      </a:solidFill>
                    </a:lnT>
                    <a:lnB w="6480">
                      <a:solidFill>
                        <a:srgbClr val="000000"/>
                      </a:solidFill>
                    </a:lnB>
                    <a:solidFill>
                      <a:srgbClr val="B4C6E7"/>
                    </a:solidFill>
                  </a:tcPr>
                </a:tc>
                <a:tc>
                  <a:txBody>
                    <a:bodyPr/>
                    <a:lstStyle/>
                    <a:p>
                      <a:pPr algn="ctr">
                        <a:lnSpc>
                          <a:spcPct val="100000"/>
                        </a:lnSpc>
                      </a:pPr>
                      <a:r>
                        <a:rPr lang="en-IN" sz="1800" b="0" strike="noStrike" spc="-1">
                          <a:solidFill>
                            <a:srgbClr val="000000"/>
                          </a:solidFill>
                          <a:latin typeface="Calibri"/>
                        </a:rPr>
                        <a:t>2893</a:t>
                      </a:r>
                      <a:endParaRPr lang="en-IN" sz="1800" b="0" strike="noStrike" spc="-1">
                        <a:latin typeface="Arial"/>
                      </a:endParaRPr>
                    </a:p>
                  </a:txBody>
                  <a:tcPr marL="9360" marR="9360">
                    <a:lnL w="6480">
                      <a:solidFill>
                        <a:srgbClr val="000000"/>
                      </a:solidFill>
                    </a:lnL>
                    <a:lnR w="12240">
                      <a:solidFill>
                        <a:srgbClr val="000000"/>
                      </a:solidFill>
                    </a:lnR>
                    <a:lnT w="6480">
                      <a:solidFill>
                        <a:srgbClr val="000000"/>
                      </a:solidFill>
                    </a:lnT>
                    <a:lnB w="6480">
                      <a:solidFill>
                        <a:srgbClr val="000000"/>
                      </a:solidFill>
                    </a:lnB>
                    <a:solidFill>
                      <a:srgbClr val="8EA9DB"/>
                    </a:solidFill>
                  </a:tcPr>
                </a:tc>
                <a:extLst>
                  <a:ext uri="{0D108BD9-81ED-4DB2-BD59-A6C34878D82A}">
                    <a16:rowId xmlns:a16="http://schemas.microsoft.com/office/drawing/2014/main" val="10002"/>
                  </a:ext>
                </a:extLst>
              </a:tr>
              <a:tr h="379440">
                <a:tc>
                  <a:txBody>
                    <a:bodyPr/>
                    <a:lstStyle/>
                    <a:p>
                      <a:pPr algn="ctr">
                        <a:lnSpc>
                          <a:spcPct val="100000"/>
                        </a:lnSpc>
                      </a:pPr>
                      <a:r>
                        <a:rPr lang="en-IN" sz="1800" b="1" strike="noStrike" spc="-1">
                          <a:solidFill>
                            <a:srgbClr val="000000"/>
                          </a:solidFill>
                          <a:latin typeface="Calibri"/>
                        </a:rPr>
                        <a:t>Mode</a:t>
                      </a:r>
                      <a:endParaRPr lang="en-IN" sz="1800" b="0" strike="noStrike" spc="-1">
                        <a:latin typeface="Arial"/>
                      </a:endParaRPr>
                    </a:p>
                  </a:txBody>
                  <a:tcPr marL="9360" marR="9360">
                    <a:lnL w="12240">
                      <a:solidFill>
                        <a:srgbClr val="000000"/>
                      </a:solidFill>
                    </a:lnL>
                    <a:lnR w="6480">
                      <a:solidFill>
                        <a:srgbClr val="000000"/>
                      </a:solidFill>
                    </a:lnR>
                    <a:lnT w="6480">
                      <a:solidFill>
                        <a:srgbClr val="000000"/>
                      </a:solidFill>
                    </a:lnT>
                    <a:lnB w="6480">
                      <a:solidFill>
                        <a:srgbClr val="000000"/>
                      </a:solidFill>
                    </a:lnB>
                    <a:solidFill>
                      <a:srgbClr val="B4C6E7"/>
                    </a:solidFill>
                  </a:tcPr>
                </a:tc>
                <a:tc>
                  <a:txBody>
                    <a:bodyPr/>
                    <a:lstStyle/>
                    <a:p>
                      <a:pPr algn="ctr">
                        <a:lnSpc>
                          <a:spcPct val="100000"/>
                        </a:lnSpc>
                      </a:pPr>
                      <a:r>
                        <a:rPr lang="en-IN" sz="1800" b="0" strike="noStrike" spc="-1">
                          <a:solidFill>
                            <a:srgbClr val="000000"/>
                          </a:solidFill>
                          <a:latin typeface="Calibri"/>
                        </a:rPr>
                        <a:t>2162</a:t>
                      </a:r>
                      <a:endParaRPr lang="en-IN" sz="1800" b="0" strike="noStrike" spc="-1">
                        <a:latin typeface="Arial"/>
                      </a:endParaRPr>
                    </a:p>
                  </a:txBody>
                  <a:tcPr marL="9360" marR="9360">
                    <a:lnL w="6480">
                      <a:solidFill>
                        <a:srgbClr val="000000"/>
                      </a:solidFill>
                    </a:lnL>
                    <a:lnR w="12240">
                      <a:solidFill>
                        <a:srgbClr val="000000"/>
                      </a:solidFill>
                    </a:lnR>
                    <a:lnT w="6480">
                      <a:solidFill>
                        <a:srgbClr val="000000"/>
                      </a:solidFill>
                    </a:lnT>
                    <a:lnB w="6480">
                      <a:solidFill>
                        <a:srgbClr val="000000"/>
                      </a:solidFill>
                    </a:lnB>
                    <a:solidFill>
                      <a:srgbClr val="8EA9DB"/>
                    </a:solidFill>
                  </a:tcPr>
                </a:tc>
                <a:extLst>
                  <a:ext uri="{0D108BD9-81ED-4DB2-BD59-A6C34878D82A}">
                    <a16:rowId xmlns:a16="http://schemas.microsoft.com/office/drawing/2014/main" val="10003"/>
                  </a:ext>
                </a:extLst>
              </a:tr>
            </a:tbl>
          </a:graphicData>
        </a:graphic>
      </p:graphicFrame>
      <p:pic>
        <p:nvPicPr>
          <p:cNvPr id="118" name="Picture 117"/>
          <p:cNvPicPr/>
          <p:nvPr/>
        </p:nvPicPr>
        <p:blipFill>
          <a:blip r:embed="rId2"/>
          <a:stretch/>
        </p:blipFill>
        <p:spPr>
          <a:xfrm>
            <a:off x="4917600" y="965160"/>
            <a:ext cx="6962040" cy="49143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119" name="CustomShape 1"/>
          <p:cNvSpPr/>
          <p:nvPr/>
        </p:nvSpPr>
        <p:spPr>
          <a:xfrm>
            <a:off x="841680" y="4328640"/>
            <a:ext cx="10764720" cy="24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81000" lnSpcReduction="10000"/>
          </a:bodyPr>
          <a:lstStyle/>
          <a:p>
            <a:pPr>
              <a:lnSpc>
                <a:spcPct val="90000"/>
              </a:lnSpc>
            </a:pPr>
            <a:r>
              <a:rPr lang="en-IN" sz="2800" b="1" u="sng" strike="noStrike" spc="-1">
                <a:solidFill>
                  <a:srgbClr val="FFFFFF"/>
                </a:solidFill>
                <a:uFillTx/>
                <a:latin typeface="Calibri"/>
              </a:rPr>
              <a:t>Distribution of Costs incurred by Airport ID</a:t>
            </a:r>
            <a:r>
              <a:t/>
            </a:r>
            <a:br/>
            <a:r>
              <a:t/>
            </a:r>
            <a:br/>
            <a:r>
              <a:rPr lang="en-IN" sz="2800" b="0" strike="noStrike" spc="-1">
                <a:solidFill>
                  <a:srgbClr val="FFFFFF"/>
                </a:solidFill>
                <a:latin typeface="Calibri"/>
              </a:rPr>
              <a:t>This graph helps us explaining the various peaks in the graph for distribution of Total Cost (maximum observations at Cost = $2000- $3000).</a:t>
            </a:r>
            <a:r>
              <a:t/>
            </a:r>
            <a:br/>
            <a:r>
              <a:rPr lang="en-IN" sz="2800" b="0" strike="noStrike" spc="-1">
                <a:solidFill>
                  <a:srgbClr val="FFFFFF"/>
                </a:solidFill>
                <a:latin typeface="Calibri"/>
              </a:rPr>
              <a:t>Cost for each flight for a destination has only 3 possible outcomes, distinguished by the Aircraft type. </a:t>
            </a:r>
            <a:r>
              <a:rPr lang="en-IN" sz="2800" b="1" strike="noStrike" spc="-1">
                <a:solidFill>
                  <a:srgbClr val="FFFFFF"/>
                </a:solidFill>
                <a:latin typeface="Calibri"/>
              </a:rPr>
              <a:t>Cost for</a:t>
            </a:r>
            <a:r>
              <a:rPr lang="en-IN" sz="2800" b="0" strike="noStrike" spc="-1">
                <a:solidFill>
                  <a:srgbClr val="FFFFFF"/>
                </a:solidFill>
                <a:latin typeface="Calibri"/>
              </a:rPr>
              <a:t> </a:t>
            </a:r>
            <a:r>
              <a:rPr lang="en-IN" sz="2800" b="1" strike="noStrike" spc="-1">
                <a:solidFill>
                  <a:srgbClr val="FFFFFF"/>
                </a:solidFill>
                <a:latin typeface="Calibri"/>
              </a:rPr>
              <a:t>a B737 is always the maximum and that for A319 is the minimum</a:t>
            </a:r>
            <a:r>
              <a:rPr lang="en-IN" sz="2800" b="0" strike="noStrike" spc="-1">
                <a:solidFill>
                  <a:srgbClr val="FFFFFF"/>
                </a:solidFill>
                <a:latin typeface="Calibri"/>
              </a:rPr>
              <a:t>.</a:t>
            </a:r>
            <a:r>
              <a:t/>
            </a:r>
            <a:br/>
            <a:r>
              <a:t/>
            </a:r>
            <a:br/>
            <a:r>
              <a:rPr lang="en-IN" sz="2800" b="0" strike="noStrike" spc="-1">
                <a:solidFill>
                  <a:srgbClr val="FFFFFF"/>
                </a:solidFill>
                <a:latin typeface="Calibri"/>
              </a:rPr>
              <a:t>Expenses for Chicago Air 1 are </a:t>
            </a:r>
            <a:r>
              <a:rPr lang="en-IN" sz="2800" b="1" strike="noStrike" spc="-1">
                <a:solidFill>
                  <a:srgbClr val="FFFFFF"/>
                </a:solidFill>
                <a:latin typeface="Calibri"/>
              </a:rPr>
              <a:t>maximum if flying to DCA (~$7000)</a:t>
            </a:r>
            <a:r>
              <a:rPr lang="en-IN" sz="2800" b="0" strike="noStrike" spc="-1">
                <a:solidFill>
                  <a:srgbClr val="FFFFFF"/>
                </a:solidFill>
                <a:latin typeface="Calibri"/>
              </a:rPr>
              <a:t>, followed by SFO, LAX and SEA. </a:t>
            </a:r>
            <a:r>
              <a:rPr lang="en-IN" sz="2800" b="1" strike="noStrike" spc="-1">
                <a:solidFill>
                  <a:srgbClr val="FFFFFF"/>
                </a:solidFill>
                <a:latin typeface="Calibri"/>
              </a:rPr>
              <a:t>DTW</a:t>
            </a:r>
            <a:r>
              <a:rPr lang="en-IN" sz="2800" b="0" strike="noStrike" spc="-1">
                <a:solidFill>
                  <a:srgbClr val="FFFFFF"/>
                </a:solidFill>
                <a:latin typeface="Calibri"/>
              </a:rPr>
              <a:t> and </a:t>
            </a:r>
            <a:r>
              <a:rPr lang="en-IN" sz="2800" b="1" strike="noStrike" spc="-1">
                <a:solidFill>
                  <a:srgbClr val="FFFFFF"/>
                </a:solidFill>
                <a:latin typeface="Calibri"/>
              </a:rPr>
              <a:t>MSP</a:t>
            </a:r>
            <a:r>
              <a:rPr lang="en-IN" sz="2800" b="0" strike="noStrike" spc="-1">
                <a:solidFill>
                  <a:srgbClr val="FFFFFF"/>
                </a:solidFill>
                <a:latin typeface="Calibri"/>
              </a:rPr>
              <a:t> on the other hand </a:t>
            </a:r>
            <a:r>
              <a:rPr lang="en-IN" sz="2800" b="1" strike="noStrike" spc="-1">
                <a:solidFill>
                  <a:srgbClr val="FFFFFF"/>
                </a:solidFill>
                <a:latin typeface="Calibri"/>
              </a:rPr>
              <a:t>cost the lowest</a:t>
            </a:r>
            <a:r>
              <a:rPr lang="en-IN" sz="2800" b="0" strike="noStrike" spc="-1">
                <a:solidFill>
                  <a:srgbClr val="FFFFFF"/>
                </a:solidFill>
                <a:latin typeface="Calibri"/>
              </a:rPr>
              <a:t> for the airlines.</a:t>
            </a:r>
            <a:endParaRPr lang="en-IN" sz="2800" b="0" strike="noStrike" spc="-1">
              <a:latin typeface="Arial"/>
            </a:endParaRPr>
          </a:p>
        </p:txBody>
      </p:sp>
      <p:sp>
        <p:nvSpPr>
          <p:cNvPr id="120" name="Line 2"/>
          <p:cNvSpPr/>
          <p:nvPr/>
        </p:nvSpPr>
        <p:spPr>
          <a:xfrm>
            <a:off x="6095880" y="1253160"/>
            <a:ext cx="0" cy="2121120"/>
          </a:xfrm>
          <a:prstGeom prst="line">
            <a:avLst/>
          </a:prstGeom>
          <a:ln w="19080">
            <a:solidFill>
              <a:schemeClr val="tx1">
                <a:lumMod val="75000"/>
                <a:lumOff val="25000"/>
              </a:schemeClr>
            </a:solidFill>
            <a:round/>
          </a:ln>
        </p:spPr>
        <p:style>
          <a:lnRef idx="1">
            <a:schemeClr val="accent1"/>
          </a:lnRef>
          <a:fillRef idx="0">
            <a:schemeClr val="accent1"/>
          </a:fillRef>
          <a:effectRef idx="0">
            <a:schemeClr val="accent1"/>
          </a:effectRef>
          <a:fontRef idx="minor"/>
        </p:style>
      </p:sp>
      <p:pic>
        <p:nvPicPr>
          <p:cNvPr id="121" name="Picture 120"/>
          <p:cNvPicPr/>
          <p:nvPr/>
        </p:nvPicPr>
        <p:blipFill>
          <a:blip r:embed="rId2"/>
          <a:stretch/>
        </p:blipFill>
        <p:spPr>
          <a:xfrm>
            <a:off x="360" y="25560"/>
            <a:ext cx="12191400" cy="43322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0" name="CustomShape 1"/>
          <p:cNvSpPr/>
          <p:nvPr/>
        </p:nvSpPr>
        <p:spPr>
          <a:xfrm>
            <a:off x="841680" y="4328640"/>
            <a:ext cx="10764720" cy="24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nSpc>
                <a:spcPct val="90000"/>
              </a:lnSpc>
            </a:pPr>
            <a:r>
              <a:rPr lang="en-IN" sz="2800" b="1" u="sng" strike="noStrike" spc="-1" dirty="0">
                <a:solidFill>
                  <a:srgbClr val="FFFFFF"/>
                </a:solidFill>
                <a:uFillTx/>
                <a:latin typeface="Calibri"/>
              </a:rPr>
              <a:t>Profitability by Aircraft Type</a:t>
            </a:r>
            <a:r>
              <a:rPr dirty="0"/>
              <a:t/>
            </a:r>
            <a:br>
              <a:rPr dirty="0"/>
            </a:br>
            <a:r>
              <a:rPr dirty="0"/>
              <a:t/>
            </a:r>
            <a:br>
              <a:rPr dirty="0"/>
            </a:br>
            <a:r>
              <a:rPr lang="en-IN" sz="2000" b="0" strike="noStrike" spc="-1" dirty="0">
                <a:solidFill>
                  <a:srgbClr val="FFFFFF"/>
                </a:solidFill>
                <a:latin typeface="Calibri"/>
              </a:rPr>
              <a:t>Maximum amount of profitability is generated by flights belonging to B737 (~USD 2.2 billions). Also, this Aircraft type has the highest mean profitability (~USD 50,000 per flight), which makes it the </a:t>
            </a:r>
            <a:r>
              <a:rPr lang="en-IN" sz="2000" b="1" strike="noStrike" spc="-1" dirty="0">
                <a:solidFill>
                  <a:srgbClr val="FFFFFF"/>
                </a:solidFill>
                <a:latin typeface="Calibri"/>
              </a:rPr>
              <a:t>most profitable type for Chicago Air-1</a:t>
            </a:r>
            <a:r>
              <a:rPr lang="en-IN" sz="2000" b="0" strike="noStrike" spc="-1" dirty="0">
                <a:solidFill>
                  <a:srgbClr val="FFFFFF"/>
                </a:solidFill>
                <a:latin typeface="Calibri"/>
              </a:rPr>
              <a:t>.</a:t>
            </a:r>
            <a:r>
              <a:rPr dirty="0"/>
              <a:t/>
            </a:r>
            <a:br>
              <a:rPr dirty="0"/>
            </a:br>
            <a:r>
              <a:rPr dirty="0"/>
              <a:t/>
            </a:r>
            <a:br>
              <a:rPr dirty="0"/>
            </a:br>
            <a:r>
              <a:rPr lang="en-IN" sz="2000" b="0" strike="noStrike" spc="-1" dirty="0">
                <a:solidFill>
                  <a:srgbClr val="FFFFFF"/>
                </a:solidFill>
                <a:latin typeface="Calibri"/>
              </a:rPr>
              <a:t>The </a:t>
            </a:r>
            <a:r>
              <a:rPr lang="en-IN" sz="2000" b="1" strike="noStrike" spc="-1" dirty="0">
                <a:solidFill>
                  <a:srgbClr val="FFFFFF"/>
                </a:solidFill>
                <a:latin typeface="Calibri"/>
              </a:rPr>
              <a:t>number of flights flown by A320 can also be increased</a:t>
            </a:r>
            <a:r>
              <a:rPr lang="en-IN" sz="2000" b="0" strike="noStrike" spc="-1" dirty="0">
                <a:solidFill>
                  <a:srgbClr val="FFFFFF"/>
                </a:solidFill>
                <a:latin typeface="Calibri"/>
              </a:rPr>
              <a:t> as its mean profitability is higher than A319.</a:t>
            </a:r>
            <a:r>
              <a:rPr dirty="0"/>
              <a:t/>
            </a:r>
            <a:br>
              <a:rPr dirty="0"/>
            </a:br>
            <a:endParaRPr lang="en-IN" sz="2000" b="0" strike="noStrike" spc="-1" dirty="0">
              <a:latin typeface="Arial"/>
            </a:endParaRPr>
          </a:p>
        </p:txBody>
      </p:sp>
      <p:sp>
        <p:nvSpPr>
          <p:cNvPr id="141" name="Line 2"/>
          <p:cNvSpPr/>
          <p:nvPr/>
        </p:nvSpPr>
        <p:spPr>
          <a:xfrm>
            <a:off x="6095880" y="1253160"/>
            <a:ext cx="0" cy="2121120"/>
          </a:xfrm>
          <a:prstGeom prst="line">
            <a:avLst/>
          </a:prstGeom>
          <a:ln w="19080">
            <a:solidFill>
              <a:schemeClr val="tx1">
                <a:lumMod val="75000"/>
                <a:lumOff val="25000"/>
              </a:schemeClr>
            </a:solidFill>
            <a:round/>
          </a:ln>
        </p:spPr>
        <p:style>
          <a:lnRef idx="1">
            <a:schemeClr val="accent1"/>
          </a:lnRef>
          <a:fillRef idx="0">
            <a:schemeClr val="accent1"/>
          </a:fillRef>
          <a:effectRef idx="0">
            <a:schemeClr val="accent1"/>
          </a:effectRef>
          <a:fontRef idx="minor"/>
        </p:style>
      </p:sp>
      <p:pic>
        <p:nvPicPr>
          <p:cNvPr id="142" name="Picture 141"/>
          <p:cNvPicPr/>
          <p:nvPr/>
        </p:nvPicPr>
        <p:blipFill>
          <a:blip r:embed="rId2"/>
          <a:stretch/>
        </p:blipFill>
        <p:spPr>
          <a:xfrm>
            <a:off x="6228000" y="148980"/>
            <a:ext cx="5435640" cy="3923640"/>
          </a:xfrm>
          <a:prstGeom prst="rect">
            <a:avLst/>
          </a:prstGeom>
          <a:ln>
            <a:noFill/>
          </a:ln>
        </p:spPr>
      </p:pic>
      <p:pic>
        <p:nvPicPr>
          <p:cNvPr id="143" name="Picture 142"/>
          <p:cNvPicPr/>
          <p:nvPr/>
        </p:nvPicPr>
        <p:blipFill>
          <a:blip r:embed="rId3"/>
          <a:stretch/>
        </p:blipFill>
        <p:spPr>
          <a:xfrm>
            <a:off x="504000" y="148980"/>
            <a:ext cx="5435640" cy="3968280"/>
          </a:xfrm>
          <a:prstGeom prst="rect">
            <a:avLst/>
          </a:prstGeom>
          <a:ln>
            <a:noFill/>
          </a:ln>
        </p:spPr>
      </p:pic>
    </p:spTree>
    <p:extLst>
      <p:ext uri="{BB962C8B-B14F-4D97-AF65-F5344CB8AC3E}">
        <p14:creationId xmlns:p14="http://schemas.microsoft.com/office/powerpoint/2010/main" val="36553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122" name="CustomShape 1"/>
          <p:cNvSpPr/>
          <p:nvPr/>
        </p:nvSpPr>
        <p:spPr>
          <a:xfrm>
            <a:off x="6053760" y="803160"/>
            <a:ext cx="53139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4400" b="0" strike="noStrike" spc="-1">
                <a:solidFill>
                  <a:srgbClr val="FFFFFF"/>
                </a:solidFill>
                <a:latin typeface="Calibri Light"/>
              </a:rPr>
              <a:t>Inferences Derived</a:t>
            </a:r>
            <a:endParaRPr lang="en-IN" sz="4400" b="0" strike="noStrike" spc="-1">
              <a:latin typeface="Arial"/>
            </a:endParaRPr>
          </a:p>
        </p:txBody>
      </p:sp>
      <p:sp>
        <p:nvSpPr>
          <p:cNvPr id="123" name="CustomShape 2"/>
          <p:cNvSpPr/>
          <p:nvPr/>
        </p:nvSpPr>
        <p:spPr>
          <a:xfrm>
            <a:off x="0" y="0"/>
            <a:ext cx="5438160" cy="5839560"/>
          </a:xfrm>
          <a:custGeom>
            <a:avLst/>
            <a:gdLst/>
            <a:ahLst/>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24" name="CustomShape 3"/>
          <p:cNvSpPr/>
          <p:nvPr/>
        </p:nvSpPr>
        <p:spPr>
          <a:xfrm>
            <a:off x="0" y="0"/>
            <a:ext cx="5268240" cy="5654160"/>
          </a:xfrm>
          <a:custGeom>
            <a:avLst/>
            <a:gdLst/>
            <a:ahLst/>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125" name="Graphic 6"/>
          <p:cNvPicPr/>
          <p:nvPr/>
        </p:nvPicPr>
        <p:blipFill>
          <a:blip r:embed="rId2"/>
          <a:stretch/>
        </p:blipFill>
        <p:spPr>
          <a:xfrm>
            <a:off x="5661000" y="4597760"/>
            <a:ext cx="359280" cy="359280"/>
          </a:xfrm>
          <a:prstGeom prst="rect">
            <a:avLst/>
          </a:prstGeom>
          <a:ln>
            <a:noFill/>
          </a:ln>
        </p:spPr>
      </p:pic>
      <p:sp>
        <p:nvSpPr>
          <p:cNvPr id="126" name="CustomShape 4"/>
          <p:cNvSpPr/>
          <p:nvPr/>
        </p:nvSpPr>
        <p:spPr>
          <a:xfrm>
            <a:off x="5900760" y="2279160"/>
            <a:ext cx="5313960" cy="337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en-IN" sz="2200" b="0" strike="noStrike" spc="-1" dirty="0">
                <a:solidFill>
                  <a:srgbClr val="FFFFFF"/>
                </a:solidFill>
                <a:latin typeface="Calibri"/>
              </a:rPr>
              <a:t>Relationship between Profitability and Costs by Aircraft </a:t>
            </a:r>
            <a:r>
              <a:rPr lang="en-IN" sz="2200" b="0" strike="noStrike" spc="-1" dirty="0" smtClean="0">
                <a:solidFill>
                  <a:srgbClr val="FFFFFF"/>
                </a:solidFill>
                <a:latin typeface="Calibri"/>
              </a:rPr>
              <a:t>type</a:t>
            </a:r>
          </a:p>
          <a:p>
            <a:pPr>
              <a:lnSpc>
                <a:spcPct val="90000"/>
              </a:lnSpc>
              <a:spcBef>
                <a:spcPts val="1001"/>
              </a:spcBef>
            </a:pPr>
            <a:r>
              <a:rPr lang="en-IN" sz="2200" spc="-1" dirty="0">
                <a:solidFill>
                  <a:srgbClr val="FFFFFF"/>
                </a:solidFill>
                <a:latin typeface="Calibri"/>
              </a:rPr>
              <a:t>Profitability and Costs by </a:t>
            </a:r>
            <a:r>
              <a:rPr lang="en-IN" sz="2200" spc="-1" dirty="0" smtClean="0">
                <a:solidFill>
                  <a:srgbClr val="FFFFFF"/>
                </a:solidFill>
                <a:latin typeface="Calibri"/>
              </a:rPr>
              <a:t>Routes</a:t>
            </a:r>
            <a:endParaRPr lang="en-IN" sz="2200" b="0" strike="noStrike" spc="-1" dirty="0">
              <a:latin typeface="Arial"/>
            </a:endParaRPr>
          </a:p>
          <a:p>
            <a:pPr>
              <a:lnSpc>
                <a:spcPct val="90000"/>
              </a:lnSpc>
              <a:spcBef>
                <a:spcPts val="1001"/>
              </a:spcBef>
            </a:pPr>
            <a:r>
              <a:rPr lang="en-IN" sz="2200" b="0" strike="noStrike" spc="-1" dirty="0">
                <a:solidFill>
                  <a:srgbClr val="FFFFFF"/>
                </a:solidFill>
                <a:latin typeface="Calibri"/>
              </a:rPr>
              <a:t>Profitability </a:t>
            </a:r>
            <a:r>
              <a:rPr lang="en-IN" sz="2200" b="0" strike="noStrike" spc="-1" dirty="0" smtClean="0">
                <a:solidFill>
                  <a:srgbClr val="FFFFFF"/>
                </a:solidFill>
                <a:latin typeface="Calibri"/>
              </a:rPr>
              <a:t>across months by Aircraft Type and routes</a:t>
            </a:r>
            <a:endParaRPr lang="en-IN" sz="2200" b="0" strike="noStrike" spc="-1" dirty="0">
              <a:latin typeface="Arial"/>
            </a:endParaRPr>
          </a:p>
          <a:p>
            <a:pPr>
              <a:lnSpc>
                <a:spcPct val="90000"/>
              </a:lnSpc>
              <a:spcBef>
                <a:spcPts val="1001"/>
              </a:spcBef>
            </a:pPr>
            <a:r>
              <a:rPr lang="en-IN" sz="2200" b="0" strike="noStrike" spc="-1" dirty="0">
                <a:solidFill>
                  <a:srgbClr val="FFFFFF"/>
                </a:solidFill>
                <a:latin typeface="Calibri"/>
              </a:rPr>
              <a:t>Profitability by Routes </a:t>
            </a:r>
            <a:endParaRPr lang="en-IN" sz="2200" b="0" strike="noStrike" spc="-1" dirty="0">
              <a:latin typeface="Arial"/>
            </a:endParaRPr>
          </a:p>
          <a:p>
            <a:pPr>
              <a:lnSpc>
                <a:spcPct val="90000"/>
              </a:lnSpc>
              <a:spcBef>
                <a:spcPts val="1001"/>
              </a:spcBef>
            </a:pPr>
            <a:r>
              <a:rPr lang="en-IN" sz="2200" b="0" strike="noStrike" spc="-1" dirty="0" smtClean="0">
                <a:solidFill>
                  <a:srgbClr val="FFFFFF"/>
                </a:solidFill>
                <a:latin typeface="Calibri"/>
              </a:rPr>
              <a:t>Conclusions</a:t>
            </a:r>
            <a:endParaRPr lang="en-IN" sz="2200" b="0" strike="noStrike" spc="-1" dirty="0">
              <a:latin typeface="Arial"/>
            </a:endParaRPr>
          </a:p>
        </p:txBody>
      </p:sp>
      <p:sp>
        <p:nvSpPr>
          <p:cNvPr id="127" name="CustomShape 5"/>
          <p:cNvSpPr/>
          <p:nvPr/>
        </p:nvSpPr>
        <p:spPr>
          <a:xfrm>
            <a:off x="654480" y="815760"/>
            <a:ext cx="3779280" cy="3779280"/>
          </a:xfrm>
          <a:prstGeom prst="rect">
            <a:avLst/>
          </a:prstGeom>
          <a:blipFill rotWithShape="0">
            <a:blip r:embed="rId3"/>
            <a:stretch>
              <a:fillRect/>
            </a:stretch>
          </a:blipFill>
          <a:ln>
            <a:noFill/>
          </a:ln>
        </p:spPr>
        <p:style>
          <a:lnRef idx="2">
            <a:scrgbClr r="0" g="0" b="0"/>
          </a:lnRef>
          <a:fillRef idx="0">
            <a:scrgbClr r="0" g="0" b="0"/>
          </a:fillRef>
          <a:effectRef idx="0">
            <a:schemeClr val="bg1">
              <a:hueOff val="0"/>
              <a:satOff val="0"/>
              <a:lumOff val="0"/>
              <a:alphaOff val="0"/>
            </a:schemeClr>
          </a:effectRef>
          <a:fontRef idx="minor"/>
        </p:style>
      </p:sp>
      <p:pic>
        <p:nvPicPr>
          <p:cNvPr id="128" name="Graphic 8"/>
          <p:cNvPicPr/>
          <p:nvPr/>
        </p:nvPicPr>
        <p:blipFill>
          <a:blip r:embed="rId2"/>
          <a:stretch/>
        </p:blipFill>
        <p:spPr>
          <a:xfrm>
            <a:off x="5661000" y="4131000"/>
            <a:ext cx="359280" cy="359280"/>
          </a:xfrm>
          <a:prstGeom prst="rect">
            <a:avLst/>
          </a:prstGeom>
          <a:ln>
            <a:noFill/>
          </a:ln>
        </p:spPr>
      </p:pic>
      <p:pic>
        <p:nvPicPr>
          <p:cNvPr id="129" name="Graphic 9"/>
          <p:cNvPicPr/>
          <p:nvPr/>
        </p:nvPicPr>
        <p:blipFill>
          <a:blip r:embed="rId2"/>
          <a:stretch/>
        </p:blipFill>
        <p:spPr>
          <a:xfrm>
            <a:off x="5661000" y="3463800"/>
            <a:ext cx="359280" cy="359280"/>
          </a:xfrm>
          <a:prstGeom prst="rect">
            <a:avLst/>
          </a:prstGeom>
          <a:ln>
            <a:noFill/>
          </a:ln>
        </p:spPr>
      </p:pic>
      <p:pic>
        <p:nvPicPr>
          <p:cNvPr id="130" name="Graphic 10"/>
          <p:cNvPicPr/>
          <p:nvPr/>
        </p:nvPicPr>
        <p:blipFill>
          <a:blip r:embed="rId2"/>
          <a:stretch/>
        </p:blipFill>
        <p:spPr>
          <a:xfrm>
            <a:off x="5661000" y="3015880"/>
            <a:ext cx="359280" cy="359280"/>
          </a:xfrm>
          <a:prstGeom prst="rect">
            <a:avLst/>
          </a:prstGeom>
          <a:ln>
            <a:noFill/>
          </a:ln>
        </p:spPr>
      </p:pic>
      <p:pic>
        <p:nvPicPr>
          <p:cNvPr id="131" name="Graphic 11"/>
          <p:cNvPicPr/>
          <p:nvPr/>
        </p:nvPicPr>
        <p:blipFill>
          <a:blip r:embed="rId2"/>
          <a:stretch/>
        </p:blipFill>
        <p:spPr>
          <a:xfrm>
            <a:off x="5661000" y="2279160"/>
            <a:ext cx="359280" cy="35928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0" y="0"/>
            <a:ext cx="4653720" cy="685728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p:style>
      </p:sp>
      <p:sp>
        <p:nvSpPr>
          <p:cNvPr id="133" name="CustomShape 2"/>
          <p:cNvSpPr/>
          <p:nvPr/>
        </p:nvSpPr>
        <p:spPr>
          <a:xfrm>
            <a:off x="643320" y="247320"/>
            <a:ext cx="3363120" cy="159660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2800" b="0" strike="noStrike" spc="-1">
                <a:solidFill>
                  <a:srgbClr val="FFFFFF"/>
                </a:solidFill>
                <a:latin typeface="Calibri Light"/>
              </a:rPr>
              <a:t>Profitability v/s Cost by Aircraft Type</a:t>
            </a:r>
            <a:endParaRPr lang="en-IN" sz="2800" b="0" strike="noStrike" spc="-1">
              <a:latin typeface="Arial"/>
            </a:endParaRPr>
          </a:p>
        </p:txBody>
      </p:sp>
      <p:sp>
        <p:nvSpPr>
          <p:cNvPr id="134" name="CustomShape 3"/>
          <p:cNvSpPr/>
          <p:nvPr/>
        </p:nvSpPr>
        <p:spPr>
          <a:xfrm>
            <a:off x="643320" y="2016000"/>
            <a:ext cx="336312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lnSpcReduction="10000"/>
          </a:bodyPr>
          <a:lstStyle/>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There seems to be clear segmentation of groups and mostly airlines follow linear relationship between cost and profit.</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It might actually be a good idea to </a:t>
            </a:r>
            <a:r>
              <a:rPr lang="en-IN" sz="2000" b="1" strike="noStrike" spc="-1" dirty="0">
                <a:solidFill>
                  <a:srgbClr val="FFFFFF"/>
                </a:solidFill>
                <a:latin typeface="Calibri"/>
              </a:rPr>
              <a:t>invest more in A319 aircrafts</a:t>
            </a:r>
            <a:r>
              <a:rPr lang="en-IN" sz="2000" b="0" strike="noStrike" spc="-1" dirty="0">
                <a:solidFill>
                  <a:srgbClr val="FFFFFF"/>
                </a:solidFill>
                <a:latin typeface="Calibri"/>
              </a:rPr>
              <a:t>, as the profitability spread is similar compared to other aircrafts at a lesser competitive price.</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For </a:t>
            </a:r>
            <a:r>
              <a:rPr lang="en-IN" sz="2000" b="1" strike="noStrike" spc="-1" dirty="0">
                <a:solidFill>
                  <a:srgbClr val="FFFFFF"/>
                </a:solidFill>
                <a:latin typeface="Calibri"/>
              </a:rPr>
              <a:t>routes costing more than $5,000</a:t>
            </a:r>
            <a:r>
              <a:rPr lang="en-IN" sz="2000" b="0" strike="noStrike" spc="-1" dirty="0">
                <a:solidFill>
                  <a:srgbClr val="FFFFFF"/>
                </a:solidFill>
                <a:latin typeface="Calibri"/>
              </a:rPr>
              <a:t>, there is huge difference between costs incurred by A319 and others. </a:t>
            </a:r>
            <a:r>
              <a:rPr lang="en-IN" sz="2000" b="1" strike="noStrike" spc="-1" dirty="0">
                <a:solidFill>
                  <a:srgbClr val="FFFFFF"/>
                </a:solidFill>
                <a:latin typeface="Calibri"/>
              </a:rPr>
              <a:t>The airlines should plan on flying more A319 here</a:t>
            </a:r>
            <a:r>
              <a:rPr lang="en-IN" sz="2000" b="0" strike="noStrike" spc="-1" dirty="0">
                <a:solidFill>
                  <a:srgbClr val="FFFFFF"/>
                </a:solidFill>
                <a:latin typeface="Calibri"/>
              </a:rPr>
              <a:t>.</a:t>
            </a:r>
            <a:endParaRPr lang="en-IN" sz="2000" b="0" strike="noStrike" spc="-1" dirty="0">
              <a:latin typeface="Arial"/>
            </a:endParaRPr>
          </a:p>
        </p:txBody>
      </p:sp>
      <p:pic>
        <p:nvPicPr>
          <p:cNvPr id="135" name="Picture 134"/>
          <p:cNvPicPr/>
          <p:nvPr/>
        </p:nvPicPr>
        <p:blipFill>
          <a:blip r:embed="rId2"/>
          <a:stretch/>
        </p:blipFill>
        <p:spPr>
          <a:xfrm>
            <a:off x="4879440" y="720000"/>
            <a:ext cx="7000200" cy="491436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CustomShape 1"/>
          <p:cNvSpPr/>
          <p:nvPr/>
        </p:nvSpPr>
        <p:spPr>
          <a:xfrm>
            <a:off x="0" y="0"/>
            <a:ext cx="4653720" cy="685728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p:style>
      </p:sp>
      <p:sp>
        <p:nvSpPr>
          <p:cNvPr id="137" name="CustomShape 2"/>
          <p:cNvSpPr/>
          <p:nvPr/>
        </p:nvSpPr>
        <p:spPr>
          <a:xfrm>
            <a:off x="643320" y="247320"/>
            <a:ext cx="3363120" cy="159660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2800" b="0" strike="noStrike" spc="-1" dirty="0">
                <a:solidFill>
                  <a:srgbClr val="FFFFFF"/>
                </a:solidFill>
                <a:latin typeface="Calibri Light"/>
              </a:rPr>
              <a:t>Profitability v/s Cost by Flight Routes</a:t>
            </a:r>
            <a:endParaRPr lang="en-IN" sz="2800" b="0" strike="noStrike" spc="-1" dirty="0">
              <a:latin typeface="Arial"/>
            </a:endParaRPr>
          </a:p>
        </p:txBody>
      </p:sp>
      <p:sp>
        <p:nvSpPr>
          <p:cNvPr id="138" name="CustomShape 3"/>
          <p:cNvSpPr/>
          <p:nvPr/>
        </p:nvSpPr>
        <p:spPr>
          <a:xfrm>
            <a:off x="643320" y="2016000"/>
            <a:ext cx="336312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Airlines might want to investigate the routes which fall below the linear relationship line.</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1" strike="noStrike" spc="-1" dirty="0">
                <a:solidFill>
                  <a:srgbClr val="FFFFFF"/>
                </a:solidFill>
                <a:latin typeface="Calibri"/>
              </a:rPr>
              <a:t>Mid-range routes </a:t>
            </a:r>
            <a:r>
              <a:rPr lang="en-IN" sz="2000" b="0" strike="noStrike" spc="-1" dirty="0">
                <a:solidFill>
                  <a:srgbClr val="FFFFFF"/>
                </a:solidFill>
                <a:latin typeface="Calibri"/>
              </a:rPr>
              <a:t>(costs $2000-3000): </a:t>
            </a:r>
            <a:r>
              <a:rPr lang="en-IN" sz="2000" b="1" strike="noStrike" spc="-1" dirty="0">
                <a:solidFill>
                  <a:srgbClr val="FFFFFF"/>
                </a:solidFill>
                <a:latin typeface="Calibri"/>
              </a:rPr>
              <a:t>CLT is one of the least profitable routes</a:t>
            </a:r>
            <a:r>
              <a:rPr lang="en-IN" sz="2000" b="0" strike="noStrike" spc="-1" dirty="0">
                <a:solidFill>
                  <a:srgbClr val="FFFFFF"/>
                </a:solidFill>
                <a:latin typeface="Calibri"/>
              </a:rPr>
              <a:t>, along with DFW which yields lower profits than other in this segment</a:t>
            </a:r>
            <a:r>
              <a:rPr lang="en-IN" sz="2000" b="0" strike="noStrike" spc="-1" dirty="0" smtClean="0">
                <a:solidFill>
                  <a:srgbClr val="FFFFFF"/>
                </a:solidFill>
                <a:latin typeface="Calibri"/>
              </a:rPr>
              <a:t>. </a:t>
            </a:r>
            <a:r>
              <a:rPr lang="en-IN" sz="2000" b="1" strike="noStrike" spc="-1" dirty="0" smtClean="0">
                <a:solidFill>
                  <a:srgbClr val="FFFFFF"/>
                </a:solidFill>
                <a:latin typeface="Calibri"/>
              </a:rPr>
              <a:t>IAD, PHL are profitable routes in this segment.</a:t>
            </a:r>
            <a:endParaRPr lang="en-IN" sz="2000" b="1" strike="noStrike" spc="-1" dirty="0">
              <a:latin typeface="Arial"/>
            </a:endParaRPr>
          </a:p>
          <a:p>
            <a:pPr marL="228600" indent="-227880">
              <a:lnSpc>
                <a:spcPct val="90000"/>
              </a:lnSpc>
              <a:spcBef>
                <a:spcPts val="1001"/>
              </a:spcBef>
              <a:buClr>
                <a:srgbClr val="FFFFFF"/>
              </a:buClr>
              <a:buFont typeface="Arial"/>
              <a:buChar char="•"/>
            </a:pPr>
            <a:r>
              <a:rPr lang="en-IN" sz="2000" b="1" strike="noStrike" spc="-1" dirty="0">
                <a:solidFill>
                  <a:srgbClr val="FFFFFF"/>
                </a:solidFill>
                <a:latin typeface="Calibri"/>
              </a:rPr>
              <a:t>Higher costs </a:t>
            </a:r>
            <a:r>
              <a:rPr lang="en-IN" sz="2000" b="0" strike="noStrike" spc="-1" dirty="0">
                <a:solidFill>
                  <a:srgbClr val="FFFFFF"/>
                </a:solidFill>
                <a:latin typeface="Calibri"/>
              </a:rPr>
              <a:t>($6000+): Profit amounts SFO and SEA routes are grouped in 2 parts. Airlines should surely look into the group yielding low profits (slide </a:t>
            </a:r>
            <a:r>
              <a:rPr lang="en-IN" sz="2000" b="0" strike="noStrike" spc="-1" dirty="0" smtClean="0">
                <a:solidFill>
                  <a:srgbClr val="FFFFFF"/>
                </a:solidFill>
                <a:latin typeface="Calibri"/>
              </a:rPr>
              <a:t>18).</a:t>
            </a:r>
            <a:endParaRPr lang="en-IN" sz="2000" b="0" strike="noStrike" spc="-1" dirty="0">
              <a:latin typeface="Arial"/>
            </a:endParaRPr>
          </a:p>
        </p:txBody>
      </p:sp>
      <p:pic>
        <p:nvPicPr>
          <p:cNvPr id="139" name="Picture 138"/>
          <p:cNvPicPr/>
          <p:nvPr/>
        </p:nvPicPr>
        <p:blipFill>
          <a:blip r:embed="rId2"/>
          <a:stretch/>
        </p:blipFill>
        <p:spPr>
          <a:xfrm>
            <a:off x="4654080" y="676080"/>
            <a:ext cx="7495560" cy="53715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0" name="CustomShape 1"/>
          <p:cNvSpPr/>
          <p:nvPr/>
        </p:nvSpPr>
        <p:spPr>
          <a:xfrm>
            <a:off x="841680" y="4328640"/>
            <a:ext cx="10764720" cy="24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IN" sz="2800" b="1" u="sng" strike="noStrike" spc="-1" dirty="0">
                <a:solidFill>
                  <a:srgbClr val="FFFFFF"/>
                </a:solidFill>
                <a:uFillTx/>
                <a:latin typeface="Calibri"/>
              </a:rPr>
              <a:t>Profitability by Months</a:t>
            </a:r>
            <a:r>
              <a:rPr dirty="0"/>
              <a:t/>
            </a:r>
            <a:br>
              <a:rPr dirty="0"/>
            </a:br>
            <a:r>
              <a:rPr dirty="0"/>
              <a:t/>
            </a:r>
            <a:br>
              <a:rPr dirty="0"/>
            </a:br>
            <a:r>
              <a:rPr lang="en-IN" sz="2000" b="0" strike="noStrike" spc="-1" dirty="0">
                <a:solidFill>
                  <a:srgbClr val="FFFFFF"/>
                </a:solidFill>
                <a:latin typeface="Calibri"/>
              </a:rPr>
              <a:t>As explained in the previous slide, Profitability is despairingly high compared to other months.</a:t>
            </a:r>
          </a:p>
          <a:p>
            <a:pPr>
              <a:lnSpc>
                <a:spcPct val="90000"/>
              </a:lnSpc>
            </a:pPr>
            <a:endParaRPr lang="en-IN" sz="2000" spc="-1" dirty="0">
              <a:solidFill>
                <a:srgbClr val="FFFFFF"/>
              </a:solidFill>
              <a:latin typeface="Calibri"/>
            </a:endParaRPr>
          </a:p>
          <a:p>
            <a:pPr>
              <a:lnSpc>
                <a:spcPct val="90000"/>
              </a:lnSpc>
            </a:pPr>
            <a:r>
              <a:rPr lang="en-IN" sz="2000" spc="-1" dirty="0">
                <a:solidFill>
                  <a:srgbClr val="FFFFFF"/>
                </a:solidFill>
                <a:latin typeface="Calibri"/>
              </a:rPr>
              <a:t>Although, the number of flights in operation are highest for Jun-Aug, the profitability appears to be on the lower side. Thus the airlines might want to investigate into the operation costs of these flights.</a:t>
            </a:r>
          </a:p>
          <a:p>
            <a:pPr>
              <a:lnSpc>
                <a:spcPct val="90000"/>
              </a:lnSpc>
            </a:pPr>
            <a:endParaRPr lang="en-IN" sz="2000" spc="-1" dirty="0">
              <a:solidFill>
                <a:srgbClr val="FFFFFF"/>
              </a:solidFill>
              <a:latin typeface="Calibri"/>
            </a:endParaRPr>
          </a:p>
          <a:p>
            <a:pPr>
              <a:lnSpc>
                <a:spcPct val="90000"/>
              </a:lnSpc>
            </a:pPr>
            <a:r>
              <a:rPr lang="en-IN" sz="2000" spc="-1" dirty="0">
                <a:solidFill>
                  <a:srgbClr val="FFFFFF"/>
                </a:solidFill>
                <a:latin typeface="Calibri"/>
              </a:rPr>
              <a:t>Compare costs and profitability of A319, as the distribution of profits are sparse for this aircraft.</a:t>
            </a:r>
            <a:endParaRPr lang="en-IN" dirty="0"/>
          </a:p>
        </p:txBody>
      </p:sp>
      <p:sp>
        <p:nvSpPr>
          <p:cNvPr id="141" name="Line 2"/>
          <p:cNvSpPr/>
          <p:nvPr/>
        </p:nvSpPr>
        <p:spPr>
          <a:xfrm>
            <a:off x="6095880" y="1253160"/>
            <a:ext cx="0" cy="2121120"/>
          </a:xfrm>
          <a:prstGeom prst="line">
            <a:avLst/>
          </a:prstGeom>
          <a:ln w="19080">
            <a:solidFill>
              <a:schemeClr val="tx1">
                <a:lumMod val="75000"/>
                <a:lumOff val="25000"/>
              </a:schemeClr>
            </a:solidFill>
            <a:round/>
          </a:ln>
        </p:spPr>
        <p:style>
          <a:lnRef idx="1">
            <a:schemeClr val="accent1"/>
          </a:lnRef>
          <a:fillRef idx="0">
            <a:schemeClr val="accent1"/>
          </a:fillRef>
          <a:effectRef idx="0">
            <a:schemeClr val="accent1"/>
          </a:effectRef>
          <a:fontRef idx="minor"/>
        </p:style>
      </p:sp>
      <p:pic>
        <p:nvPicPr>
          <p:cNvPr id="2" name="Picture 1">
            <a:extLst>
              <a:ext uri="{FF2B5EF4-FFF2-40B4-BE49-F238E27FC236}">
                <a16:creationId xmlns:a16="http://schemas.microsoft.com/office/drawing/2014/main" id="{B285D383-E4F9-40B0-90ED-EC0C30BAB6F6}"/>
              </a:ext>
            </a:extLst>
          </p:cNvPr>
          <p:cNvPicPr>
            <a:picLocks noChangeAspect="1"/>
          </p:cNvPicPr>
          <p:nvPr/>
        </p:nvPicPr>
        <p:blipFill>
          <a:blip r:embed="rId2"/>
          <a:stretch>
            <a:fillRect/>
          </a:stretch>
        </p:blipFill>
        <p:spPr>
          <a:xfrm>
            <a:off x="185178" y="90360"/>
            <a:ext cx="11821404" cy="42382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CustomShape 1"/>
          <p:cNvSpPr/>
          <p:nvPr/>
        </p:nvSpPr>
        <p:spPr>
          <a:xfrm>
            <a:off x="0" y="0"/>
            <a:ext cx="4653720" cy="685728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p:style>
      </p:sp>
      <p:sp>
        <p:nvSpPr>
          <p:cNvPr id="145" name="CustomShape 2"/>
          <p:cNvSpPr/>
          <p:nvPr/>
        </p:nvSpPr>
        <p:spPr>
          <a:xfrm>
            <a:off x="643320" y="247320"/>
            <a:ext cx="3363120" cy="1370465"/>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2800" b="0" strike="noStrike" spc="-1">
                <a:solidFill>
                  <a:srgbClr val="FFFFFF"/>
                </a:solidFill>
                <a:latin typeface="Calibri Light"/>
              </a:rPr>
              <a:t>Profitability by months</a:t>
            </a:r>
            <a:endParaRPr lang="en-IN" sz="2800" b="0" strike="noStrike" spc="-1">
              <a:latin typeface="Arial"/>
            </a:endParaRPr>
          </a:p>
        </p:txBody>
      </p:sp>
      <p:sp>
        <p:nvSpPr>
          <p:cNvPr id="146" name="CustomShape 3"/>
          <p:cNvSpPr/>
          <p:nvPr/>
        </p:nvSpPr>
        <p:spPr>
          <a:xfrm>
            <a:off x="643320" y="1625954"/>
            <a:ext cx="3363120" cy="4984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Highest profitability is observed in the months of Oct-Dec for mostly all destinations. This coincides with the second peak season.</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Profitability is on the lower side for the months of Feb-Apr, which may be an off-season with flights not flying to full capacity. </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Profitability for months with maximum flights (Jun-Aug) is in the lower range, which is a reason for concern, particularly fo</a:t>
            </a:r>
            <a:r>
              <a:rPr lang="en-IN" sz="2000" spc="-1" dirty="0">
                <a:solidFill>
                  <a:srgbClr val="FFFFFF"/>
                </a:solidFill>
                <a:latin typeface="Calibri"/>
              </a:rPr>
              <a:t>r routes with profitability less than $4000.</a:t>
            </a:r>
            <a:endParaRPr lang="en-IN" sz="2000" b="0" strike="noStrike" spc="-1" dirty="0">
              <a:latin typeface="Arial"/>
            </a:endParaRPr>
          </a:p>
        </p:txBody>
      </p:sp>
      <p:pic>
        <p:nvPicPr>
          <p:cNvPr id="147" name="Picture 146"/>
          <p:cNvPicPr/>
          <p:nvPr/>
        </p:nvPicPr>
        <p:blipFill>
          <a:blip r:embed="rId2"/>
          <a:stretch/>
        </p:blipFill>
        <p:spPr>
          <a:xfrm>
            <a:off x="4392000" y="923760"/>
            <a:ext cx="7780320" cy="51242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148" name="CustomShape 1"/>
          <p:cNvSpPr/>
          <p:nvPr/>
        </p:nvSpPr>
        <p:spPr>
          <a:xfrm>
            <a:off x="841680" y="4064000"/>
            <a:ext cx="10764720" cy="270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88000" lnSpcReduction="10000"/>
          </a:bodyPr>
          <a:lstStyle/>
          <a:p>
            <a:pPr>
              <a:lnSpc>
                <a:spcPct val="90000"/>
              </a:lnSpc>
            </a:pPr>
            <a:r>
              <a:rPr lang="en-IN" sz="2800" b="1" u="sng" strike="noStrike" spc="-1" dirty="0">
                <a:solidFill>
                  <a:srgbClr val="FFFFFF"/>
                </a:solidFill>
                <a:uFillTx/>
                <a:latin typeface="Calibri"/>
              </a:rPr>
              <a:t>Profitability by routes and aircraft type</a:t>
            </a:r>
            <a:r>
              <a:rPr dirty="0"/>
              <a:t/>
            </a:r>
            <a:br>
              <a:rPr dirty="0"/>
            </a:br>
            <a:r>
              <a:rPr dirty="0"/>
              <a:t/>
            </a:r>
            <a:br>
              <a:rPr dirty="0"/>
            </a:br>
            <a:r>
              <a:rPr lang="en-IN" sz="2000" b="0" strike="noStrike" spc="-1" dirty="0">
                <a:solidFill>
                  <a:srgbClr val="FFFFFF"/>
                </a:solidFill>
                <a:latin typeface="Calibri"/>
              </a:rPr>
              <a:t>The profitability axis has been capped at US$100,000 so as to observe the maximum variation. </a:t>
            </a:r>
            <a:r>
              <a:rPr lang="en-IN" sz="2000" b="1" strike="noStrike" spc="-1" dirty="0">
                <a:solidFill>
                  <a:srgbClr val="FFFFFF"/>
                </a:solidFill>
                <a:latin typeface="Calibri"/>
              </a:rPr>
              <a:t>Profitability is maximum for DCA route</a:t>
            </a:r>
            <a:r>
              <a:rPr lang="en-IN" sz="2000" b="0" strike="noStrike" spc="-1" dirty="0">
                <a:solidFill>
                  <a:srgbClr val="FFFFFF"/>
                </a:solidFill>
                <a:latin typeface="Calibri"/>
              </a:rPr>
              <a:t> (more than 8 times than the maximum among the other routes), but it can be considered as an outlier (one-off special route) (0.25% of the flights).</a:t>
            </a:r>
            <a:r>
              <a:rPr dirty="0"/>
              <a:t/>
            </a:r>
            <a:br>
              <a:rPr dirty="0"/>
            </a:br>
            <a:r>
              <a:rPr dirty="0"/>
              <a:t/>
            </a:r>
            <a:br>
              <a:rPr dirty="0"/>
            </a:br>
            <a:r>
              <a:rPr lang="en-IN" sz="2000" b="1" strike="noStrike" spc="-1" dirty="0">
                <a:solidFill>
                  <a:srgbClr val="FFFFFF"/>
                </a:solidFill>
                <a:latin typeface="Calibri"/>
              </a:rPr>
              <a:t>SFO, SEA and LAX</a:t>
            </a:r>
            <a:r>
              <a:rPr lang="en-IN" sz="2000" b="0" strike="noStrike" spc="-1" dirty="0">
                <a:solidFill>
                  <a:srgbClr val="FFFFFF"/>
                </a:solidFill>
                <a:latin typeface="Calibri"/>
              </a:rPr>
              <a:t> are among the next best route for Chicago Air 1 with mean </a:t>
            </a:r>
            <a:r>
              <a:rPr lang="en-IN" sz="2000" b="1" strike="noStrike" spc="-1" dirty="0">
                <a:solidFill>
                  <a:srgbClr val="FFFFFF"/>
                </a:solidFill>
                <a:latin typeface="Calibri"/>
              </a:rPr>
              <a:t>profitability more than US$ 80,000</a:t>
            </a:r>
            <a:r>
              <a:rPr lang="en-IN" sz="2000" b="0" strike="noStrike" spc="-1" dirty="0">
                <a:solidFill>
                  <a:srgbClr val="FFFFFF"/>
                </a:solidFill>
                <a:latin typeface="Calibri"/>
              </a:rPr>
              <a:t> per flight. </a:t>
            </a:r>
            <a:r>
              <a:rPr dirty="0"/>
              <a:t/>
            </a:r>
            <a:br>
              <a:rPr dirty="0"/>
            </a:br>
            <a:r>
              <a:rPr dirty="0"/>
              <a:t/>
            </a:r>
            <a:br>
              <a:rPr dirty="0"/>
            </a:br>
            <a:r>
              <a:rPr lang="en-IN" sz="2000" b="1" strike="noStrike" spc="-1" dirty="0">
                <a:solidFill>
                  <a:srgbClr val="FFFFFF"/>
                </a:solidFill>
                <a:latin typeface="Calibri"/>
              </a:rPr>
              <a:t>CLT, MSP and DTW</a:t>
            </a:r>
            <a:r>
              <a:rPr lang="en-IN" sz="2000" b="0" strike="noStrike" spc="-1" dirty="0">
                <a:solidFill>
                  <a:srgbClr val="FFFFFF"/>
                </a:solidFill>
                <a:latin typeface="Calibri"/>
              </a:rPr>
              <a:t> are the routes which make </a:t>
            </a:r>
            <a:r>
              <a:rPr lang="en-IN" sz="2000" b="1" strike="noStrike" spc="-1" dirty="0">
                <a:solidFill>
                  <a:srgbClr val="FFFFFF"/>
                </a:solidFill>
                <a:latin typeface="Calibri"/>
              </a:rPr>
              <a:t>least profit </a:t>
            </a:r>
            <a:r>
              <a:rPr lang="en-IN" sz="2000" b="0" strike="noStrike" spc="-1" dirty="0">
                <a:solidFill>
                  <a:srgbClr val="FFFFFF"/>
                </a:solidFill>
                <a:latin typeface="Calibri"/>
              </a:rPr>
              <a:t>and have similar trend for profitability. No route make losses.</a:t>
            </a:r>
            <a:endParaRPr lang="en-IN" sz="2000" b="0" strike="noStrike" spc="-1" dirty="0">
              <a:latin typeface="Arial"/>
            </a:endParaRPr>
          </a:p>
        </p:txBody>
      </p:sp>
      <p:pic>
        <p:nvPicPr>
          <p:cNvPr id="149" name="Picture 148"/>
          <p:cNvPicPr/>
          <p:nvPr/>
        </p:nvPicPr>
        <p:blipFill>
          <a:blip r:embed="rId2"/>
          <a:stretch/>
        </p:blipFill>
        <p:spPr>
          <a:xfrm>
            <a:off x="36360" y="38880"/>
            <a:ext cx="12131640" cy="3871938"/>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CustomShape 1"/>
          <p:cNvSpPr/>
          <p:nvPr/>
        </p:nvSpPr>
        <p:spPr>
          <a:xfrm rot="10800000">
            <a:off x="9016920" y="5367960"/>
            <a:ext cx="3175200" cy="1489320"/>
          </a:xfrm>
          <a:custGeom>
            <a:avLst/>
            <a:gdLst/>
            <a:ahLst/>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58" name="CustomShape 2"/>
          <p:cNvSpPr/>
          <p:nvPr/>
        </p:nvSpPr>
        <p:spPr>
          <a:xfrm>
            <a:off x="0" y="5367960"/>
            <a:ext cx="9565560" cy="1489320"/>
          </a:xfrm>
          <a:custGeom>
            <a:avLst/>
            <a:gdLst/>
            <a:ahLst/>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59" name="CustomShape 3"/>
          <p:cNvSpPr/>
          <p:nvPr/>
        </p:nvSpPr>
        <p:spPr>
          <a:xfrm>
            <a:off x="838080" y="5529960"/>
            <a:ext cx="807768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4400" b="0" strike="noStrike" spc="-1">
                <a:solidFill>
                  <a:srgbClr val="000000"/>
                </a:solidFill>
                <a:latin typeface="Calibri Light"/>
              </a:rPr>
              <a:t>Conclusions from data</a:t>
            </a:r>
            <a:endParaRPr lang="en-IN" sz="4400" b="0" strike="noStrike" spc="-1">
              <a:latin typeface="Arial"/>
            </a:endParaRPr>
          </a:p>
        </p:txBody>
      </p:sp>
      <p:sp>
        <p:nvSpPr>
          <p:cNvPr id="160" name="TextShape 4"/>
          <p:cNvSpPr txBox="1"/>
          <p:nvPr/>
        </p:nvSpPr>
        <p:spPr>
          <a:xfrm>
            <a:off x="381240" y="216000"/>
            <a:ext cx="10418760" cy="4938360"/>
          </a:xfrm>
          <a:prstGeom prst="rect">
            <a:avLst/>
          </a:prstGeom>
          <a:noFill/>
          <a:ln>
            <a:noFill/>
          </a:ln>
        </p:spPr>
        <p:txBody>
          <a:bodyPr lIns="90000" tIns="45000" rIns="90000" bIns="45000">
            <a:spAutoFit/>
          </a:bodyPr>
          <a:lstStyle/>
          <a:p>
            <a:r>
              <a:rPr lang="en-IN" sz="1500" b="1" u="sng" strike="noStrike" spc="-1" dirty="0">
                <a:solidFill>
                  <a:srgbClr val="000000"/>
                </a:solidFill>
                <a:uFillTx/>
                <a:latin typeface="Arial"/>
                <a:ea typeface="DejaVu Sans"/>
              </a:rPr>
              <a:t>As-is state:</a:t>
            </a:r>
            <a:r>
              <a:rPr lang="en-IN" sz="1500" b="0" strike="noStrike" spc="-1" dirty="0">
                <a:solidFill>
                  <a:srgbClr val="000000"/>
                </a:solidFill>
                <a:latin typeface="Arial"/>
                <a:ea typeface="DejaVu Sans"/>
              </a:rPr>
              <a:t> </a:t>
            </a:r>
            <a:endParaRPr lang="en-IN" sz="1500" b="0" strike="noStrike" spc="-1" dirty="0">
              <a:latin typeface="Arial"/>
            </a:endParaRPr>
          </a:p>
          <a:p>
            <a:pPr marL="285750" indent="-285750">
              <a:buFont typeface="Arial" panose="020B0604020202020204" pitchFamily="34" charset="0"/>
              <a:buChar char="•"/>
            </a:pPr>
            <a:endParaRPr lang="en-IN" sz="1500" b="0" strike="noStrike" spc="-1" dirty="0" smtClean="0">
              <a:solidFill>
                <a:srgbClr val="000000"/>
              </a:solidFill>
              <a:latin typeface="Arial"/>
              <a:ea typeface="DejaVu Sans"/>
            </a:endParaRPr>
          </a:p>
          <a:p>
            <a:pPr marL="285750" indent="-285750">
              <a:buFont typeface="Arial" panose="020B0604020202020204" pitchFamily="34" charset="0"/>
              <a:buChar char="•"/>
            </a:pPr>
            <a:r>
              <a:rPr lang="en-IN" sz="1500" b="0" strike="noStrike" spc="-1" dirty="0" smtClean="0">
                <a:solidFill>
                  <a:srgbClr val="000000"/>
                </a:solidFill>
                <a:latin typeface="Arial"/>
                <a:ea typeface="DejaVu Sans"/>
              </a:rPr>
              <a:t>ALT</a:t>
            </a:r>
            <a:r>
              <a:rPr lang="en-IN" sz="1500" b="0" strike="noStrike" spc="-1" dirty="0">
                <a:solidFill>
                  <a:srgbClr val="000000"/>
                </a:solidFill>
                <a:latin typeface="Arial"/>
                <a:ea typeface="DejaVu Sans"/>
              </a:rPr>
              <a:t>, DFW and LAX are most common routes over 2014-15, while DCA, SLC and IAD are the least common.</a:t>
            </a:r>
            <a:endParaRPr lang="en-IN" sz="1500" b="0" strike="noStrike" spc="-1" dirty="0">
              <a:latin typeface="Arial"/>
            </a:endParaRPr>
          </a:p>
          <a:p>
            <a:pPr marL="285750" indent="-285750">
              <a:buFont typeface="Arial" panose="020B0604020202020204" pitchFamily="34" charset="0"/>
              <a:buChar char="•"/>
            </a:pPr>
            <a:r>
              <a:rPr lang="en-IN" sz="1500" b="0" strike="noStrike" spc="-1" dirty="0">
                <a:solidFill>
                  <a:srgbClr val="000000"/>
                </a:solidFill>
                <a:latin typeface="Arial"/>
                <a:ea typeface="DejaVu Sans"/>
              </a:rPr>
              <a:t>Jun-Aug and Nov-Dec are busiest month for the airlines</a:t>
            </a:r>
            <a:r>
              <a:rPr lang="en-IN" sz="1500" spc="-1" dirty="0">
                <a:solidFill>
                  <a:srgbClr val="000000"/>
                </a:solidFill>
                <a:latin typeface="Arial"/>
                <a:ea typeface="DejaVu Sans"/>
              </a:rPr>
              <a:t>, although Jun-Aug is not as profitable.</a:t>
            </a:r>
            <a:endParaRPr lang="en-IN" sz="1500" b="0" strike="noStrike" spc="-1" dirty="0">
              <a:latin typeface="Arial"/>
            </a:endParaRPr>
          </a:p>
          <a:p>
            <a:pPr marL="285750" indent="-285750">
              <a:buFont typeface="Arial" panose="020B0604020202020204" pitchFamily="34" charset="0"/>
              <a:buChar char="•"/>
            </a:pPr>
            <a:r>
              <a:rPr lang="en-IN" sz="1500" b="0" strike="noStrike" spc="-1" dirty="0">
                <a:solidFill>
                  <a:srgbClr val="000000"/>
                </a:solidFill>
                <a:latin typeface="Arial"/>
                <a:ea typeface="DejaVu Sans"/>
              </a:rPr>
              <a:t>B737 is the most commonly flown aircraft used, while A319 is the least flown.</a:t>
            </a:r>
            <a:endParaRPr lang="en-IN" sz="1500" b="0" strike="noStrike" spc="-1" dirty="0">
              <a:latin typeface="Arial"/>
            </a:endParaRPr>
          </a:p>
          <a:p>
            <a:pPr marL="285750" indent="-285750">
              <a:buFont typeface="Arial" panose="020B0604020202020204" pitchFamily="34" charset="0"/>
              <a:buChar char="•"/>
            </a:pPr>
            <a:r>
              <a:rPr lang="en-IN" sz="1500" b="0" strike="noStrike" spc="-1" dirty="0">
                <a:solidFill>
                  <a:srgbClr val="000000"/>
                </a:solidFill>
                <a:latin typeface="Arial"/>
                <a:ea typeface="DejaVu Sans"/>
              </a:rPr>
              <a:t>DCA is the most profitable route (more than 8 times profitable than the next highest). SFO, SEA and LAX are the next most profitable routes in terms of the mean profits. </a:t>
            </a:r>
          </a:p>
          <a:p>
            <a:pPr marL="285750" indent="-285750">
              <a:buFont typeface="Arial" panose="020B0604020202020204" pitchFamily="34" charset="0"/>
              <a:buChar char="•"/>
            </a:pPr>
            <a:r>
              <a:rPr lang="en-IN" sz="1500" b="0" strike="noStrike" spc="-1" dirty="0">
                <a:solidFill>
                  <a:srgbClr val="000000"/>
                </a:solidFill>
                <a:latin typeface="Arial"/>
                <a:ea typeface="DejaVu Sans"/>
              </a:rPr>
              <a:t>B737 aircraft generates the highest profit for a single trip for any given route and it is advisable to increase its frequency during peak season</a:t>
            </a:r>
            <a:r>
              <a:rPr lang="en-IN" sz="1500" b="0" strike="noStrike" spc="-1" dirty="0" smtClean="0">
                <a:solidFill>
                  <a:srgbClr val="000000"/>
                </a:solidFill>
                <a:latin typeface="Arial"/>
                <a:ea typeface="DejaVu Sans"/>
              </a:rPr>
              <a:t>.</a:t>
            </a:r>
          </a:p>
          <a:p>
            <a:pPr marL="285750" indent="-285750">
              <a:buFont typeface="Arial" panose="020B0604020202020204" pitchFamily="34" charset="0"/>
              <a:buChar char="•"/>
            </a:pPr>
            <a:r>
              <a:rPr lang="en-IN" sz="1500" spc="-1" dirty="0" smtClean="0">
                <a:solidFill>
                  <a:srgbClr val="000000"/>
                </a:solidFill>
                <a:latin typeface="Arial"/>
              </a:rPr>
              <a:t>Cost incurred for flight to DCA is highest, pertaining to the high List Price. Though this cost is justified by the high profitability margins for the route.</a:t>
            </a:r>
            <a:endParaRPr lang="en-IN" sz="1500" b="0" strike="noStrike" spc="-1" dirty="0">
              <a:latin typeface="Arial"/>
            </a:endParaRPr>
          </a:p>
          <a:p>
            <a:endParaRPr lang="en-IN" sz="1500" b="0" strike="noStrike" spc="-1" dirty="0">
              <a:latin typeface="Arial"/>
            </a:endParaRPr>
          </a:p>
          <a:p>
            <a:r>
              <a:rPr lang="en-IN" sz="1500" b="1" u="sng" strike="noStrike" spc="-1" dirty="0">
                <a:solidFill>
                  <a:srgbClr val="000000"/>
                </a:solidFill>
                <a:uFillTx/>
                <a:latin typeface="Arial"/>
                <a:ea typeface="DejaVu Sans"/>
              </a:rPr>
              <a:t>Quick Wins:</a:t>
            </a:r>
            <a:r>
              <a:rPr lang="en-IN" sz="1500" b="0" strike="noStrike" spc="-1" dirty="0">
                <a:solidFill>
                  <a:srgbClr val="000000"/>
                </a:solidFill>
                <a:latin typeface="Arial"/>
                <a:ea typeface="DejaVu Sans"/>
              </a:rPr>
              <a:t> </a:t>
            </a:r>
            <a:endParaRPr lang="en-IN" sz="1500" b="0" strike="noStrike" spc="-1" dirty="0">
              <a:latin typeface="Arial"/>
            </a:endParaRPr>
          </a:p>
          <a:p>
            <a:pPr marL="285750" indent="-285750">
              <a:buFont typeface="Arial" panose="020B0604020202020204" pitchFamily="34" charset="0"/>
              <a:buChar char="•"/>
            </a:pPr>
            <a:endParaRPr lang="en-IN" sz="1500" b="0" strike="noStrike" spc="-1" dirty="0" smtClean="0">
              <a:latin typeface="Arial"/>
            </a:endParaRPr>
          </a:p>
          <a:p>
            <a:pPr marL="285750" indent="-285750">
              <a:buFont typeface="Arial" panose="020B0604020202020204" pitchFamily="34" charset="0"/>
              <a:buChar char="•"/>
            </a:pPr>
            <a:r>
              <a:rPr lang="en-IN" sz="1500" b="0" strike="noStrike" spc="-1" dirty="0" smtClean="0">
                <a:latin typeface="Arial"/>
              </a:rPr>
              <a:t>For the months of Feb and March, some B737 aircrafts have made significantly lower profits than their counterparts. If this seems to be a trend for other years as well, you might want to reduce the operations during these months, or rather employ A319 for the purpose.</a:t>
            </a:r>
          </a:p>
          <a:p>
            <a:pPr marL="285750" indent="-285750">
              <a:buFont typeface="Arial" panose="020B0604020202020204" pitchFamily="34" charset="0"/>
              <a:buChar char="•"/>
            </a:pPr>
            <a:r>
              <a:rPr lang="en-IN" sz="1500" b="0" strike="noStrike" spc="-1" dirty="0" smtClean="0">
                <a:latin typeface="Arial"/>
              </a:rPr>
              <a:t>The profitability in the months of Jun-Aug (which happen to be the months when maximum number of flights operate) is not in the higher range. </a:t>
            </a:r>
            <a:r>
              <a:rPr lang="en-IN" sz="1500" spc="-1" dirty="0" smtClean="0">
                <a:latin typeface="Arial"/>
              </a:rPr>
              <a:t>You may want to fly flights at maximum occupancy possible to optimize revenues. Also, could be a case of flying more B737 aircrafts during these months (as they amount for maximum profitability) and reduce the overall flights operational.</a:t>
            </a:r>
            <a:endParaRPr lang="en-IN" sz="15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484200" y="470880"/>
            <a:ext cx="438012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862920" y="1011960"/>
            <a:ext cx="341532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4400" b="0" strike="noStrike" spc="-1">
                <a:solidFill>
                  <a:srgbClr val="FFFFFF"/>
                </a:solidFill>
                <a:latin typeface="Calibri Light"/>
              </a:rPr>
              <a:t>Contents</a:t>
            </a:r>
            <a:endParaRPr lang="en-IN" sz="4400" b="0" strike="noStrike" spc="-1">
              <a:latin typeface="Arial"/>
            </a:endParaRPr>
          </a:p>
        </p:txBody>
      </p:sp>
      <p:graphicFrame>
        <p:nvGraphicFramePr>
          <p:cNvPr id="2" name="Diagram1"/>
          <p:cNvGraphicFramePr/>
          <p:nvPr>
            <p:extLst>
              <p:ext uri="{D42A27DB-BD31-4B8C-83A1-F6EECF244321}">
                <p14:modId xmlns:p14="http://schemas.microsoft.com/office/powerpoint/2010/main" val="4068870125"/>
              </p:ext>
            </p:extLst>
          </p:nvPr>
        </p:nvGraphicFramePr>
        <p:xfrm>
          <a:off x="5194440" y="470880"/>
          <a:ext cx="6513120" cy="5884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rot="10800000">
            <a:off x="9016920" y="5367960"/>
            <a:ext cx="3175200" cy="1489320"/>
          </a:xfrm>
          <a:custGeom>
            <a:avLst/>
            <a:gdLst/>
            <a:ahLst/>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58" name="CustomShape 2"/>
          <p:cNvSpPr/>
          <p:nvPr/>
        </p:nvSpPr>
        <p:spPr>
          <a:xfrm>
            <a:off x="0" y="5367960"/>
            <a:ext cx="9565560" cy="1489320"/>
          </a:xfrm>
          <a:custGeom>
            <a:avLst/>
            <a:gdLst/>
            <a:ahLst/>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59" name="CustomShape 3"/>
          <p:cNvSpPr/>
          <p:nvPr/>
        </p:nvSpPr>
        <p:spPr>
          <a:xfrm>
            <a:off x="838080" y="5529960"/>
            <a:ext cx="807768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4400" b="0" strike="noStrike" spc="-1">
                <a:solidFill>
                  <a:srgbClr val="000000"/>
                </a:solidFill>
                <a:latin typeface="Calibri Light"/>
              </a:rPr>
              <a:t>Conclusions from data</a:t>
            </a:r>
            <a:endParaRPr lang="en-IN" sz="4400" b="0" strike="noStrike" spc="-1">
              <a:latin typeface="Arial"/>
            </a:endParaRPr>
          </a:p>
        </p:txBody>
      </p:sp>
      <p:sp>
        <p:nvSpPr>
          <p:cNvPr id="160" name="TextShape 4"/>
          <p:cNvSpPr txBox="1"/>
          <p:nvPr/>
        </p:nvSpPr>
        <p:spPr>
          <a:xfrm>
            <a:off x="381240" y="256640"/>
            <a:ext cx="10418760" cy="4938360"/>
          </a:xfrm>
          <a:prstGeom prst="rect">
            <a:avLst/>
          </a:prstGeom>
          <a:noFill/>
          <a:ln>
            <a:noFill/>
          </a:ln>
        </p:spPr>
        <p:txBody>
          <a:bodyPr lIns="90000" tIns="45000" rIns="90000" bIns="45000">
            <a:spAutoFit/>
          </a:bodyPr>
          <a:lstStyle/>
          <a:p>
            <a:r>
              <a:rPr lang="en-IN" sz="1500" b="1" u="sng" strike="noStrike" spc="-1" dirty="0" smtClean="0">
                <a:solidFill>
                  <a:srgbClr val="000000"/>
                </a:solidFill>
                <a:uFillTx/>
                <a:latin typeface="Arial"/>
                <a:ea typeface="DejaVu Sans"/>
              </a:rPr>
              <a:t>Quick Wins(</a:t>
            </a:r>
            <a:r>
              <a:rPr lang="en-IN" sz="1500" b="1" u="sng" strike="noStrike" spc="-1" dirty="0" err="1" smtClean="0">
                <a:solidFill>
                  <a:srgbClr val="000000"/>
                </a:solidFill>
                <a:uFillTx/>
                <a:latin typeface="Arial"/>
                <a:ea typeface="DejaVu Sans"/>
              </a:rPr>
              <a:t>cont</a:t>
            </a:r>
            <a:r>
              <a:rPr lang="en-IN" sz="1500" b="1" u="sng" strike="noStrike" spc="-1" dirty="0" smtClean="0">
                <a:solidFill>
                  <a:srgbClr val="000000"/>
                </a:solidFill>
                <a:uFillTx/>
                <a:latin typeface="Arial"/>
                <a:ea typeface="DejaVu Sans"/>
              </a:rPr>
              <a:t>…):</a:t>
            </a:r>
            <a:r>
              <a:rPr lang="en-IN" sz="1500" b="0" strike="noStrike" spc="-1" dirty="0" smtClean="0">
                <a:solidFill>
                  <a:srgbClr val="000000"/>
                </a:solidFill>
                <a:latin typeface="Arial"/>
                <a:ea typeface="DejaVu Sans"/>
              </a:rPr>
              <a:t> </a:t>
            </a:r>
            <a:endParaRPr lang="en-IN" sz="1500" b="0" strike="noStrike" spc="-1" dirty="0">
              <a:latin typeface="Arial"/>
            </a:endParaRPr>
          </a:p>
          <a:p>
            <a:pPr marL="285750" indent="-285750">
              <a:buFont typeface="Arial" panose="020B0604020202020204" pitchFamily="34" charset="0"/>
              <a:buChar char="•"/>
            </a:pPr>
            <a:endParaRPr lang="en-IN" sz="1500" spc="-1" dirty="0" smtClean="0"/>
          </a:p>
          <a:p>
            <a:pPr marL="285750" indent="-285750">
              <a:buFont typeface="Arial" panose="020B0604020202020204" pitchFamily="34" charset="0"/>
              <a:buChar char="•"/>
            </a:pPr>
            <a:r>
              <a:rPr lang="en-IN" sz="1500" spc="-1" dirty="0" smtClean="0"/>
              <a:t>Flights </a:t>
            </a:r>
            <a:r>
              <a:rPr lang="en-IN" sz="1500" spc="-1" dirty="0"/>
              <a:t>to CLT, MSP and DTW can be reduced as they account for lowest profitability. You might want to fly to these locations only in the peak season (Oct-Dec) which have high profit margins.</a:t>
            </a:r>
          </a:p>
          <a:p>
            <a:pPr marL="285750" indent="-285750">
              <a:buFont typeface="Arial" panose="020B0604020202020204" pitchFamily="34" charset="0"/>
              <a:buChar char="•"/>
            </a:pPr>
            <a:r>
              <a:rPr lang="en-US" sz="1500" spc="-1" dirty="0" smtClean="0"/>
              <a:t>It </a:t>
            </a:r>
            <a:r>
              <a:rPr lang="en-US" sz="1500" spc="-1" dirty="0"/>
              <a:t>might actually be a good idea to invest more in A319 aircrafts for routes costing more than US$5000, as the profitability spread is similar compared to other expensive aircrafts at a lesser competitive price.</a:t>
            </a:r>
          </a:p>
          <a:p>
            <a:pPr marL="285750" indent="-285750">
              <a:buFont typeface="Arial" panose="020B0604020202020204" pitchFamily="34" charset="0"/>
              <a:buChar char="•"/>
            </a:pPr>
            <a:r>
              <a:rPr lang="en-IN" sz="1500" b="0" strike="noStrike" spc="-1" dirty="0" smtClean="0">
                <a:latin typeface="Arial"/>
              </a:rPr>
              <a:t>The profitability in the months of Jun-Aug (which happen to be the months when maximum number of flights operate) is not in the higher range. </a:t>
            </a:r>
            <a:r>
              <a:rPr lang="en-IN" sz="1500" spc="-1" dirty="0" smtClean="0">
                <a:latin typeface="Arial"/>
              </a:rPr>
              <a:t>You may want to fly flights at maximum occupancy possible to optimize revenues. Also, could be a case of flying more B737 aircrafts during these months (as they amount for maximum profitability) and reduce the overall flights operational.</a:t>
            </a:r>
          </a:p>
          <a:p>
            <a:pPr marL="285750" indent="-285750">
              <a:buFont typeface="Arial" panose="020B0604020202020204" pitchFamily="34" charset="0"/>
              <a:buChar char="•"/>
            </a:pPr>
            <a:r>
              <a:rPr lang="en-IN" sz="1500" b="0" strike="noStrike" spc="-1" dirty="0" smtClean="0">
                <a:latin typeface="Arial"/>
              </a:rPr>
              <a:t>Flights to CLT, MSP and DTW can be reduced as they account for lowest profitability. You might want to fly to these locations in peak season (Oct-Dec) which have high profit margins.</a:t>
            </a:r>
            <a:endParaRPr lang="en-IN" sz="1500" b="0" strike="noStrike" spc="-1" dirty="0">
              <a:latin typeface="Arial"/>
            </a:endParaRPr>
          </a:p>
          <a:p>
            <a:endParaRPr lang="en-IN" sz="1500" b="0" strike="noStrike" spc="-1" dirty="0">
              <a:latin typeface="Arial"/>
            </a:endParaRPr>
          </a:p>
          <a:p>
            <a:r>
              <a:rPr lang="en-IN" sz="1500" b="1" u="sng" strike="noStrike" spc="-1" dirty="0">
                <a:solidFill>
                  <a:srgbClr val="000000"/>
                </a:solidFill>
                <a:uFillTx/>
                <a:latin typeface="Arial"/>
                <a:ea typeface="DejaVu Sans"/>
              </a:rPr>
              <a:t>Long-term focus:</a:t>
            </a:r>
            <a:endParaRPr lang="en-IN" sz="1500" b="0" strike="noStrike" spc="-1" dirty="0">
              <a:latin typeface="Arial"/>
            </a:endParaRPr>
          </a:p>
          <a:p>
            <a:pPr marL="285750" indent="-285750">
              <a:buFont typeface="Arial" panose="020B0604020202020204" pitchFamily="34" charset="0"/>
              <a:buChar char="•"/>
            </a:pPr>
            <a:endParaRPr lang="en-IN" sz="1500" b="0" strike="noStrike" spc="-1" dirty="0" smtClean="0">
              <a:solidFill>
                <a:srgbClr val="000000"/>
              </a:solidFill>
              <a:latin typeface="Arial"/>
              <a:ea typeface="DejaVu Sans"/>
            </a:endParaRPr>
          </a:p>
          <a:p>
            <a:pPr marL="285750" indent="-285750">
              <a:buFont typeface="Arial" panose="020B0604020202020204" pitchFamily="34" charset="0"/>
              <a:buChar char="•"/>
            </a:pPr>
            <a:r>
              <a:rPr lang="en-IN" sz="1500" b="0" strike="noStrike" spc="-1" dirty="0" smtClean="0">
                <a:solidFill>
                  <a:srgbClr val="000000"/>
                </a:solidFill>
                <a:latin typeface="Arial"/>
                <a:ea typeface="DejaVu Sans"/>
              </a:rPr>
              <a:t>Optimize </a:t>
            </a:r>
            <a:r>
              <a:rPr lang="en-IN" sz="1500" b="0" strike="noStrike" spc="-1" dirty="0">
                <a:solidFill>
                  <a:srgbClr val="000000"/>
                </a:solidFill>
                <a:latin typeface="Arial"/>
                <a:ea typeface="DejaVu Sans"/>
              </a:rPr>
              <a:t>flight schedule for the off-season period of Feb-Apr, which yields very low profitability.</a:t>
            </a:r>
            <a:endParaRPr lang="en-IN" sz="1500" b="0" strike="noStrike" spc="-1" dirty="0">
              <a:latin typeface="Arial"/>
            </a:endParaRPr>
          </a:p>
          <a:p>
            <a:pPr marL="285750" indent="-285750">
              <a:buFont typeface="Arial" panose="020B0604020202020204" pitchFamily="34" charset="0"/>
              <a:buChar char="•"/>
            </a:pPr>
            <a:r>
              <a:rPr lang="en-IN" sz="1500" b="0" strike="noStrike" spc="-1" dirty="0">
                <a:solidFill>
                  <a:srgbClr val="000000"/>
                </a:solidFill>
                <a:latin typeface="Arial"/>
                <a:ea typeface="DejaVu Sans"/>
              </a:rPr>
              <a:t>Increase the fleet size of B737 at the expense of A320 as the average profit yielded by B737 is much higher</a:t>
            </a:r>
            <a:r>
              <a:rPr lang="en-IN" sz="1500" b="0" strike="noStrike" spc="-1" dirty="0" smtClean="0">
                <a:solidFill>
                  <a:srgbClr val="000000"/>
                </a:solidFill>
                <a:latin typeface="Arial"/>
                <a:ea typeface="DejaVu Sans"/>
              </a:rPr>
              <a:t>.</a:t>
            </a:r>
          </a:p>
          <a:p>
            <a:pPr marL="285750" indent="-285750">
              <a:buFont typeface="Arial" panose="020B0604020202020204" pitchFamily="34" charset="0"/>
              <a:buChar char="•"/>
            </a:pPr>
            <a:r>
              <a:rPr lang="en-US" sz="1500" spc="-1" dirty="0"/>
              <a:t>IAD, PHL are highly profitable routes in low-price segment. You might want to investigate any scope to capture more market for this route, if there is any demand</a:t>
            </a:r>
            <a:r>
              <a:rPr lang="en-US" sz="1500" spc="-1" dirty="0" smtClean="0"/>
              <a:t>.</a:t>
            </a:r>
          </a:p>
          <a:p>
            <a:pPr marL="285750" indent="-285750">
              <a:buFont typeface="Arial" panose="020B0604020202020204" pitchFamily="34" charset="0"/>
              <a:buChar char="•"/>
            </a:pPr>
            <a:r>
              <a:rPr lang="en-US" sz="1500" spc="-1" dirty="0"/>
              <a:t>SFO, SEA and LAX are among the </a:t>
            </a:r>
            <a:r>
              <a:rPr lang="en-US" sz="1500" spc="-1" dirty="0" smtClean="0"/>
              <a:t>high profit yielding routes for </a:t>
            </a:r>
            <a:r>
              <a:rPr lang="en-US" sz="1500" spc="-1" dirty="0"/>
              <a:t>Chicago Air </a:t>
            </a:r>
            <a:r>
              <a:rPr lang="en-US" sz="1500" spc="-1" dirty="0" smtClean="0"/>
              <a:t>1. If there is a genuine increase in demand you might want to increase your flight for these routes, particularly for the months of Oct-Dec.</a:t>
            </a:r>
            <a:endParaRPr lang="en-IN" sz="1500" b="0" strike="noStrike" spc="-1" dirty="0">
              <a:latin typeface="Arial"/>
            </a:endParaRPr>
          </a:p>
        </p:txBody>
      </p:sp>
    </p:spTree>
    <p:extLst>
      <p:ext uri="{BB962C8B-B14F-4D97-AF65-F5344CB8AC3E}">
        <p14:creationId xmlns:p14="http://schemas.microsoft.com/office/powerpoint/2010/main" val="219667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0"/>
            <a:ext cx="12191400" cy="6857280"/>
          </a:xfrm>
          <a:prstGeom prst="rect">
            <a:avLst/>
          </a:prstGeom>
          <a:solidFill>
            <a:schemeClr val="tx1">
              <a:lumMod val="75000"/>
              <a:lumOff val="25000"/>
            </a:schemeClr>
          </a:solidFill>
          <a:ln>
            <a:noFill/>
          </a:ln>
        </p:spPr>
        <p:style>
          <a:lnRef idx="2">
            <a:schemeClr val="accent1">
              <a:shade val="50000"/>
            </a:schemeClr>
          </a:lnRef>
          <a:fillRef idx="1003">
            <a:schemeClr val="dk2"/>
          </a:fillRef>
          <a:effectRef idx="0">
            <a:schemeClr val="accent1"/>
          </a:effectRef>
          <a:fontRef idx="minor"/>
        </p:style>
      </p:sp>
      <p:sp>
        <p:nvSpPr>
          <p:cNvPr id="85" name="CustomShape 2"/>
          <p:cNvSpPr/>
          <p:nvPr/>
        </p:nvSpPr>
        <p:spPr>
          <a:xfrm>
            <a:off x="0" y="1762200"/>
            <a:ext cx="12191760" cy="5095080"/>
          </a:xfrm>
          <a:custGeom>
            <a:avLst/>
            <a:gdLst/>
            <a:ahLst/>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86" name="CustomShape 3"/>
          <p:cNvSpPr/>
          <p:nvPr/>
        </p:nvSpPr>
        <p:spPr>
          <a:xfrm>
            <a:off x="960840" y="498240"/>
            <a:ext cx="10269000" cy="12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4400" b="0" strike="noStrike" spc="-1">
                <a:solidFill>
                  <a:srgbClr val="FFFFFF"/>
                </a:solidFill>
                <a:latin typeface="Calibri Light"/>
              </a:rPr>
              <a:t>Introduction</a:t>
            </a:r>
            <a:endParaRPr lang="en-IN" sz="4400" b="0" strike="noStrike" spc="-1">
              <a:latin typeface="Arial"/>
            </a:endParaRPr>
          </a:p>
        </p:txBody>
      </p:sp>
      <p:sp>
        <p:nvSpPr>
          <p:cNvPr id="87" name="CustomShape 4"/>
          <p:cNvSpPr/>
          <p:nvPr/>
        </p:nvSpPr>
        <p:spPr>
          <a:xfrm>
            <a:off x="4320000" y="2288880"/>
            <a:ext cx="7775640" cy="433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IN" sz="2000" b="0" strike="noStrike" spc="-1">
                <a:solidFill>
                  <a:srgbClr val="000000"/>
                </a:solidFill>
                <a:latin typeface="Calibri"/>
              </a:rPr>
              <a:t>This activity is has been carried out as a part of an assignment for Amplify Analytix, which deals with </a:t>
            </a:r>
            <a:r>
              <a:rPr lang="en-IN" sz="2000" b="1" strike="noStrike" spc="-1">
                <a:solidFill>
                  <a:srgbClr val="000000"/>
                </a:solidFill>
                <a:latin typeface="Calibri"/>
              </a:rPr>
              <a:t>exploratory data analysis and providing insights for its client</a:t>
            </a:r>
            <a:r>
              <a:rPr lang="en-IN" sz="2000" b="0" strike="noStrike" spc="-1">
                <a:solidFill>
                  <a:srgbClr val="000000"/>
                </a:solidFill>
                <a:latin typeface="Calibri"/>
              </a:rPr>
              <a:t>.</a:t>
            </a:r>
            <a:endParaRPr lang="en-IN" sz="2000" b="0" strike="noStrike" spc="-1">
              <a:latin typeface="Arial"/>
            </a:endParaRPr>
          </a:p>
          <a:p>
            <a:pPr>
              <a:lnSpc>
                <a:spcPct val="90000"/>
              </a:lnSpc>
              <a:spcBef>
                <a:spcPts val="1001"/>
              </a:spcBef>
            </a:pPr>
            <a:r>
              <a:rPr lang="en-IN" sz="2000" b="0" strike="noStrike" spc="-1">
                <a:solidFill>
                  <a:srgbClr val="000000"/>
                </a:solidFill>
                <a:latin typeface="Calibri"/>
              </a:rPr>
              <a:t>An airline, operating out of the Chicago, Illinois area in the United States called Chicago Air 1 has a strong airline operations background, but don’t have much financial or data analytics experience. Many of their systems are disparate and not connected. You were shocked to find out that until just recently, the airline could not pull specific aircraft details, such as route and seating capacity, from a single report, but rather needed to open two or more files and compare the information. The airline has recently been able to connect their data sources and have put together charts and graphs using the data. The company needs your help </a:t>
            </a:r>
            <a:r>
              <a:rPr lang="en-IN" sz="2000" b="1" strike="noStrike" spc="-1">
                <a:solidFill>
                  <a:srgbClr val="000000"/>
                </a:solidFill>
                <a:latin typeface="Calibri"/>
              </a:rPr>
              <a:t>interpreting the data to drive their strategic decisions to grow and position themselves in the market</a:t>
            </a:r>
            <a:r>
              <a:rPr lang="en-IN" sz="2000" b="0" strike="noStrike" spc="-1">
                <a:solidFill>
                  <a:srgbClr val="000000"/>
                </a:solidFill>
                <a:latin typeface="Calibri"/>
              </a:rPr>
              <a:t>. </a:t>
            </a:r>
            <a:endParaRPr lang="en-IN" sz="2000" b="0" strike="noStrike" spc="-1">
              <a:latin typeface="Arial"/>
            </a:endParaRPr>
          </a:p>
        </p:txBody>
      </p:sp>
      <p:sp>
        <p:nvSpPr>
          <p:cNvPr id="88" name="CustomShape 5"/>
          <p:cNvSpPr/>
          <p:nvPr/>
        </p:nvSpPr>
        <p:spPr>
          <a:xfrm>
            <a:off x="436320" y="2437920"/>
            <a:ext cx="3779280" cy="3779280"/>
          </a:xfrm>
          <a:prstGeom prst="rect">
            <a:avLst/>
          </a:prstGeom>
          <a:blipFill rotWithShape="0">
            <a:blip r:embed="rId2"/>
            <a:stretch>
              <a:fillRect/>
            </a:stretch>
          </a:blipFill>
          <a:ln>
            <a:noFill/>
          </a:ln>
        </p:spPr>
        <p:style>
          <a:lnRef idx="2">
            <a:scrgbClr r="0" g="0" b="0"/>
          </a:lnRef>
          <a:fillRef idx="0">
            <a:scrgbClr r="0" g="0" b="0"/>
          </a:fillRef>
          <a:effectRef idx="0">
            <a:schemeClr val="bg1">
              <a:hueOff val="0"/>
              <a:satOff val="0"/>
              <a:lumOff val="0"/>
              <a:alphaOff val="0"/>
            </a:schemeClr>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0"/>
            <a:ext cx="12191400" cy="6857280"/>
          </a:xfrm>
          <a:prstGeom prst="rect">
            <a:avLst/>
          </a:prstGeom>
          <a:solidFill>
            <a:schemeClr val="tx1">
              <a:lumMod val="75000"/>
              <a:lumOff val="25000"/>
            </a:schemeClr>
          </a:solidFill>
          <a:ln>
            <a:noFill/>
          </a:ln>
        </p:spPr>
        <p:style>
          <a:lnRef idx="2">
            <a:schemeClr val="accent1">
              <a:shade val="50000"/>
            </a:schemeClr>
          </a:lnRef>
          <a:fillRef idx="1003">
            <a:schemeClr val="dk2"/>
          </a:fillRef>
          <a:effectRef idx="0">
            <a:schemeClr val="accent1"/>
          </a:effectRef>
          <a:fontRef idx="minor"/>
        </p:style>
      </p:sp>
      <p:sp>
        <p:nvSpPr>
          <p:cNvPr id="90" name="CustomShape 2"/>
          <p:cNvSpPr/>
          <p:nvPr/>
        </p:nvSpPr>
        <p:spPr>
          <a:xfrm>
            <a:off x="0" y="1762200"/>
            <a:ext cx="12191760" cy="5095080"/>
          </a:xfrm>
          <a:custGeom>
            <a:avLst/>
            <a:gdLst/>
            <a:ahLst/>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91" name="CustomShape 3"/>
          <p:cNvSpPr/>
          <p:nvPr/>
        </p:nvSpPr>
        <p:spPr>
          <a:xfrm>
            <a:off x="960840" y="498240"/>
            <a:ext cx="10269000" cy="12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4400" b="0" strike="noStrike" spc="-1">
                <a:solidFill>
                  <a:srgbClr val="FFFFFF"/>
                </a:solidFill>
                <a:latin typeface="Calibri Light"/>
              </a:rPr>
              <a:t>Objectives of the Study</a:t>
            </a:r>
            <a:endParaRPr lang="en-IN" sz="4400" b="0" strike="noStrike" spc="-1">
              <a:latin typeface="Arial"/>
            </a:endParaRPr>
          </a:p>
        </p:txBody>
      </p:sp>
      <p:sp>
        <p:nvSpPr>
          <p:cNvPr id="92" name="CustomShape 4"/>
          <p:cNvSpPr/>
          <p:nvPr/>
        </p:nvSpPr>
        <p:spPr>
          <a:xfrm>
            <a:off x="4389120" y="2518200"/>
            <a:ext cx="6840720" cy="407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Exploratory analysis done over the data including </a:t>
            </a:r>
            <a:r>
              <a:rPr lang="en-IN" sz="2000" b="1" strike="noStrike" spc="-1" dirty="0">
                <a:solidFill>
                  <a:srgbClr val="000000"/>
                </a:solidFill>
                <a:latin typeface="Calibri"/>
              </a:rPr>
              <a:t>cleaning</a:t>
            </a:r>
            <a:r>
              <a:rPr lang="en-IN" sz="2000" b="0" strike="noStrike" spc="-1" dirty="0">
                <a:solidFill>
                  <a:srgbClr val="000000"/>
                </a:solidFill>
                <a:latin typeface="Calibri"/>
              </a:rPr>
              <a:t>, </a:t>
            </a:r>
            <a:r>
              <a:rPr lang="en-IN" sz="2000" b="1" strike="noStrike" spc="-1" dirty="0">
                <a:solidFill>
                  <a:srgbClr val="000000"/>
                </a:solidFill>
                <a:latin typeface="Calibri"/>
              </a:rPr>
              <a:t>munging</a:t>
            </a:r>
            <a:r>
              <a:rPr lang="en-IN" sz="2000" b="0" strike="noStrike" spc="-1" dirty="0">
                <a:solidFill>
                  <a:srgbClr val="000000"/>
                </a:solidFill>
                <a:latin typeface="Calibri"/>
              </a:rPr>
              <a:t>, </a:t>
            </a:r>
            <a:r>
              <a:rPr lang="en-IN" sz="2000" b="1" strike="noStrike" spc="-1" dirty="0">
                <a:solidFill>
                  <a:srgbClr val="000000"/>
                </a:solidFill>
                <a:latin typeface="Calibri"/>
              </a:rPr>
              <a:t>combining</a:t>
            </a:r>
            <a:r>
              <a:rPr lang="en-IN" sz="2000" b="0" strike="noStrike" spc="-1" dirty="0">
                <a:solidFill>
                  <a:srgbClr val="000000"/>
                </a:solidFill>
                <a:latin typeface="Calibri"/>
              </a:rPr>
              <a:t>, </a:t>
            </a:r>
            <a:r>
              <a:rPr lang="en-IN" sz="2000" b="1" strike="noStrike" spc="-1" dirty="0">
                <a:solidFill>
                  <a:srgbClr val="000000"/>
                </a:solidFill>
                <a:latin typeface="Calibri"/>
              </a:rPr>
              <a:t>reshaping</a:t>
            </a:r>
            <a:r>
              <a:rPr lang="en-IN" sz="2000" b="0" strike="noStrike" spc="-1" dirty="0">
                <a:solidFill>
                  <a:srgbClr val="000000"/>
                </a:solidFill>
                <a:latin typeface="Calibri"/>
              </a:rPr>
              <a:t>, </a:t>
            </a:r>
            <a:r>
              <a:rPr lang="en-IN" sz="2000" b="1" strike="noStrike" spc="-1" dirty="0">
                <a:solidFill>
                  <a:srgbClr val="000000"/>
                </a:solidFill>
                <a:latin typeface="Calibri"/>
              </a:rPr>
              <a:t>slicing</a:t>
            </a:r>
            <a:r>
              <a:rPr lang="en-IN" sz="2000" b="0" strike="noStrike" spc="-1" dirty="0">
                <a:solidFill>
                  <a:srgbClr val="000000"/>
                </a:solidFill>
                <a:latin typeface="Calibri"/>
              </a:rPr>
              <a:t>, </a:t>
            </a:r>
            <a:r>
              <a:rPr lang="en-IN" sz="2000" b="1" strike="noStrike" spc="-1" dirty="0">
                <a:solidFill>
                  <a:srgbClr val="000000"/>
                </a:solidFill>
                <a:latin typeface="Calibri"/>
              </a:rPr>
              <a:t>dicing</a:t>
            </a:r>
            <a:r>
              <a:rPr lang="en-IN" sz="2000" b="0" strike="noStrike" spc="-1" dirty="0">
                <a:solidFill>
                  <a:srgbClr val="000000"/>
                </a:solidFill>
                <a:latin typeface="Calibri"/>
              </a:rPr>
              <a:t>, and </a:t>
            </a:r>
            <a:r>
              <a:rPr lang="en-IN" sz="2000" b="1" strike="noStrike" spc="-1" dirty="0">
                <a:solidFill>
                  <a:srgbClr val="000000"/>
                </a:solidFill>
                <a:latin typeface="Calibri"/>
              </a:rPr>
              <a:t>transforming</a:t>
            </a:r>
            <a:r>
              <a:rPr lang="en-IN" sz="2000" b="0" strike="noStrike" spc="-1" dirty="0">
                <a:solidFill>
                  <a:srgbClr val="000000"/>
                </a:solidFill>
                <a:latin typeface="Calibri"/>
              </a:rPr>
              <a:t> </a:t>
            </a:r>
            <a:r>
              <a:rPr lang="en-IN" sz="2000" b="1" strike="noStrike" spc="-1" dirty="0">
                <a:solidFill>
                  <a:srgbClr val="000000"/>
                </a:solidFill>
                <a:latin typeface="Calibri"/>
              </a:rPr>
              <a:t>data</a:t>
            </a:r>
            <a:r>
              <a:rPr lang="en-IN" sz="2000" b="0" strike="noStrike" spc="-1" dirty="0">
                <a:solidFill>
                  <a:srgbClr val="000000"/>
                </a:solidFill>
                <a:latin typeface="Calibri"/>
              </a:rPr>
              <a:t> for analysis purpose.</a:t>
            </a:r>
            <a:endParaRPr lang="en-IN" sz="2000" b="0" strike="noStrike" spc="-1" dirty="0">
              <a:latin typeface="Arial"/>
            </a:endParaRPr>
          </a:p>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What is the </a:t>
            </a:r>
            <a:r>
              <a:rPr lang="en-IN" sz="2000" b="1" strike="noStrike" spc="-1" dirty="0">
                <a:solidFill>
                  <a:srgbClr val="000000"/>
                </a:solidFill>
                <a:latin typeface="Calibri"/>
              </a:rPr>
              <a:t>as-is state</a:t>
            </a:r>
            <a:r>
              <a:rPr lang="en-IN" sz="2000" b="0" strike="noStrike" spc="-1" dirty="0">
                <a:solidFill>
                  <a:srgbClr val="000000"/>
                </a:solidFill>
                <a:latin typeface="Calibri"/>
              </a:rPr>
              <a:t>? Where does the airline make the most profit and where does it suffer (think routes, airports, airplanes, any combination you think is important)? </a:t>
            </a:r>
            <a:endParaRPr lang="en-IN" sz="2000" b="0" strike="noStrike" spc="-1" dirty="0">
              <a:latin typeface="Arial"/>
            </a:endParaRPr>
          </a:p>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Identify </a:t>
            </a:r>
            <a:r>
              <a:rPr lang="en-IN" sz="2000" b="1" strike="noStrike" spc="-1" dirty="0">
                <a:solidFill>
                  <a:srgbClr val="000000"/>
                </a:solidFill>
                <a:latin typeface="Calibri"/>
              </a:rPr>
              <a:t>quick wins</a:t>
            </a:r>
            <a:r>
              <a:rPr lang="en-IN" sz="2000" b="0" strike="noStrike" spc="-1" dirty="0">
                <a:solidFill>
                  <a:srgbClr val="000000"/>
                </a:solidFill>
                <a:latin typeface="Calibri"/>
              </a:rPr>
              <a:t> – are there any immediate improvements that the airline can implement to reach higher profitability? </a:t>
            </a:r>
            <a:endParaRPr lang="en-IN" sz="2000" b="0" strike="noStrike" spc="-1" dirty="0">
              <a:latin typeface="Arial"/>
            </a:endParaRPr>
          </a:p>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Where should they </a:t>
            </a:r>
            <a:r>
              <a:rPr lang="en-IN" sz="2000" b="1" strike="noStrike" spc="-1" dirty="0">
                <a:solidFill>
                  <a:srgbClr val="000000"/>
                </a:solidFill>
                <a:latin typeface="Calibri"/>
              </a:rPr>
              <a:t>focus in the long-term</a:t>
            </a:r>
            <a:r>
              <a:rPr lang="en-IN" sz="2000" b="0" strike="noStrike" spc="-1" dirty="0">
                <a:solidFill>
                  <a:srgbClr val="000000"/>
                </a:solidFill>
                <a:latin typeface="Calibri"/>
              </a:rPr>
              <a:t>? What is the most impactful</a:t>
            </a:r>
            <a:r>
              <a:rPr lang="en-IN" sz="2000" b="1" strike="noStrike" spc="-1" dirty="0">
                <a:solidFill>
                  <a:srgbClr val="000000"/>
                </a:solidFill>
                <a:latin typeface="Calibri"/>
              </a:rPr>
              <a:t> </a:t>
            </a:r>
            <a:r>
              <a:rPr lang="en-IN" sz="2000" b="0" strike="noStrike" spc="-1" dirty="0">
                <a:solidFill>
                  <a:srgbClr val="000000"/>
                </a:solidFill>
                <a:latin typeface="Calibri"/>
              </a:rPr>
              <a:t>strategy and why? </a:t>
            </a:r>
            <a:endParaRPr lang="en-IN" sz="2000" b="0" strike="noStrike" spc="-1" dirty="0">
              <a:latin typeface="Arial"/>
            </a:endParaRPr>
          </a:p>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Provide </a:t>
            </a:r>
            <a:r>
              <a:rPr lang="en-IN" sz="2000" b="0" strike="noStrike" spc="-1" dirty="0" smtClean="0">
                <a:solidFill>
                  <a:srgbClr val="000000"/>
                </a:solidFill>
                <a:latin typeface="Calibri"/>
              </a:rPr>
              <a:t>graphs </a:t>
            </a:r>
            <a:r>
              <a:rPr lang="en-IN" sz="2000" b="0" strike="noStrike" spc="-1" dirty="0">
                <a:solidFill>
                  <a:srgbClr val="000000"/>
                </a:solidFill>
                <a:latin typeface="Calibri"/>
              </a:rPr>
              <a:t>that tell a story about the data.</a:t>
            </a:r>
            <a:endParaRPr lang="en-IN" sz="2000" b="0" strike="noStrike" spc="-1" dirty="0">
              <a:latin typeface="Arial"/>
            </a:endParaRPr>
          </a:p>
        </p:txBody>
      </p:sp>
      <p:sp>
        <p:nvSpPr>
          <p:cNvPr id="93" name="CustomShape 5"/>
          <p:cNvSpPr/>
          <p:nvPr/>
        </p:nvSpPr>
        <p:spPr>
          <a:xfrm>
            <a:off x="481680" y="2539800"/>
            <a:ext cx="3779280" cy="3779280"/>
          </a:xfrm>
          <a:prstGeom prst="rect">
            <a:avLst/>
          </a:prstGeom>
          <a:blipFill rotWithShape="0">
            <a:blip r:embed="rId2"/>
            <a:stretch>
              <a:fillRect/>
            </a:stretch>
          </a:blipFill>
          <a:ln>
            <a:noFill/>
          </a:ln>
        </p:spPr>
        <p:style>
          <a:lnRef idx="2">
            <a:scrgbClr r="0" g="0" b="0"/>
          </a:lnRef>
          <a:fillRef idx="0">
            <a:scrgbClr r="0" g="0" b="0"/>
          </a:fillRef>
          <a:effectRef idx="0">
            <a:schemeClr val="bg1">
              <a:hueOff val="0"/>
              <a:satOff val="0"/>
              <a:lumOff val="0"/>
              <a:alphaOff val="0"/>
            </a:schemeClr>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94" name="CustomShape 1"/>
          <p:cNvSpPr/>
          <p:nvPr/>
        </p:nvSpPr>
        <p:spPr>
          <a:xfrm>
            <a:off x="762120" y="803160"/>
            <a:ext cx="53139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4400" b="0" strike="noStrike" spc="-1">
                <a:solidFill>
                  <a:srgbClr val="FFFFFF"/>
                </a:solidFill>
                <a:latin typeface="Calibri Light"/>
              </a:rPr>
              <a:t>Data Description or spread of data</a:t>
            </a:r>
            <a:endParaRPr lang="en-IN" sz="4400" b="0" strike="noStrike" spc="-1">
              <a:latin typeface="Arial"/>
            </a:endParaRPr>
          </a:p>
        </p:txBody>
      </p:sp>
      <p:sp>
        <p:nvSpPr>
          <p:cNvPr id="95" name="CustomShape 2"/>
          <p:cNvSpPr/>
          <p:nvPr/>
        </p:nvSpPr>
        <p:spPr>
          <a:xfrm>
            <a:off x="762120" y="2304000"/>
            <a:ext cx="5313960" cy="359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Most popular </a:t>
            </a:r>
            <a:r>
              <a:rPr lang="en-IN" sz="2000" b="0" strike="noStrike" spc="-1" dirty="0" smtClean="0">
                <a:solidFill>
                  <a:srgbClr val="FFFFFF"/>
                </a:solidFill>
                <a:latin typeface="Calibri"/>
              </a:rPr>
              <a:t>routes/ months of operation</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Share of flights by Aircraft </a:t>
            </a:r>
            <a:r>
              <a:rPr lang="en-IN" sz="2000" b="0" strike="noStrike" spc="-1" dirty="0" smtClean="0">
                <a:solidFill>
                  <a:srgbClr val="FFFFFF"/>
                </a:solidFill>
                <a:latin typeface="Calibri"/>
              </a:rPr>
              <a:t>type</a:t>
            </a:r>
          </a:p>
          <a:p>
            <a:pPr marL="228600" indent="-227880">
              <a:lnSpc>
                <a:spcPct val="90000"/>
              </a:lnSpc>
              <a:spcBef>
                <a:spcPts val="1001"/>
              </a:spcBef>
              <a:buClr>
                <a:srgbClr val="FFFFFF"/>
              </a:buClr>
              <a:buFont typeface="Arial"/>
              <a:buChar char="•"/>
            </a:pPr>
            <a:r>
              <a:rPr lang="en-IN" sz="2000" spc="-1" dirty="0" smtClean="0">
                <a:solidFill>
                  <a:srgbClr val="FFFFFF"/>
                </a:solidFill>
                <a:latin typeface="Calibri"/>
              </a:rPr>
              <a:t>(Profitability/Cost) ratio for </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Distribution of cost incurred </a:t>
            </a:r>
            <a:r>
              <a:rPr dirty="0"/>
              <a:t/>
            </a:r>
            <a:br>
              <a:rPr dirty="0"/>
            </a:br>
            <a:r>
              <a:rPr lang="en-IN" sz="2000" b="0" strike="noStrike" spc="-1" dirty="0">
                <a:solidFill>
                  <a:srgbClr val="FFFFFF"/>
                </a:solidFill>
                <a:latin typeface="Calibri"/>
              </a:rPr>
              <a:t>{</a:t>
            </a:r>
            <a:r>
              <a:rPr lang="en-IN" sz="2000" b="1" strike="noStrike" spc="-1" dirty="0">
                <a:solidFill>
                  <a:srgbClr val="C9211E"/>
                </a:solidFill>
                <a:latin typeface="Calibri"/>
              </a:rPr>
              <a:t>Total Cost</a:t>
            </a:r>
            <a:r>
              <a:rPr lang="en-IN" sz="2000" b="1" strike="noStrike" spc="-1" dirty="0">
                <a:solidFill>
                  <a:srgbClr val="FFFFFF"/>
                </a:solidFill>
                <a:latin typeface="Calibri"/>
              </a:rPr>
              <a:t> = List Price + (Fuel Cost per </a:t>
            </a:r>
            <a:r>
              <a:rPr lang="en-IN" sz="2000" b="1" strike="noStrike" spc="-1" dirty="0" err="1">
                <a:solidFill>
                  <a:srgbClr val="FFFFFF"/>
                </a:solidFill>
                <a:latin typeface="Calibri"/>
              </a:rPr>
              <a:t>SeatMile</a:t>
            </a:r>
            <a:r>
              <a:rPr lang="en-IN" sz="2000" b="1" strike="noStrike" spc="-1" dirty="0">
                <a:solidFill>
                  <a:srgbClr val="FFFFFF"/>
                </a:solidFill>
                <a:latin typeface="Calibri"/>
              </a:rPr>
              <a:t> * Seat Capacity * Distance)</a:t>
            </a:r>
            <a:r>
              <a:rPr lang="en-IN" sz="2000" b="0" strike="noStrike" spc="-1" dirty="0">
                <a:solidFill>
                  <a:srgbClr val="FFFFFF"/>
                </a:solidFill>
                <a:latin typeface="Calibri"/>
              </a:rPr>
              <a:t>}</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ea typeface="Microsoft YaHei"/>
              </a:rPr>
              <a:t>Profitability by Aircraft type/ routes</a:t>
            </a:r>
            <a:r>
              <a:rPr dirty="0"/>
              <a:t/>
            </a:r>
            <a:br>
              <a:rPr dirty="0"/>
            </a:br>
            <a:r>
              <a:rPr lang="en-IN" sz="2000" b="0" strike="noStrike" spc="-1" dirty="0">
                <a:solidFill>
                  <a:srgbClr val="FFFFFF"/>
                </a:solidFill>
                <a:latin typeface="Calibri"/>
                <a:ea typeface="Microsoft YaHei"/>
              </a:rPr>
              <a:t>{</a:t>
            </a:r>
            <a:r>
              <a:rPr lang="en-IN" sz="2000" b="1" strike="noStrike" spc="-1" dirty="0">
                <a:solidFill>
                  <a:srgbClr val="C9211E"/>
                </a:solidFill>
                <a:latin typeface="Calibri"/>
                <a:ea typeface="Microsoft YaHei"/>
              </a:rPr>
              <a:t>Profitability</a:t>
            </a:r>
            <a:r>
              <a:rPr lang="en-IN" sz="2000" b="1" strike="noStrike" spc="-1" dirty="0">
                <a:solidFill>
                  <a:srgbClr val="FFFFFF"/>
                </a:solidFill>
                <a:latin typeface="Calibri"/>
                <a:ea typeface="Microsoft YaHei"/>
              </a:rPr>
              <a:t> = Total Fare + Total Cost</a:t>
            </a:r>
            <a:r>
              <a:rPr lang="en-IN" sz="2000" b="0" strike="noStrike" spc="-1" dirty="0">
                <a:solidFill>
                  <a:srgbClr val="FFFFFF"/>
                </a:solidFill>
                <a:latin typeface="Calibri"/>
                <a:ea typeface="Microsoft YaHei"/>
              </a:rPr>
              <a:t>}</a:t>
            </a:r>
            <a:endParaRPr lang="en-IN" sz="2000" b="0" strike="noStrike" spc="-1" dirty="0">
              <a:latin typeface="Arial"/>
            </a:endParaRPr>
          </a:p>
        </p:txBody>
      </p:sp>
      <p:sp>
        <p:nvSpPr>
          <p:cNvPr id="96" name="CustomShape 3"/>
          <p:cNvSpPr/>
          <p:nvPr/>
        </p:nvSpPr>
        <p:spPr>
          <a:xfrm flipH="1">
            <a:off x="6582240" y="-2160"/>
            <a:ext cx="5608440" cy="5839560"/>
          </a:xfrm>
          <a:custGeom>
            <a:avLst/>
            <a:gdLst/>
            <a:ahLst/>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97" name="CustomShape 4"/>
          <p:cNvSpPr/>
          <p:nvPr/>
        </p:nvSpPr>
        <p:spPr>
          <a:xfrm>
            <a:off x="6750000" y="0"/>
            <a:ext cx="5441040" cy="565416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98" name="Picture 97"/>
          <p:cNvPicPr/>
          <p:nvPr/>
        </p:nvPicPr>
        <p:blipFill>
          <a:blip r:embed="rId2"/>
          <a:stretch/>
        </p:blipFill>
        <p:spPr>
          <a:xfrm>
            <a:off x="7164000" y="1080000"/>
            <a:ext cx="4931640" cy="28364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9" name="CustomShape 1"/>
          <p:cNvSpPr/>
          <p:nvPr/>
        </p:nvSpPr>
        <p:spPr>
          <a:xfrm>
            <a:off x="0" y="0"/>
            <a:ext cx="12191400" cy="68572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sp>
        <p:nvSpPr>
          <p:cNvPr id="100" name="Line 2"/>
          <p:cNvSpPr/>
          <p:nvPr/>
        </p:nvSpPr>
        <p:spPr>
          <a:xfrm>
            <a:off x="4653360" y="1026000"/>
            <a:ext cx="0" cy="2286000"/>
          </a:xfrm>
          <a:prstGeom prst="line">
            <a:avLst/>
          </a:prstGeom>
          <a:ln w="15840">
            <a:solidFill>
              <a:srgbClr val="FFFFFF"/>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5155200" y="144000"/>
            <a:ext cx="5743800" cy="42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720">
              <a:lnSpc>
                <a:spcPct val="90000"/>
              </a:lnSpc>
              <a:spcBef>
                <a:spcPts val="1001"/>
              </a:spcBef>
              <a:buClr>
                <a:srgbClr val="FFFFFF"/>
              </a:buClr>
            </a:pPr>
            <a:r>
              <a:rPr lang="en-IN" sz="2800" b="1" u="sng" strike="noStrike" spc="-1" dirty="0">
                <a:solidFill>
                  <a:srgbClr val="FFFFFF"/>
                </a:solidFill>
                <a:latin typeface="Calibri"/>
              </a:rPr>
              <a:t>Most Popular Routes</a:t>
            </a:r>
            <a:endParaRPr lang="en-IN" sz="2800" b="0" u="sng"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FFFFFF"/>
              </a:buClr>
              <a:buFont typeface="Arial"/>
              <a:buChar char="•"/>
            </a:pPr>
            <a:r>
              <a:rPr lang="en-IN" sz="2000" b="1" strike="noStrike" spc="-1" dirty="0">
                <a:solidFill>
                  <a:srgbClr val="FFFFFF"/>
                </a:solidFill>
                <a:latin typeface="Calibri"/>
              </a:rPr>
              <a:t>ALT, DFW and LAX</a:t>
            </a:r>
            <a:r>
              <a:rPr lang="en-IN" sz="2000" b="0" strike="noStrike" spc="-1" dirty="0">
                <a:solidFill>
                  <a:srgbClr val="FFFFFF"/>
                </a:solidFill>
                <a:latin typeface="Calibri"/>
              </a:rPr>
              <a:t> are the 3 </a:t>
            </a:r>
            <a:r>
              <a:rPr lang="en-IN" sz="2000" b="1" strike="noStrike" spc="-1" dirty="0">
                <a:solidFill>
                  <a:srgbClr val="FFFFFF"/>
                </a:solidFill>
                <a:latin typeface="Calibri"/>
              </a:rPr>
              <a:t>most common</a:t>
            </a:r>
            <a:r>
              <a:rPr lang="en-IN" sz="2000" b="0" strike="noStrike" spc="-1" dirty="0">
                <a:solidFill>
                  <a:srgbClr val="FFFFFF"/>
                </a:solidFill>
                <a:latin typeface="Calibri"/>
              </a:rPr>
              <a:t> routes for Chicago Air-1 with over 700 flights each flying to these 3 destinations over the 2 years.</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1" strike="noStrike" spc="-1" dirty="0">
                <a:solidFill>
                  <a:srgbClr val="FFFFFF"/>
                </a:solidFill>
                <a:latin typeface="Calibri"/>
              </a:rPr>
              <a:t>DCA, SLC and IAD</a:t>
            </a:r>
            <a:r>
              <a:rPr lang="en-IN" sz="2000" b="0" strike="noStrike" spc="-1" dirty="0">
                <a:solidFill>
                  <a:srgbClr val="FFFFFF"/>
                </a:solidFill>
                <a:latin typeface="Calibri"/>
              </a:rPr>
              <a:t> are the 3</a:t>
            </a:r>
            <a:r>
              <a:rPr lang="en-IN" sz="2000" b="1" strike="noStrike" spc="-1" dirty="0">
                <a:solidFill>
                  <a:srgbClr val="FFFFFF"/>
                </a:solidFill>
                <a:latin typeface="Calibri"/>
              </a:rPr>
              <a:t> least popular</a:t>
            </a:r>
            <a:r>
              <a:rPr lang="en-IN" sz="2000" b="0" strike="noStrike" spc="-1" dirty="0">
                <a:solidFill>
                  <a:srgbClr val="FFFFFF"/>
                </a:solidFill>
                <a:latin typeface="Calibri"/>
              </a:rPr>
              <a:t> routes with less than 100 flights flying to each of these destinations.</a:t>
            </a:r>
            <a:endParaRPr lang="en-IN" sz="2000" b="0" strike="noStrike" spc="-1" dirty="0">
              <a:latin typeface="Arial"/>
            </a:endParaRPr>
          </a:p>
        </p:txBody>
      </p:sp>
      <p:pic>
        <p:nvPicPr>
          <p:cNvPr id="102" name="Picture 101"/>
          <p:cNvPicPr/>
          <p:nvPr/>
        </p:nvPicPr>
        <p:blipFill>
          <a:blip r:embed="rId3">
            <a:alphaModFix amt="30000"/>
          </a:blip>
          <a:stretch/>
        </p:blipFill>
        <p:spPr>
          <a:xfrm>
            <a:off x="108000" y="0"/>
            <a:ext cx="11911280" cy="68828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CustomShape 1"/>
          <p:cNvSpPr/>
          <p:nvPr/>
        </p:nvSpPr>
        <p:spPr>
          <a:xfrm>
            <a:off x="327600" y="4572000"/>
            <a:ext cx="7057440" cy="1963440"/>
          </a:xfrm>
          <a:prstGeom prst="rect">
            <a:avLst/>
          </a:prstGeom>
          <a:solidFill>
            <a:srgbClr val="746959"/>
          </a:solidFill>
          <a:ln>
            <a:noFill/>
          </a:ln>
        </p:spPr>
        <p:style>
          <a:lnRef idx="2">
            <a:schemeClr val="accent1">
              <a:shade val="50000"/>
            </a:schemeClr>
          </a:lnRef>
          <a:fillRef idx="1">
            <a:schemeClr val="accent1"/>
          </a:fillRef>
          <a:effectRef idx="0">
            <a:schemeClr val="accent1"/>
          </a:effectRef>
          <a:fontRef idx="minor"/>
        </p:style>
      </p:sp>
      <p:sp>
        <p:nvSpPr>
          <p:cNvPr id="104" name="CustomShape 2"/>
          <p:cNvSpPr/>
          <p:nvPr/>
        </p:nvSpPr>
        <p:spPr>
          <a:xfrm>
            <a:off x="524160" y="4767120"/>
            <a:ext cx="6593400" cy="162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90000"/>
              </a:lnSpc>
            </a:pPr>
            <a:r>
              <a:rPr lang="en-IN" sz="3700" b="1" strike="noStrike" spc="-1">
                <a:solidFill>
                  <a:srgbClr val="FFFFFF"/>
                </a:solidFill>
                <a:latin typeface="Calibri Light"/>
              </a:rPr>
              <a:t>Flights distributed by Months</a:t>
            </a:r>
            <a:endParaRPr lang="en-IN" sz="3700" b="0" strike="noStrike" spc="-1">
              <a:latin typeface="Arial"/>
            </a:endParaRPr>
          </a:p>
        </p:txBody>
      </p:sp>
      <p:sp>
        <p:nvSpPr>
          <p:cNvPr id="105" name="CustomShape 3"/>
          <p:cNvSpPr/>
          <p:nvPr/>
        </p:nvSpPr>
        <p:spPr>
          <a:xfrm>
            <a:off x="7534800" y="321840"/>
            <a:ext cx="4334760" cy="62139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6" name="CustomShape 4"/>
          <p:cNvSpPr/>
          <p:nvPr/>
        </p:nvSpPr>
        <p:spPr>
          <a:xfrm>
            <a:off x="8029440" y="917640"/>
            <a:ext cx="3423960" cy="485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There seems to be 2 seasons in which travel picks up for the airlines: </a:t>
            </a:r>
            <a:r>
              <a:rPr lang="en-IN" sz="2000" b="1" strike="noStrike" spc="-1" dirty="0">
                <a:solidFill>
                  <a:srgbClr val="FFFFFF"/>
                </a:solidFill>
                <a:latin typeface="Calibri"/>
              </a:rPr>
              <a:t>Jun-Aug</a:t>
            </a:r>
            <a:r>
              <a:rPr lang="en-IN" sz="2000" b="0" strike="noStrike" spc="-1" dirty="0">
                <a:solidFill>
                  <a:srgbClr val="FFFFFF"/>
                </a:solidFill>
                <a:latin typeface="Calibri"/>
              </a:rPr>
              <a:t> and </a:t>
            </a:r>
            <a:r>
              <a:rPr lang="en-IN" sz="2000" b="1" strike="noStrike" spc="-1" dirty="0">
                <a:solidFill>
                  <a:srgbClr val="FFFFFF"/>
                </a:solidFill>
                <a:latin typeface="Calibri"/>
              </a:rPr>
              <a:t>Nov-Dec</a:t>
            </a:r>
            <a:r>
              <a:rPr lang="en-IN" sz="2000" b="0" strike="noStrike" spc="-1" dirty="0">
                <a:solidFill>
                  <a:srgbClr val="FFFFFF"/>
                </a:solidFill>
                <a:latin typeface="Calibri"/>
              </a:rPr>
              <a:t>  where number of flights close in to </a:t>
            </a:r>
            <a:r>
              <a:rPr lang="en-IN" sz="2000" b="1" strike="noStrike" spc="-1" dirty="0">
                <a:solidFill>
                  <a:srgbClr val="FFFFFF"/>
                </a:solidFill>
                <a:latin typeface="Calibri"/>
              </a:rPr>
              <a:t>1000 a month</a:t>
            </a:r>
            <a:r>
              <a:rPr lang="en-IN" sz="2000" b="0" strike="noStrike" spc="-1" dirty="0">
                <a:solidFill>
                  <a:srgbClr val="FFFFFF"/>
                </a:solidFill>
                <a:latin typeface="Calibri"/>
              </a:rPr>
              <a:t>.</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Share of Aircrafts is mostly uniform across the year.</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In the peak seasons, there could be a  case of</a:t>
            </a:r>
            <a:r>
              <a:rPr lang="en-IN" sz="2000" b="1" strike="noStrike" spc="-1" dirty="0">
                <a:solidFill>
                  <a:srgbClr val="FFFFFF"/>
                </a:solidFill>
                <a:latin typeface="Calibri"/>
              </a:rPr>
              <a:t> flying B737 fleets more frequently as they can accommodate more passengers</a:t>
            </a:r>
            <a:r>
              <a:rPr lang="en-IN" sz="2000" b="0" strike="noStrike" spc="-1" dirty="0">
                <a:solidFill>
                  <a:srgbClr val="FFFFFF"/>
                </a:solidFill>
                <a:latin typeface="Calibri"/>
              </a:rPr>
              <a:t>, which may in turn reduce operational costs.</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The trend is similar for both the years, and no major shift can be observed.</a:t>
            </a:r>
            <a:endParaRPr lang="en-IN" sz="2000" b="0" strike="noStrike" spc="-1" dirty="0">
              <a:latin typeface="Arial"/>
            </a:endParaRPr>
          </a:p>
        </p:txBody>
      </p:sp>
      <p:pic>
        <p:nvPicPr>
          <p:cNvPr id="107" name="Picture 106"/>
          <p:cNvPicPr/>
          <p:nvPr/>
        </p:nvPicPr>
        <p:blipFill>
          <a:blip r:embed="rId2"/>
          <a:stretch/>
        </p:blipFill>
        <p:spPr>
          <a:xfrm>
            <a:off x="432000" y="330840"/>
            <a:ext cx="6839640" cy="47808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CustomShape 1"/>
          <p:cNvSpPr/>
          <p:nvPr/>
        </p:nvSpPr>
        <p:spPr>
          <a:xfrm>
            <a:off x="0" y="0"/>
            <a:ext cx="12191400" cy="68572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sp>
        <p:nvSpPr>
          <p:cNvPr id="109" name="Line 2"/>
          <p:cNvSpPr/>
          <p:nvPr/>
        </p:nvSpPr>
        <p:spPr>
          <a:xfrm>
            <a:off x="4653360" y="2466000"/>
            <a:ext cx="0" cy="2286000"/>
          </a:xfrm>
          <a:prstGeom prst="line">
            <a:avLst/>
          </a:prstGeom>
          <a:ln w="15840">
            <a:solidFill>
              <a:srgbClr val="FFFFFF"/>
            </a:solidFill>
            <a:round/>
          </a:ln>
        </p:spPr>
        <p:style>
          <a:lnRef idx="1">
            <a:schemeClr val="accent1"/>
          </a:lnRef>
          <a:fillRef idx="0">
            <a:schemeClr val="accent1"/>
          </a:fillRef>
          <a:effectRef idx="0">
            <a:schemeClr val="accent1"/>
          </a:effectRef>
          <a:fontRef idx="minor"/>
        </p:style>
      </p:sp>
      <p:sp>
        <p:nvSpPr>
          <p:cNvPr id="110" name="CustomShape 3"/>
          <p:cNvSpPr/>
          <p:nvPr/>
        </p:nvSpPr>
        <p:spPr>
          <a:xfrm>
            <a:off x="5155200" y="1512000"/>
            <a:ext cx="5743800" cy="42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28600" indent="-227880">
              <a:lnSpc>
                <a:spcPct val="90000"/>
              </a:lnSpc>
              <a:spcBef>
                <a:spcPts val="1001"/>
              </a:spcBef>
              <a:buClr>
                <a:srgbClr val="FFFFFF"/>
              </a:buClr>
              <a:buFont typeface="Arial"/>
              <a:buChar char="•"/>
            </a:pPr>
            <a:r>
              <a:rPr lang="en-IN" sz="2800" b="1" strike="noStrike" spc="-1">
                <a:solidFill>
                  <a:srgbClr val="FFFFFF"/>
                </a:solidFill>
                <a:latin typeface="Calibri"/>
              </a:rPr>
              <a:t>Share of Flights by Aircraft Type</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FFFFFF"/>
              </a:buClr>
              <a:buFont typeface="Arial"/>
              <a:buChar char="•"/>
            </a:pPr>
            <a:r>
              <a:rPr lang="en-IN" sz="2000" b="0" strike="noStrike" spc="-1">
                <a:solidFill>
                  <a:srgbClr val="FFFFFF"/>
                </a:solidFill>
                <a:latin typeface="Calibri"/>
              </a:rPr>
              <a:t>Percentage of total flights by Aircraft Type category.</a:t>
            </a:r>
            <a:endParaRPr lang="en-IN" sz="2000" b="0" strike="noStrike" spc="-1">
              <a:latin typeface="Arial"/>
            </a:endParaRPr>
          </a:p>
          <a:p>
            <a:pPr marL="228600" indent="-227880">
              <a:lnSpc>
                <a:spcPct val="90000"/>
              </a:lnSpc>
              <a:spcBef>
                <a:spcPts val="1001"/>
              </a:spcBef>
              <a:buClr>
                <a:srgbClr val="FFFFFF"/>
              </a:buClr>
              <a:buFont typeface="Arial"/>
              <a:buChar char="•"/>
            </a:pPr>
            <a:r>
              <a:rPr lang="en-IN" sz="2000" b="1" strike="noStrike" spc="-1">
                <a:solidFill>
                  <a:srgbClr val="FFFFFF"/>
                </a:solidFill>
                <a:latin typeface="Calibri"/>
              </a:rPr>
              <a:t>B737</a:t>
            </a:r>
            <a:r>
              <a:rPr lang="en-IN" sz="2000" b="0" strike="noStrike" spc="-1">
                <a:solidFill>
                  <a:srgbClr val="FFFFFF"/>
                </a:solidFill>
                <a:latin typeface="Calibri"/>
              </a:rPr>
              <a:t> is the most common aircraft type which had more than </a:t>
            </a:r>
            <a:r>
              <a:rPr lang="en-IN" sz="2000" b="1" strike="noStrike" spc="-1">
                <a:solidFill>
                  <a:srgbClr val="FFFFFF"/>
                </a:solidFill>
                <a:latin typeface="Calibri"/>
              </a:rPr>
              <a:t>46%</a:t>
            </a:r>
            <a:r>
              <a:rPr lang="en-IN" sz="2000" b="0" strike="noStrike" spc="-1">
                <a:solidFill>
                  <a:srgbClr val="FFFFFF"/>
                </a:solidFill>
                <a:latin typeface="Calibri"/>
              </a:rPr>
              <a:t> (close to 4500 among a total of 9636 flights) of the total flights.</a:t>
            </a:r>
            <a:endParaRPr lang="en-IN" sz="2000" b="0" strike="noStrike" spc="-1">
              <a:latin typeface="Arial"/>
            </a:endParaRPr>
          </a:p>
          <a:p>
            <a:pPr marL="228600" indent="-227880">
              <a:lnSpc>
                <a:spcPct val="90000"/>
              </a:lnSpc>
              <a:spcBef>
                <a:spcPts val="1001"/>
              </a:spcBef>
              <a:buClr>
                <a:srgbClr val="FFFFFF"/>
              </a:buClr>
              <a:buFont typeface="Arial"/>
              <a:buChar char="•"/>
            </a:pPr>
            <a:r>
              <a:rPr lang="en-IN" sz="2000" b="1" strike="noStrike" spc="-1">
                <a:solidFill>
                  <a:srgbClr val="FFFFFF"/>
                </a:solidFill>
                <a:latin typeface="Calibri"/>
              </a:rPr>
              <a:t>A320</a:t>
            </a:r>
            <a:r>
              <a:rPr lang="en-IN" sz="2000" b="0" strike="noStrike" spc="-1">
                <a:solidFill>
                  <a:srgbClr val="FFFFFF"/>
                </a:solidFill>
                <a:latin typeface="Calibri"/>
              </a:rPr>
              <a:t> flights comprise of only 13.5% overall.</a:t>
            </a:r>
            <a:endParaRPr lang="en-IN" sz="2000" b="0" strike="noStrike" spc="-1">
              <a:latin typeface="Arial"/>
            </a:endParaRPr>
          </a:p>
          <a:p>
            <a:pPr marL="228600" indent="-227880">
              <a:lnSpc>
                <a:spcPct val="90000"/>
              </a:lnSpc>
              <a:spcBef>
                <a:spcPts val="1001"/>
              </a:spcBef>
              <a:buClr>
                <a:srgbClr val="FFFFFF"/>
              </a:buClr>
              <a:buFont typeface="Arial"/>
              <a:buChar char="•"/>
            </a:pPr>
            <a:r>
              <a:rPr lang="en-IN" sz="2000" b="0" strike="noStrike" spc="-1">
                <a:solidFill>
                  <a:srgbClr val="FFFFFF"/>
                </a:solidFill>
                <a:latin typeface="Calibri"/>
              </a:rPr>
              <a:t>There has been a slight increase in the number of flights flown by B737 aircraft at the expense of A320 aircraft.</a:t>
            </a:r>
            <a:endParaRPr lang="en-IN" sz="2000" b="0" strike="noStrike" spc="-1">
              <a:latin typeface="Arial"/>
            </a:endParaRPr>
          </a:p>
        </p:txBody>
      </p:sp>
      <p:pic>
        <p:nvPicPr>
          <p:cNvPr id="111" name="Picture 110"/>
          <p:cNvPicPr/>
          <p:nvPr/>
        </p:nvPicPr>
        <p:blipFill>
          <a:blip r:embed="rId2"/>
          <a:stretch/>
        </p:blipFill>
        <p:spPr>
          <a:xfrm>
            <a:off x="396000" y="147600"/>
            <a:ext cx="3599640" cy="3182040"/>
          </a:xfrm>
          <a:prstGeom prst="rect">
            <a:avLst/>
          </a:prstGeom>
          <a:ln>
            <a:noFill/>
          </a:ln>
        </p:spPr>
      </p:pic>
      <p:pic>
        <p:nvPicPr>
          <p:cNvPr id="112" name="Picture 111"/>
          <p:cNvPicPr/>
          <p:nvPr/>
        </p:nvPicPr>
        <p:blipFill>
          <a:blip r:embed="rId3"/>
          <a:stretch/>
        </p:blipFill>
        <p:spPr>
          <a:xfrm>
            <a:off x="396000" y="3470760"/>
            <a:ext cx="3599640" cy="32396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0" y="0"/>
            <a:ext cx="4653720" cy="685728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p:style>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33" name="CustomShape 2"/>
          <p:cNvSpPr/>
          <p:nvPr/>
        </p:nvSpPr>
        <p:spPr>
          <a:xfrm>
            <a:off x="643320" y="247320"/>
            <a:ext cx="3363120" cy="159660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2800" b="0" strike="noStrike" spc="-1" dirty="0">
                <a:solidFill>
                  <a:srgbClr val="FFFFFF"/>
                </a:solidFill>
                <a:latin typeface="Calibri Light"/>
              </a:rPr>
              <a:t>Profitability with costs by Aircraft Type</a:t>
            </a:r>
            <a:endParaRPr lang="en-IN" sz="2800" b="0" strike="noStrike" spc="-1" dirty="0">
              <a:latin typeface="Arial"/>
            </a:endParaRPr>
          </a:p>
        </p:txBody>
      </p:sp>
      <p:sp>
        <p:nvSpPr>
          <p:cNvPr id="134" name="CustomShape 3"/>
          <p:cNvSpPr/>
          <p:nvPr/>
        </p:nvSpPr>
        <p:spPr>
          <a:xfrm>
            <a:off x="643320" y="2016000"/>
            <a:ext cx="336312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a:bodyPr>
          <a:lstStyle/>
          <a:p>
            <a:pPr marL="228600" indent="-227880">
              <a:lnSpc>
                <a:spcPct val="90000"/>
              </a:lnSpc>
              <a:spcBef>
                <a:spcPts val="1001"/>
              </a:spcBef>
              <a:buClr>
                <a:srgbClr val="FFFFFF"/>
              </a:buClr>
              <a:buFont typeface="Arial"/>
              <a:buChar char="•"/>
            </a:pPr>
            <a:endParaRPr lang="en-IN" sz="2000" b="0" strike="noStrike" spc="-1" dirty="0">
              <a:latin typeface="Arial"/>
            </a:endParaRPr>
          </a:p>
        </p:txBody>
      </p:sp>
      <p:pic>
        <p:nvPicPr>
          <p:cNvPr id="1026" name="Picture 2">
            <a:extLst>
              <a:ext uri="{FF2B5EF4-FFF2-40B4-BE49-F238E27FC236}">
                <a16:creationId xmlns:a16="http://schemas.microsoft.com/office/drawing/2014/main" id="{B81FCD04-085B-49C7-8CFC-6128FF218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760" y="679573"/>
            <a:ext cx="7462455" cy="5076825"/>
          </a:xfrm>
          <a:prstGeom prst="rect">
            <a:avLst/>
          </a:prstGeom>
          <a:noFill/>
          <a:extLst>
            <a:ext uri="{909E8E84-426E-40DD-AFC4-6F175D3DCCD1}">
              <a14:hiddenFill xmlns:a14="http://schemas.microsoft.com/office/drawing/2010/main">
                <a:solidFill>
                  <a:srgbClr val="FFFFFF"/>
                </a:solidFill>
              </a14:hiddenFill>
            </a:ext>
          </a:extLst>
        </p:spPr>
      </p:pic>
      <p:sp>
        <p:nvSpPr>
          <p:cNvPr id="7" name="CustomShape 4">
            <a:extLst>
              <a:ext uri="{FF2B5EF4-FFF2-40B4-BE49-F238E27FC236}">
                <a16:creationId xmlns:a16="http://schemas.microsoft.com/office/drawing/2014/main" id="{6B6264DA-86D0-4D05-9A67-9380B3FD4D39}"/>
              </a:ext>
            </a:extLst>
          </p:cNvPr>
          <p:cNvSpPr/>
          <p:nvPr/>
        </p:nvSpPr>
        <p:spPr>
          <a:xfrm>
            <a:off x="615760" y="2016000"/>
            <a:ext cx="3423960" cy="41613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Profitability/Costs ratio is </a:t>
            </a:r>
            <a:r>
              <a:rPr lang="en-IN" sz="2000" b="1" strike="noStrike" spc="-1" dirty="0">
                <a:solidFill>
                  <a:srgbClr val="FFFFFF"/>
                </a:solidFill>
                <a:latin typeface="Calibri"/>
              </a:rPr>
              <a:t>greater than 14:1 </a:t>
            </a:r>
            <a:r>
              <a:rPr lang="en-IN" sz="2000" b="0" strike="noStrike" spc="-1" dirty="0">
                <a:solidFill>
                  <a:srgbClr val="FFFFFF"/>
                </a:solidFill>
                <a:latin typeface="Calibri"/>
              </a:rPr>
              <a:t>for all aircraft type.</a:t>
            </a:r>
            <a:endParaRPr lang="en-IN" sz="2000" b="0"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There is no significant difference in the ratio fo</a:t>
            </a:r>
            <a:r>
              <a:rPr lang="en-IN" sz="2000" spc="-1" dirty="0">
                <a:solidFill>
                  <a:srgbClr val="FFFFFF"/>
                </a:solidFill>
                <a:latin typeface="Calibri"/>
              </a:rPr>
              <a:t>r the 3 flights, with </a:t>
            </a:r>
            <a:r>
              <a:rPr lang="en-IN" sz="2000" b="1" spc="-1" dirty="0">
                <a:solidFill>
                  <a:srgbClr val="FFFFFF"/>
                </a:solidFill>
                <a:latin typeface="Calibri"/>
              </a:rPr>
              <a:t>A319 being the most profitable aircraft per UD$ of cost incurred.</a:t>
            </a:r>
            <a:endParaRPr lang="en-IN" sz="2000" b="1" strike="noStrike" spc="-1" dirty="0">
              <a:latin typeface="Arial"/>
            </a:endParaRPr>
          </a:p>
          <a:p>
            <a:pPr marL="228600" indent="-227880">
              <a:lnSpc>
                <a:spcPct val="90000"/>
              </a:lnSpc>
              <a:spcBef>
                <a:spcPts val="1001"/>
              </a:spcBef>
              <a:buClr>
                <a:srgbClr val="FFFFFF"/>
              </a:buClr>
              <a:buFont typeface="Arial"/>
              <a:buChar char="•"/>
            </a:pPr>
            <a:r>
              <a:rPr lang="en-IN" sz="2000" b="0" strike="noStrike" spc="-1" dirty="0">
                <a:solidFill>
                  <a:srgbClr val="FFFFFF"/>
                </a:solidFill>
                <a:latin typeface="Calibri"/>
              </a:rPr>
              <a:t>The trend is similar for both the years, and no major shift can be observed.</a:t>
            </a:r>
            <a:endParaRPr lang="en-IN" sz="2000" b="0" strike="noStrike" spc="-1" dirty="0">
              <a:latin typeface="Arial"/>
            </a:endParaRPr>
          </a:p>
        </p:txBody>
      </p:sp>
    </p:spTree>
    <p:extLst>
      <p:ext uri="{BB962C8B-B14F-4D97-AF65-F5344CB8AC3E}">
        <p14:creationId xmlns:p14="http://schemas.microsoft.com/office/powerpoint/2010/main" val="3985404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2035</TotalTime>
  <Words>1580</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Microsoft YaHei</vt:lpstr>
      <vt:lpstr>Arial</vt:lpstr>
      <vt:lpstr>Calibri</vt:lpstr>
      <vt:lpstr>Calibri Light</vt:lpstr>
      <vt:lpstr>DejaVu Sans</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1000 Movies Reviews</dc:title>
  <dc:subject/>
  <dc:creator>harsh vardhan</dc:creator>
  <dc:description/>
  <cp:lastModifiedBy>VARDHAN Harsh</cp:lastModifiedBy>
  <cp:revision>58</cp:revision>
  <dcterms:created xsi:type="dcterms:W3CDTF">2019-05-05T10:24:49Z</dcterms:created>
  <dcterms:modified xsi:type="dcterms:W3CDTF">2019-07-10T10:09:32Z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y fmtid="{D5CDD505-2E9C-101B-9397-08002B2CF9AE}" pid="12" name="Classification Type">
    <vt:lpwstr>Public</vt:lpwstr>
  </property>
</Properties>
</file>