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9144000" cy="5143500" type="screen16x9"/>
  <p:notesSz cx="6858000" cy="9144000"/>
  <p:embeddedFontLst>
    <p:embeddedFont>
      <p:font typeface="Impact" panose="020B0806030902050204" pitchFamily="34" charset="0"/>
      <p:regular r:id="rId35"/>
    </p:embeddedFont>
    <p:embeddedFont>
      <p:font typeface="Lato" panose="020F0502020204030203" pitchFamily="34" charset="0"/>
      <p:regular r:id="rId36"/>
      <p:bold r:id="rId37"/>
      <p:italic r:id="rId38"/>
      <p:boldItalic r:id="rId39"/>
    </p:embeddedFont>
    <p:embeddedFont>
      <p:font typeface="Montserrat" panose="00000500000000000000" pitchFamily="2" charset="0"/>
      <p:regular r:id="rId40"/>
      <p:bold r:id="rId41"/>
      <p:italic r:id="rId42"/>
      <p:boldItalic r:id="rId43"/>
    </p:embeddedFont>
    <p:embeddedFont>
      <p:font typeface="Roboto" panose="020000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2A9353-61B8-4C65-8246-E8E66B6D3C3A}">
  <a:tblStyle styleId="{F12A9353-61B8-4C65-8246-E8E66B6D3C3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Hello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c7607c1cfb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c7607c1cfb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c668077df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c668077df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c668077dfe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c668077df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c668077dfe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c668077df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c668077dfe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c668077df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64a6d3c8c494e0a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64a6d3c8c494e0a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64a6d3c8c494e0a4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64a6d3c8c494e0a4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64a6d3c8c494e0a4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64a6d3c8c494e0a4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64a6d3c8c494e0a4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64a6d3c8c494e0a4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64a6d3c8c494e0a4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64a6d3c8c494e0a4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64208717f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64208717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64a6d3c8c494e0a4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64a6d3c8c494e0a4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95f66a1fb27f9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95f66a1fb27f9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95f66a1fb27f9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95f66a1fb27f9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95f66a1fb27f92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95f66a1fb27f9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95f66a1fb27f92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295f66a1fb27f9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7121b7f32a73c58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7121b7f32a73c5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7121b7f32a73c58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7121b7f32a73c58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7121b7f32a73c58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7121b7f32a73c58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b2874fdb6eb4ca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b2874fdb6eb4ca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3b2874fdb6eb4ca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3b2874fdb6eb4ca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c50afbb01c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c50afbb01c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3b2874fdb6eb4ca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3b2874fdb6eb4ca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7121b7f32a73c58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27121b7f32a73c58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c7607c1cfb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c7607c1cfb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c7607c1cfb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c7607c1c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c7607c1cfb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c7607c1cf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7607c1cfb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7607c1cfb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c7607c1cfb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c7607c1cfb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c7607c1cfb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c7607c1cf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c7607c1cfb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c7607c1cf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0.jpg"/></Relationships>
</file>

<file path=ppt/slides/_rels/slide2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2.jpg"/></Relationships>
</file>

<file path=ppt/slides/_rels/slide2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c/asap-aes/data"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04000" y="1510900"/>
            <a:ext cx="5050800" cy="1392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Automated Essay Grading System</a:t>
            </a:r>
            <a:endParaRPr dirty="0"/>
          </a:p>
        </p:txBody>
      </p:sp>
      <p:sp>
        <p:nvSpPr>
          <p:cNvPr id="135" name="Google Shape;135;p13"/>
          <p:cNvSpPr txBox="1">
            <a:spLocks noGrp="1"/>
          </p:cNvSpPr>
          <p:nvPr>
            <p:ph type="subTitle" idx="1"/>
          </p:nvPr>
        </p:nvSpPr>
        <p:spPr>
          <a:xfrm>
            <a:off x="4966075" y="3161100"/>
            <a:ext cx="3470700" cy="1007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sz="1900" dirty="0"/>
              <a:t>By : </a:t>
            </a:r>
            <a:endParaRPr sz="1900" dirty="0">
              <a:latin typeface="Impact"/>
              <a:ea typeface="Impact"/>
              <a:cs typeface="Impact"/>
              <a:sym typeface="Impact"/>
            </a:endParaRPr>
          </a:p>
          <a:p>
            <a:pPr marL="0" lvl="0" indent="457200" algn="l" rtl="0">
              <a:spcBef>
                <a:spcPts val="0"/>
              </a:spcBef>
              <a:spcAft>
                <a:spcPts val="0"/>
              </a:spcAft>
              <a:buNone/>
            </a:pPr>
            <a:r>
              <a:rPr lang="en" sz="1900" dirty="0"/>
              <a:t>Harsh Vardhan Singh </a:t>
            </a:r>
          </a:p>
          <a:p>
            <a:pPr marL="0" lvl="0" indent="457200" algn="l" rtl="0">
              <a:spcBef>
                <a:spcPts val="0"/>
              </a:spcBef>
              <a:spcAft>
                <a:spcPts val="0"/>
              </a:spcAft>
              <a:buNone/>
            </a:pPr>
            <a:r>
              <a:rPr lang="en-IN" sz="1900" dirty="0"/>
              <a:t>R</a:t>
            </a:r>
            <a:r>
              <a:rPr lang="en" sz="1900" dirty="0"/>
              <a:t>oll no. - (19522)</a:t>
            </a:r>
            <a:endParaRPr sz="1900" dirty="0"/>
          </a:p>
          <a:p>
            <a:pPr marL="0" lvl="0" indent="0" algn="l" rtl="0">
              <a:spcBef>
                <a:spcPts val="0"/>
              </a:spcBef>
              <a:spcAft>
                <a:spcPts val="0"/>
              </a:spcAft>
              <a:buNone/>
            </a:pPr>
            <a:r>
              <a:rPr lang="en" sz="1900" dirty="0"/>
              <a:t>          </a:t>
            </a:r>
            <a:endParaRPr sz="19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3"/>
          <p:cNvSpPr txBox="1">
            <a:spLocks noGrp="1"/>
          </p:cNvSpPr>
          <p:nvPr>
            <p:ph type="body" idx="1"/>
          </p:nvPr>
        </p:nvSpPr>
        <p:spPr>
          <a:xfrm>
            <a:off x="1297500" y="685800"/>
            <a:ext cx="7038900" cy="3792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a:t>2.	Since a lot of garbage characters were there in the essays, so in the next step we clean our text by removing those characters.</a:t>
            </a:r>
            <a:endParaRPr sz="1800"/>
          </a:p>
          <a:p>
            <a:pPr marL="0" lvl="0" indent="0" algn="l" rtl="0">
              <a:spcBef>
                <a:spcPts val="1200"/>
              </a:spcBef>
              <a:spcAft>
                <a:spcPts val="1200"/>
              </a:spcAft>
              <a:buNone/>
            </a:pPr>
            <a:r>
              <a:rPr lang="en" sz="1800"/>
              <a:t>	</a:t>
            </a:r>
            <a:endParaRPr sz="1800"/>
          </a:p>
        </p:txBody>
      </p:sp>
      <p:pic>
        <p:nvPicPr>
          <p:cNvPr id="194" name="Google Shape;194;p23"/>
          <p:cNvPicPr preferRelativeResize="0"/>
          <p:nvPr/>
        </p:nvPicPr>
        <p:blipFill>
          <a:blip r:embed="rId3">
            <a:alphaModFix/>
          </a:blip>
          <a:stretch>
            <a:fillRect/>
          </a:stretch>
        </p:blipFill>
        <p:spPr>
          <a:xfrm>
            <a:off x="1407050" y="1778774"/>
            <a:ext cx="7136875" cy="2176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4"/>
          <p:cNvPicPr preferRelativeResize="0"/>
          <p:nvPr/>
        </p:nvPicPr>
        <p:blipFill>
          <a:blip r:embed="rId3">
            <a:alphaModFix/>
          </a:blip>
          <a:stretch>
            <a:fillRect/>
          </a:stretch>
        </p:blipFill>
        <p:spPr>
          <a:xfrm>
            <a:off x="1718625" y="1907375"/>
            <a:ext cx="6650275" cy="2800650"/>
          </a:xfrm>
          <a:prstGeom prst="rect">
            <a:avLst/>
          </a:prstGeom>
          <a:noFill/>
          <a:ln>
            <a:noFill/>
          </a:ln>
        </p:spPr>
      </p:pic>
      <p:sp>
        <p:nvSpPr>
          <p:cNvPr id="200" name="Google Shape;200;p24"/>
          <p:cNvSpPr txBox="1"/>
          <p:nvPr/>
        </p:nvSpPr>
        <p:spPr>
          <a:xfrm>
            <a:off x="1418600" y="782250"/>
            <a:ext cx="66504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FFFFFF"/>
                </a:solidFill>
                <a:latin typeface="Lato"/>
                <a:ea typeface="Lato"/>
                <a:cs typeface="Lato"/>
                <a:sym typeface="Lato"/>
              </a:rPr>
              <a:t>3. In this step, we remove all the punctuation except ?,!,. because</a:t>
            </a:r>
            <a:endParaRPr sz="1800">
              <a:solidFill>
                <a:srgbClr val="FFFFFF"/>
              </a:solidFill>
              <a:latin typeface="Lato"/>
              <a:ea typeface="Lato"/>
              <a:cs typeface="Lato"/>
              <a:sym typeface="Lato"/>
            </a:endParaRPr>
          </a:p>
          <a:p>
            <a:pPr marL="0" lvl="0" indent="0" algn="l" rtl="0">
              <a:spcBef>
                <a:spcPts val="0"/>
              </a:spcBef>
              <a:spcAft>
                <a:spcPts val="0"/>
              </a:spcAft>
              <a:buNone/>
            </a:pPr>
            <a:r>
              <a:rPr lang="en" sz="1800">
                <a:solidFill>
                  <a:srgbClr val="FFFFFF"/>
                </a:solidFill>
                <a:latin typeface="Lato"/>
                <a:ea typeface="Lato"/>
                <a:cs typeface="Lato"/>
                <a:sym typeface="Lato"/>
              </a:rPr>
              <a:t> they are used to count the total number of sentences in the essay. </a:t>
            </a:r>
            <a:endParaRPr sz="1800">
              <a:solidFill>
                <a:srgbClr val="FFFFFF"/>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800">
                <a:latin typeface="Lato"/>
                <a:ea typeface="Lato"/>
                <a:cs typeface="Lato"/>
                <a:sym typeface="Lato"/>
              </a:rPr>
              <a:t>4. In the next step, we tokenize our essay into sentences, and count the number of commas, brackets, punctuation marks, and quotation are there in the essay.</a:t>
            </a:r>
            <a:endParaRPr sz="1800">
              <a:latin typeface="Lato"/>
              <a:ea typeface="Lato"/>
              <a:cs typeface="Lato"/>
              <a:sym typeface="Lato"/>
            </a:endParaRPr>
          </a:p>
        </p:txBody>
      </p:sp>
      <p:sp>
        <p:nvSpPr>
          <p:cNvPr id="206" name="Google Shape;206;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7" name="Google Shape;207;p25"/>
          <p:cNvPicPr preferRelativeResize="0"/>
          <p:nvPr/>
        </p:nvPicPr>
        <p:blipFill>
          <a:blip r:embed="rId3">
            <a:alphaModFix/>
          </a:blip>
          <a:stretch>
            <a:fillRect/>
          </a:stretch>
        </p:blipFill>
        <p:spPr>
          <a:xfrm>
            <a:off x="761250" y="1481825"/>
            <a:ext cx="7832677" cy="31753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6"/>
          <p:cNvSpPr txBox="1">
            <a:spLocks noGrp="1"/>
          </p:cNvSpPr>
          <p:nvPr>
            <p:ph type="body" idx="1"/>
          </p:nvPr>
        </p:nvSpPr>
        <p:spPr>
          <a:xfrm>
            <a:off x="1297500" y="471500"/>
            <a:ext cx="7038900" cy="4007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800"/>
              <a:t>5. In this step, we tokenize the essay into words, for easily extracting our features.</a:t>
            </a:r>
            <a:endParaRPr sz="1800"/>
          </a:p>
        </p:txBody>
      </p:sp>
      <p:pic>
        <p:nvPicPr>
          <p:cNvPr id="213" name="Google Shape;213;p26"/>
          <p:cNvPicPr preferRelativeResize="0"/>
          <p:nvPr/>
        </p:nvPicPr>
        <p:blipFill>
          <a:blip r:embed="rId3">
            <a:alphaModFix/>
          </a:blip>
          <a:stretch>
            <a:fillRect/>
          </a:stretch>
        </p:blipFill>
        <p:spPr>
          <a:xfrm>
            <a:off x="1084675" y="1393025"/>
            <a:ext cx="7896225" cy="3344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7"/>
          <p:cNvSpPr txBox="1">
            <a:spLocks noGrp="1"/>
          </p:cNvSpPr>
          <p:nvPr>
            <p:ph type="body" idx="1"/>
          </p:nvPr>
        </p:nvSpPr>
        <p:spPr>
          <a:xfrm>
            <a:off x="1297500" y="353625"/>
            <a:ext cx="7038900" cy="4125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800"/>
              <a:t>6. In the last step of Pre-processing our data, we remove all the stopwards from the essay, as they don’t add significant meaning to the text.</a:t>
            </a:r>
            <a:endParaRPr sz="1800"/>
          </a:p>
        </p:txBody>
      </p:sp>
      <p:pic>
        <p:nvPicPr>
          <p:cNvPr id="219" name="Google Shape;219;p27"/>
          <p:cNvPicPr preferRelativeResize="0"/>
          <p:nvPr/>
        </p:nvPicPr>
        <p:blipFill>
          <a:blip r:embed="rId3">
            <a:alphaModFix/>
          </a:blip>
          <a:stretch>
            <a:fillRect/>
          </a:stretch>
        </p:blipFill>
        <p:spPr>
          <a:xfrm>
            <a:off x="338138" y="1909763"/>
            <a:ext cx="8467725" cy="1323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8"/>
          <p:cNvSpPr txBox="1">
            <a:spLocks noGrp="1"/>
          </p:cNvSpPr>
          <p:nvPr>
            <p:ph type="title"/>
          </p:nvPr>
        </p:nvSpPr>
        <p:spPr>
          <a:xfrm>
            <a:off x="1297500" y="393750"/>
            <a:ext cx="7038900" cy="57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a:t>Feature Extraction</a:t>
            </a:r>
            <a:endParaRPr sz="2800" b="1"/>
          </a:p>
        </p:txBody>
      </p:sp>
      <p:sp>
        <p:nvSpPr>
          <p:cNvPr id="225" name="Google Shape;225;p28"/>
          <p:cNvSpPr txBox="1">
            <a:spLocks noGrp="1"/>
          </p:cNvSpPr>
          <p:nvPr>
            <p:ph type="body" idx="1"/>
          </p:nvPr>
        </p:nvSpPr>
        <p:spPr>
          <a:xfrm>
            <a:off x="1412250" y="965550"/>
            <a:ext cx="6809400" cy="4452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Features  of essay are:</a:t>
            </a:r>
            <a:endParaRPr/>
          </a:p>
          <a:p>
            <a:pPr marL="457200" lvl="0" indent="-311150" algn="l" rtl="0">
              <a:spcBef>
                <a:spcPts val="1200"/>
              </a:spcBef>
              <a:spcAft>
                <a:spcPts val="0"/>
              </a:spcAft>
              <a:buSzPts val="1300"/>
              <a:buAutoNum type="arabicPeriod"/>
            </a:pPr>
            <a:r>
              <a:rPr lang="en"/>
              <a:t>Sentence  </a:t>
            </a:r>
            <a:endParaRPr/>
          </a:p>
          <a:p>
            <a:pPr marL="457200" lvl="0" indent="-311150" algn="l" rtl="0">
              <a:spcBef>
                <a:spcPts val="0"/>
              </a:spcBef>
              <a:spcAft>
                <a:spcPts val="0"/>
              </a:spcAft>
              <a:buSzPts val="1300"/>
              <a:buAutoNum type="arabicPeriod"/>
            </a:pPr>
            <a:r>
              <a:rPr lang="en"/>
              <a:t>Word  </a:t>
            </a:r>
            <a:endParaRPr/>
          </a:p>
          <a:p>
            <a:pPr marL="457200" lvl="0" indent="-311150" algn="l" rtl="0">
              <a:spcBef>
                <a:spcPts val="0"/>
              </a:spcBef>
              <a:spcAft>
                <a:spcPts val="0"/>
              </a:spcAft>
              <a:buSzPts val="1300"/>
              <a:buAutoNum type="arabicPeriod"/>
            </a:pPr>
            <a:r>
              <a:rPr lang="en"/>
              <a:t>Long word </a:t>
            </a:r>
            <a:endParaRPr/>
          </a:p>
          <a:p>
            <a:pPr marL="457200" lvl="0" indent="-311150" algn="l" rtl="0">
              <a:spcBef>
                <a:spcPts val="0"/>
              </a:spcBef>
              <a:spcAft>
                <a:spcPts val="0"/>
              </a:spcAft>
              <a:buSzPts val="1300"/>
              <a:buAutoNum type="arabicPeriod"/>
            </a:pPr>
            <a:r>
              <a:rPr lang="en"/>
              <a:t>Average word length </a:t>
            </a:r>
            <a:endParaRPr/>
          </a:p>
          <a:p>
            <a:pPr marL="457200" lvl="0" indent="-311150" algn="l" rtl="0">
              <a:spcBef>
                <a:spcPts val="0"/>
              </a:spcBef>
              <a:spcAft>
                <a:spcPts val="0"/>
              </a:spcAft>
              <a:buSzPts val="1300"/>
              <a:buAutoNum type="arabicPeriod"/>
            </a:pPr>
            <a:r>
              <a:rPr lang="en"/>
              <a:t>Comma </a:t>
            </a:r>
            <a:endParaRPr/>
          </a:p>
          <a:p>
            <a:pPr marL="457200" lvl="0" indent="-311150" algn="l" rtl="0">
              <a:spcBef>
                <a:spcPts val="0"/>
              </a:spcBef>
              <a:spcAft>
                <a:spcPts val="0"/>
              </a:spcAft>
              <a:buSzPts val="1300"/>
              <a:buAutoNum type="arabicPeriod"/>
            </a:pPr>
            <a:r>
              <a:rPr lang="en"/>
              <a:t>Exclamation </a:t>
            </a:r>
            <a:endParaRPr/>
          </a:p>
          <a:p>
            <a:pPr marL="457200" lvl="0" indent="-311150" algn="l" rtl="0">
              <a:spcBef>
                <a:spcPts val="0"/>
              </a:spcBef>
              <a:spcAft>
                <a:spcPts val="0"/>
              </a:spcAft>
              <a:buSzPts val="1300"/>
              <a:buAutoNum type="arabicPeriod"/>
            </a:pPr>
            <a:r>
              <a:rPr lang="en"/>
              <a:t>Bracket </a:t>
            </a:r>
            <a:endParaRPr/>
          </a:p>
          <a:p>
            <a:pPr marL="457200" lvl="0" indent="-311150" algn="l" rtl="0">
              <a:spcBef>
                <a:spcPts val="0"/>
              </a:spcBef>
              <a:spcAft>
                <a:spcPts val="0"/>
              </a:spcAft>
              <a:buSzPts val="1300"/>
              <a:buAutoNum type="arabicPeriod"/>
            </a:pPr>
            <a:r>
              <a:rPr lang="en"/>
              <a:t>Punctuation </a:t>
            </a:r>
            <a:endParaRPr/>
          </a:p>
          <a:p>
            <a:pPr marL="457200" lvl="0" indent="-311150" algn="l" rtl="0">
              <a:spcBef>
                <a:spcPts val="0"/>
              </a:spcBef>
              <a:spcAft>
                <a:spcPts val="0"/>
              </a:spcAft>
              <a:buSzPts val="1300"/>
              <a:buAutoNum type="arabicPeriod"/>
            </a:pPr>
            <a:r>
              <a:rPr lang="en"/>
              <a:t>Quotation </a:t>
            </a:r>
            <a:endParaRPr/>
          </a:p>
          <a:p>
            <a:pPr marL="457200" lvl="0" indent="-311150" algn="l" rtl="0">
              <a:spcBef>
                <a:spcPts val="0"/>
              </a:spcBef>
              <a:spcAft>
                <a:spcPts val="0"/>
              </a:spcAft>
              <a:buSzPts val="1300"/>
              <a:buAutoNum type="arabicPeriod"/>
            </a:pPr>
            <a:r>
              <a:rPr lang="en"/>
              <a:t>Verb </a:t>
            </a:r>
            <a:endParaRPr/>
          </a:p>
          <a:p>
            <a:pPr marL="457200" lvl="0" indent="-311150" algn="l" rtl="0">
              <a:spcBef>
                <a:spcPts val="0"/>
              </a:spcBef>
              <a:spcAft>
                <a:spcPts val="0"/>
              </a:spcAft>
              <a:buSzPts val="1300"/>
              <a:buAutoNum type="arabicPeriod"/>
            </a:pPr>
            <a:r>
              <a:rPr lang="en"/>
              <a:t>Adverb</a:t>
            </a:r>
            <a:endParaRPr/>
          </a:p>
          <a:p>
            <a:pPr marL="457200" lvl="0" indent="-311150" algn="l" rtl="0">
              <a:spcBef>
                <a:spcPts val="0"/>
              </a:spcBef>
              <a:spcAft>
                <a:spcPts val="0"/>
              </a:spcAft>
              <a:buSzPts val="1300"/>
              <a:buAutoNum type="arabicPeriod"/>
            </a:pPr>
            <a:r>
              <a:rPr lang="en"/>
              <a:t>Noun</a:t>
            </a:r>
            <a:endParaRPr/>
          </a:p>
          <a:p>
            <a:pPr marL="457200" lvl="0" indent="-311150" algn="l" rtl="0">
              <a:spcBef>
                <a:spcPts val="0"/>
              </a:spcBef>
              <a:spcAft>
                <a:spcPts val="0"/>
              </a:spcAft>
              <a:buSzPts val="1300"/>
              <a:buAutoNum type="arabicPeriod"/>
            </a:pPr>
            <a:r>
              <a:rPr lang="en"/>
              <a:t>Pronoun</a:t>
            </a:r>
            <a:endParaRPr/>
          </a:p>
          <a:p>
            <a:pPr marL="457200" lvl="0" indent="-311150" algn="l" rtl="0">
              <a:spcBef>
                <a:spcPts val="0"/>
              </a:spcBef>
              <a:spcAft>
                <a:spcPts val="0"/>
              </a:spcAft>
              <a:buSzPts val="1300"/>
              <a:buAutoNum type="arabicPeriod"/>
            </a:pPr>
            <a:r>
              <a:rPr lang="en"/>
              <a:t>Adjective</a:t>
            </a:r>
            <a:endParaRPr/>
          </a:p>
          <a:p>
            <a:pPr marL="457200" lvl="0" indent="-311150" algn="l" rtl="0">
              <a:spcBef>
                <a:spcPts val="0"/>
              </a:spcBef>
              <a:spcAft>
                <a:spcPts val="0"/>
              </a:spcAft>
              <a:buSzPts val="1300"/>
              <a:buAutoNum type="arabicPeriod"/>
            </a:pPr>
            <a:r>
              <a:rPr lang="en"/>
              <a:t>Foreign words</a:t>
            </a:r>
            <a:endParaRPr/>
          </a:p>
          <a:p>
            <a:pPr marL="457200" lvl="0" indent="-311150" algn="l" rtl="0">
              <a:spcBef>
                <a:spcPts val="0"/>
              </a:spcBef>
              <a:spcAft>
                <a:spcPts val="0"/>
              </a:spcAft>
              <a:buSzPts val="1300"/>
              <a:buAutoNum type="arabicPeriod"/>
            </a:pPr>
            <a:r>
              <a:rPr lang="en"/>
              <a:t>Wrong Spellings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9"/>
          <p:cNvSpPr txBox="1">
            <a:spLocks noGrp="1"/>
          </p:cNvSpPr>
          <p:nvPr>
            <p:ph type="title"/>
          </p:nvPr>
        </p:nvSpPr>
        <p:spPr>
          <a:xfrm>
            <a:off x="823850" y="343550"/>
            <a:ext cx="5166300" cy="4402500"/>
          </a:xfrm>
          <a:prstGeom prst="rect">
            <a:avLst/>
          </a:prstGeom>
        </p:spPr>
        <p:txBody>
          <a:bodyPr spcFirstLastPara="1" wrap="square" lIns="91425" tIns="91425" rIns="91425" bIns="91425" anchor="ctr" anchorCtr="0">
            <a:normAutofit/>
          </a:bodyPr>
          <a:lstStyle/>
          <a:p>
            <a:pPr marL="457200" lvl="0" indent="-342900" algn="l" rtl="0">
              <a:spcBef>
                <a:spcPts val="0"/>
              </a:spcBef>
              <a:spcAft>
                <a:spcPts val="0"/>
              </a:spcAft>
              <a:buSzPts val="1800"/>
              <a:buChar char="●"/>
            </a:pPr>
            <a:r>
              <a:rPr lang="en" sz="1800"/>
              <a:t>Features 1 to 4 indicate language fluency and dexterity of essay.</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Features 5 to 9 are good indicators of a structured and well organised essay.</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Features 10 to 14 are part of speech of essay and these are good proxies to test vocabulary.</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Features 15 and 16 indicate command over language and facility of use.</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Input to feature extraction module:</a:t>
            </a:r>
            <a:endParaRPr/>
          </a:p>
        </p:txBody>
      </p:sp>
      <p:sp>
        <p:nvSpPr>
          <p:cNvPr id="236" name="Google Shape;236;p3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37" name="Google Shape;237;p30"/>
          <p:cNvPicPr preferRelativeResize="0"/>
          <p:nvPr/>
        </p:nvPicPr>
        <p:blipFill>
          <a:blip r:embed="rId3">
            <a:alphaModFix/>
          </a:blip>
          <a:stretch>
            <a:fillRect/>
          </a:stretch>
        </p:blipFill>
        <p:spPr>
          <a:xfrm>
            <a:off x="1114475" y="1259325"/>
            <a:ext cx="7404950" cy="3527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Output of feature extraction module:</a:t>
            </a:r>
            <a:endParaRPr/>
          </a:p>
        </p:txBody>
      </p:sp>
      <p:sp>
        <p:nvSpPr>
          <p:cNvPr id="243" name="Google Shape;243;p3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44" name="Google Shape;244;p31"/>
          <p:cNvPicPr preferRelativeResize="0"/>
          <p:nvPr/>
        </p:nvPicPr>
        <p:blipFill rotWithShape="1">
          <a:blip r:embed="rId3">
            <a:alphaModFix/>
          </a:blip>
          <a:srcRect b="52987"/>
          <a:stretch/>
        </p:blipFill>
        <p:spPr>
          <a:xfrm>
            <a:off x="1297500" y="1163000"/>
            <a:ext cx="7625700" cy="37203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2"/>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Input to model used:</a:t>
            </a:r>
            <a:endParaRPr/>
          </a:p>
        </p:txBody>
      </p:sp>
      <p:sp>
        <p:nvSpPr>
          <p:cNvPr id="250" name="Google Shape;250;p32"/>
          <p:cNvSpPr txBox="1">
            <a:spLocks noGrp="1"/>
          </p:cNvSpPr>
          <p:nvPr>
            <p:ph type="body" idx="2"/>
          </p:nvPr>
        </p:nvSpPr>
        <p:spPr>
          <a:xfrm>
            <a:off x="4648200" y="217300"/>
            <a:ext cx="3676800" cy="4609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51" name="Google Shape;251;p32"/>
          <p:cNvPicPr preferRelativeResize="0"/>
          <p:nvPr/>
        </p:nvPicPr>
        <p:blipFill rotWithShape="1">
          <a:blip r:embed="rId3">
            <a:alphaModFix/>
          </a:blip>
          <a:srcRect t="44864" r="50049"/>
          <a:stretch/>
        </p:blipFill>
        <p:spPr>
          <a:xfrm>
            <a:off x="4648200" y="217300"/>
            <a:ext cx="3676801" cy="46097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23850" y="364325"/>
            <a:ext cx="4587000" cy="40236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Index : </a:t>
            </a:r>
            <a:endParaRPr/>
          </a:p>
          <a:p>
            <a:pPr marL="457200" lvl="0" indent="-388620" algn="l" rtl="0">
              <a:spcBef>
                <a:spcPts val="0"/>
              </a:spcBef>
              <a:spcAft>
                <a:spcPts val="0"/>
              </a:spcAft>
              <a:buSzPct val="100000"/>
              <a:buAutoNum type="arabicPeriod"/>
            </a:pPr>
            <a:r>
              <a:rPr lang="en"/>
              <a:t>Introduction</a:t>
            </a:r>
            <a:endParaRPr/>
          </a:p>
          <a:p>
            <a:pPr marL="457200" lvl="0" indent="-388620" algn="l" rtl="0">
              <a:spcBef>
                <a:spcPts val="0"/>
              </a:spcBef>
              <a:spcAft>
                <a:spcPts val="0"/>
              </a:spcAft>
              <a:buSzPct val="100000"/>
              <a:buAutoNum type="arabicPeriod"/>
            </a:pPr>
            <a:r>
              <a:rPr lang="en"/>
              <a:t>Objective</a:t>
            </a:r>
            <a:endParaRPr/>
          </a:p>
          <a:p>
            <a:pPr marL="457200" lvl="0" indent="-388620" algn="l" rtl="0">
              <a:spcBef>
                <a:spcPts val="0"/>
              </a:spcBef>
              <a:spcAft>
                <a:spcPts val="0"/>
              </a:spcAft>
              <a:buSzPct val="100000"/>
              <a:buAutoNum type="arabicPeriod"/>
            </a:pPr>
            <a:r>
              <a:rPr lang="en"/>
              <a:t>Dataset Description</a:t>
            </a:r>
            <a:endParaRPr/>
          </a:p>
          <a:p>
            <a:pPr marL="457200" lvl="0" indent="-388620" algn="l" rtl="0">
              <a:spcBef>
                <a:spcPts val="0"/>
              </a:spcBef>
              <a:spcAft>
                <a:spcPts val="0"/>
              </a:spcAft>
              <a:buSzPct val="100000"/>
              <a:buAutoNum type="arabicPeriod"/>
            </a:pPr>
            <a:r>
              <a:rPr lang="en"/>
              <a:t>Structure of Dataset</a:t>
            </a:r>
            <a:endParaRPr/>
          </a:p>
          <a:p>
            <a:pPr marL="457200" lvl="0" indent="-388620" algn="l" rtl="0">
              <a:spcBef>
                <a:spcPts val="0"/>
              </a:spcBef>
              <a:spcAft>
                <a:spcPts val="0"/>
              </a:spcAft>
              <a:buSzPct val="100000"/>
              <a:buAutoNum type="arabicPeriod"/>
            </a:pPr>
            <a:r>
              <a:rPr lang="en"/>
              <a:t>Pre-Processing Steps</a:t>
            </a:r>
            <a:endParaRPr/>
          </a:p>
          <a:p>
            <a:pPr marL="457200" lvl="0" indent="-388620" algn="l" rtl="0">
              <a:spcBef>
                <a:spcPts val="0"/>
              </a:spcBef>
              <a:spcAft>
                <a:spcPts val="0"/>
              </a:spcAft>
              <a:buSzPct val="100000"/>
              <a:buAutoNum type="arabicPeriod"/>
            </a:pPr>
            <a:r>
              <a:rPr lang="en"/>
              <a:t>Methodology</a:t>
            </a:r>
            <a:endParaRPr/>
          </a:p>
          <a:p>
            <a:pPr marL="457200" lvl="0" indent="-388620" algn="l" rtl="0">
              <a:spcBef>
                <a:spcPts val="0"/>
              </a:spcBef>
              <a:spcAft>
                <a:spcPts val="0"/>
              </a:spcAft>
              <a:buSzPct val="100000"/>
              <a:buAutoNum type="arabicPeriod"/>
            </a:pPr>
            <a:r>
              <a:rPr lang="en"/>
              <a:t>Results</a:t>
            </a:r>
            <a:endParaRPr/>
          </a:p>
          <a:p>
            <a:pPr marL="457200" lvl="0" indent="-388620" algn="l" rtl="0">
              <a:spcBef>
                <a:spcPts val="0"/>
              </a:spcBef>
              <a:spcAft>
                <a:spcPts val="0"/>
              </a:spcAft>
              <a:buSzPct val="100000"/>
              <a:buAutoNum type="arabicPeriod"/>
            </a:pPr>
            <a:r>
              <a:rPr lang="en"/>
              <a:t>Future Directions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b="1"/>
              <a:t>Methodology</a:t>
            </a:r>
            <a:endParaRPr sz="3000" b="1"/>
          </a:p>
        </p:txBody>
      </p:sp>
      <p:sp>
        <p:nvSpPr>
          <p:cNvPr id="257" name="Google Shape;257;p33"/>
          <p:cNvSpPr txBox="1">
            <a:spLocks noGrp="1"/>
          </p:cNvSpPr>
          <p:nvPr>
            <p:ph type="body" idx="1"/>
          </p:nvPr>
        </p:nvSpPr>
        <p:spPr>
          <a:xfrm>
            <a:off x="1297500" y="996339"/>
            <a:ext cx="7038900" cy="2911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Models available:</a:t>
            </a:r>
            <a:endParaRPr sz="1800"/>
          </a:p>
          <a:p>
            <a:pPr marL="457200" lvl="0" indent="0" algn="l" rtl="0">
              <a:spcBef>
                <a:spcPts val="1200"/>
              </a:spcBef>
              <a:spcAft>
                <a:spcPts val="1200"/>
              </a:spcAft>
              <a:buNone/>
            </a:pPr>
            <a:endParaRPr sz="1800"/>
          </a:p>
        </p:txBody>
      </p:sp>
      <p:pic>
        <p:nvPicPr>
          <p:cNvPr id="258" name="Google Shape;258;p33"/>
          <p:cNvPicPr preferRelativeResize="0"/>
          <p:nvPr/>
        </p:nvPicPr>
        <p:blipFill rotWithShape="1">
          <a:blip r:embed="rId3">
            <a:alphaModFix/>
          </a:blip>
          <a:srcRect/>
          <a:stretch/>
        </p:blipFill>
        <p:spPr>
          <a:xfrm>
            <a:off x="1847850" y="1557650"/>
            <a:ext cx="7038775" cy="3339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Why Linear Regression Model?</a:t>
            </a:r>
            <a:endParaRPr/>
          </a:p>
        </p:txBody>
      </p:sp>
      <p:sp>
        <p:nvSpPr>
          <p:cNvPr id="264" name="Google Shape;264;p34"/>
          <p:cNvSpPr txBox="1">
            <a:spLocks noGrp="1"/>
          </p:cNvSpPr>
          <p:nvPr>
            <p:ph type="body" idx="1"/>
          </p:nvPr>
        </p:nvSpPr>
        <p:spPr>
          <a:xfrm>
            <a:off x="1297500" y="1506525"/>
            <a:ext cx="7038900" cy="28797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 sz="2000"/>
              <a:t>Accuracy of linear regression model is quite good</a:t>
            </a:r>
            <a:endParaRPr sz="2000"/>
          </a:p>
          <a:p>
            <a:pPr marL="0" lvl="0" indent="0" algn="l" rtl="0">
              <a:spcBef>
                <a:spcPts val="1200"/>
              </a:spcBef>
              <a:spcAft>
                <a:spcPts val="0"/>
              </a:spcAft>
              <a:buNone/>
            </a:pPr>
            <a:r>
              <a:rPr lang="en" sz="2000"/>
              <a:t>         as compared to SVM, Decision trees.</a:t>
            </a:r>
            <a:endParaRPr sz="2000"/>
          </a:p>
          <a:p>
            <a:pPr marL="457200" lvl="0" indent="-355600" algn="l" rtl="0">
              <a:spcBef>
                <a:spcPts val="1200"/>
              </a:spcBef>
              <a:spcAft>
                <a:spcPts val="0"/>
              </a:spcAft>
              <a:buSzPts val="2000"/>
              <a:buChar char="●"/>
            </a:pPr>
            <a:r>
              <a:rPr lang="en" sz="2000"/>
              <a:t>Further features chosen are linearly related  to    </a:t>
            </a:r>
            <a:endParaRPr sz="2000"/>
          </a:p>
          <a:p>
            <a:pPr marL="457200" lvl="0" indent="0" algn="l" rtl="0">
              <a:spcBef>
                <a:spcPts val="1200"/>
              </a:spcBef>
              <a:spcAft>
                <a:spcPts val="1200"/>
              </a:spcAft>
              <a:buNone/>
            </a:pPr>
            <a:r>
              <a:rPr lang="en" sz="2000"/>
              <a:t>human graded score.</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269" name="Google Shape;269;p35"/>
          <p:cNvPicPr preferRelativeResize="0"/>
          <p:nvPr/>
        </p:nvPicPr>
        <p:blipFill rotWithShape="1">
          <a:blip r:embed="rId3">
            <a:alphaModFix/>
          </a:blip>
          <a:srcRect r="13934"/>
          <a:stretch/>
        </p:blipFill>
        <p:spPr>
          <a:xfrm>
            <a:off x="200600" y="498525"/>
            <a:ext cx="4235350" cy="3557025"/>
          </a:xfrm>
          <a:prstGeom prst="rect">
            <a:avLst/>
          </a:prstGeom>
          <a:noFill/>
          <a:ln>
            <a:noFill/>
          </a:ln>
        </p:spPr>
      </p:pic>
      <p:sp>
        <p:nvSpPr>
          <p:cNvPr id="270" name="Google Shape;270;p35"/>
          <p:cNvSpPr txBox="1"/>
          <p:nvPr/>
        </p:nvSpPr>
        <p:spPr>
          <a:xfrm flipH="1">
            <a:off x="884850" y="4178425"/>
            <a:ext cx="3260700" cy="74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FFFFFF"/>
                </a:solidFill>
                <a:latin typeface="Lato"/>
                <a:ea typeface="Lato"/>
                <a:cs typeface="Lato"/>
                <a:sym typeface="Lato"/>
              </a:rPr>
              <a:t>Y-axis: Sentence Count</a:t>
            </a:r>
            <a:endParaRPr sz="1800">
              <a:solidFill>
                <a:srgbClr val="FFFFFF"/>
              </a:solidFill>
              <a:latin typeface="Lato"/>
              <a:ea typeface="Lato"/>
              <a:cs typeface="Lato"/>
              <a:sym typeface="Lato"/>
            </a:endParaRPr>
          </a:p>
          <a:p>
            <a:pPr marL="0" lvl="0" indent="0" algn="l" rtl="0">
              <a:spcBef>
                <a:spcPts val="0"/>
              </a:spcBef>
              <a:spcAft>
                <a:spcPts val="0"/>
              </a:spcAft>
              <a:buNone/>
            </a:pPr>
            <a:r>
              <a:rPr lang="en" sz="1800">
                <a:solidFill>
                  <a:srgbClr val="FFFFFF"/>
                </a:solidFill>
                <a:latin typeface="Lato"/>
                <a:ea typeface="Lato"/>
                <a:cs typeface="Lato"/>
                <a:sym typeface="Lato"/>
              </a:rPr>
              <a:t>X-axis: Actual Score</a:t>
            </a:r>
            <a:endParaRPr sz="1800">
              <a:solidFill>
                <a:srgbClr val="FFFFFF"/>
              </a:solidFill>
              <a:latin typeface="Lato"/>
              <a:ea typeface="Lato"/>
              <a:cs typeface="Lato"/>
              <a:sym typeface="Lato"/>
            </a:endParaRPr>
          </a:p>
        </p:txBody>
      </p:sp>
      <p:pic>
        <p:nvPicPr>
          <p:cNvPr id="271" name="Google Shape;271;p35"/>
          <p:cNvPicPr preferRelativeResize="0"/>
          <p:nvPr/>
        </p:nvPicPr>
        <p:blipFill rotWithShape="1">
          <a:blip r:embed="rId4">
            <a:alphaModFix/>
          </a:blip>
          <a:srcRect r="14442"/>
          <a:stretch/>
        </p:blipFill>
        <p:spPr>
          <a:xfrm>
            <a:off x="4696550" y="498525"/>
            <a:ext cx="4235350" cy="3557025"/>
          </a:xfrm>
          <a:prstGeom prst="rect">
            <a:avLst/>
          </a:prstGeom>
          <a:noFill/>
          <a:ln>
            <a:noFill/>
          </a:ln>
        </p:spPr>
      </p:pic>
      <p:sp>
        <p:nvSpPr>
          <p:cNvPr id="272" name="Google Shape;272;p35"/>
          <p:cNvSpPr txBox="1"/>
          <p:nvPr/>
        </p:nvSpPr>
        <p:spPr>
          <a:xfrm flipH="1">
            <a:off x="5727150" y="4178425"/>
            <a:ext cx="2451600" cy="74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FFFFFF"/>
                </a:solidFill>
                <a:latin typeface="Lato"/>
                <a:ea typeface="Lato"/>
                <a:cs typeface="Lato"/>
                <a:sym typeface="Lato"/>
              </a:rPr>
              <a:t>Y-axis: Word Count</a:t>
            </a:r>
            <a:endParaRPr sz="1800">
              <a:solidFill>
                <a:srgbClr val="FFFFFF"/>
              </a:solidFill>
              <a:latin typeface="Lato"/>
              <a:ea typeface="Lato"/>
              <a:cs typeface="Lato"/>
              <a:sym typeface="Lato"/>
            </a:endParaRPr>
          </a:p>
          <a:p>
            <a:pPr marL="0" lvl="0" indent="0" algn="l" rtl="0">
              <a:spcBef>
                <a:spcPts val="0"/>
              </a:spcBef>
              <a:spcAft>
                <a:spcPts val="0"/>
              </a:spcAft>
              <a:buNone/>
            </a:pPr>
            <a:r>
              <a:rPr lang="en" sz="1800">
                <a:solidFill>
                  <a:srgbClr val="FFFFFF"/>
                </a:solidFill>
                <a:latin typeface="Lato"/>
                <a:ea typeface="Lato"/>
                <a:cs typeface="Lato"/>
                <a:sym typeface="Lato"/>
              </a:rPr>
              <a:t>X-axis: Actual Score</a:t>
            </a:r>
            <a:endParaRPr>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pic>
        <p:nvPicPr>
          <p:cNvPr id="277" name="Google Shape;277;p36"/>
          <p:cNvPicPr preferRelativeResize="0"/>
          <p:nvPr/>
        </p:nvPicPr>
        <p:blipFill rotWithShape="1">
          <a:blip r:embed="rId3">
            <a:alphaModFix/>
          </a:blip>
          <a:srcRect r="13532"/>
          <a:stretch/>
        </p:blipFill>
        <p:spPr>
          <a:xfrm>
            <a:off x="285675" y="360075"/>
            <a:ext cx="4085726" cy="3706125"/>
          </a:xfrm>
          <a:prstGeom prst="rect">
            <a:avLst/>
          </a:prstGeom>
          <a:noFill/>
          <a:ln>
            <a:noFill/>
          </a:ln>
        </p:spPr>
      </p:pic>
      <p:sp>
        <p:nvSpPr>
          <p:cNvPr id="278" name="Google Shape;278;p36"/>
          <p:cNvSpPr txBox="1"/>
          <p:nvPr/>
        </p:nvSpPr>
        <p:spPr>
          <a:xfrm>
            <a:off x="1285000" y="4066200"/>
            <a:ext cx="2471700" cy="74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FFFFFF"/>
                </a:solidFill>
                <a:latin typeface="Lato"/>
                <a:ea typeface="Lato"/>
                <a:cs typeface="Lato"/>
                <a:sym typeface="Lato"/>
              </a:rPr>
              <a:t>Y-axis: Noun Count</a:t>
            </a:r>
            <a:endParaRPr sz="1800">
              <a:solidFill>
                <a:srgbClr val="FFFFFF"/>
              </a:solidFill>
              <a:latin typeface="Lato"/>
              <a:ea typeface="Lato"/>
              <a:cs typeface="Lato"/>
              <a:sym typeface="Lato"/>
            </a:endParaRPr>
          </a:p>
          <a:p>
            <a:pPr marL="0" lvl="0" indent="0" algn="l" rtl="0">
              <a:spcBef>
                <a:spcPts val="0"/>
              </a:spcBef>
              <a:spcAft>
                <a:spcPts val="0"/>
              </a:spcAft>
              <a:buNone/>
            </a:pPr>
            <a:r>
              <a:rPr lang="en" sz="1800">
                <a:solidFill>
                  <a:srgbClr val="FFFFFF"/>
                </a:solidFill>
                <a:latin typeface="Lato"/>
                <a:ea typeface="Lato"/>
                <a:cs typeface="Lato"/>
                <a:sym typeface="Lato"/>
              </a:rPr>
              <a:t>X-axis: Actual Score</a:t>
            </a:r>
            <a:endParaRPr>
              <a:latin typeface="Lato"/>
              <a:ea typeface="Lato"/>
              <a:cs typeface="Lato"/>
              <a:sym typeface="Lato"/>
            </a:endParaRPr>
          </a:p>
        </p:txBody>
      </p:sp>
      <p:pic>
        <p:nvPicPr>
          <p:cNvPr id="279" name="Google Shape;279;p36"/>
          <p:cNvPicPr preferRelativeResize="0"/>
          <p:nvPr/>
        </p:nvPicPr>
        <p:blipFill rotWithShape="1">
          <a:blip r:embed="rId4">
            <a:alphaModFix/>
          </a:blip>
          <a:srcRect r="13696"/>
          <a:stretch/>
        </p:blipFill>
        <p:spPr>
          <a:xfrm>
            <a:off x="4800257" y="360075"/>
            <a:ext cx="4085725" cy="3706125"/>
          </a:xfrm>
          <a:prstGeom prst="rect">
            <a:avLst/>
          </a:prstGeom>
          <a:noFill/>
          <a:ln>
            <a:noFill/>
          </a:ln>
        </p:spPr>
      </p:pic>
      <p:sp>
        <p:nvSpPr>
          <p:cNvPr id="280" name="Google Shape;280;p36"/>
          <p:cNvSpPr txBox="1"/>
          <p:nvPr/>
        </p:nvSpPr>
        <p:spPr>
          <a:xfrm flipH="1">
            <a:off x="5789400" y="4066200"/>
            <a:ext cx="3354600" cy="74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FFFFFF"/>
                </a:solidFill>
                <a:latin typeface="Lato"/>
                <a:ea typeface="Lato"/>
                <a:cs typeface="Lato"/>
                <a:sym typeface="Lato"/>
              </a:rPr>
              <a:t>Y-axis: Verb  Count</a:t>
            </a:r>
            <a:endParaRPr sz="1800">
              <a:solidFill>
                <a:srgbClr val="FFFFFF"/>
              </a:solidFill>
              <a:latin typeface="Lato"/>
              <a:ea typeface="Lato"/>
              <a:cs typeface="Lato"/>
              <a:sym typeface="Lato"/>
            </a:endParaRPr>
          </a:p>
          <a:p>
            <a:pPr marL="0" lvl="0" indent="0" algn="l" rtl="0">
              <a:spcBef>
                <a:spcPts val="0"/>
              </a:spcBef>
              <a:spcAft>
                <a:spcPts val="0"/>
              </a:spcAft>
              <a:buNone/>
            </a:pPr>
            <a:r>
              <a:rPr lang="en" sz="1800">
                <a:solidFill>
                  <a:srgbClr val="FFFFFF"/>
                </a:solidFill>
                <a:latin typeface="Lato"/>
                <a:ea typeface="Lato"/>
                <a:cs typeface="Lato"/>
                <a:sym typeface="Lato"/>
              </a:rPr>
              <a:t>X-axis: Actual Score</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pic>
        <p:nvPicPr>
          <p:cNvPr id="285" name="Google Shape;285;p37"/>
          <p:cNvPicPr preferRelativeResize="0"/>
          <p:nvPr/>
        </p:nvPicPr>
        <p:blipFill rotWithShape="1">
          <a:blip r:embed="rId3">
            <a:alphaModFix/>
          </a:blip>
          <a:srcRect r="11987"/>
          <a:stretch/>
        </p:blipFill>
        <p:spPr>
          <a:xfrm>
            <a:off x="152400" y="397300"/>
            <a:ext cx="4191324" cy="3752425"/>
          </a:xfrm>
          <a:prstGeom prst="rect">
            <a:avLst/>
          </a:prstGeom>
          <a:noFill/>
          <a:ln>
            <a:noFill/>
          </a:ln>
        </p:spPr>
      </p:pic>
      <p:sp>
        <p:nvSpPr>
          <p:cNvPr id="286" name="Google Shape;286;p37"/>
          <p:cNvSpPr txBox="1"/>
          <p:nvPr/>
        </p:nvSpPr>
        <p:spPr>
          <a:xfrm>
            <a:off x="1009225" y="4239400"/>
            <a:ext cx="2864100" cy="74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FFFFFF"/>
                </a:solidFill>
                <a:latin typeface="Lato"/>
                <a:ea typeface="Lato"/>
                <a:cs typeface="Lato"/>
                <a:sym typeface="Lato"/>
              </a:rPr>
              <a:t>Y-axis: Punctuation count</a:t>
            </a:r>
            <a:endParaRPr sz="1800">
              <a:solidFill>
                <a:srgbClr val="FFFFFF"/>
              </a:solidFill>
              <a:latin typeface="Lato"/>
              <a:ea typeface="Lato"/>
              <a:cs typeface="Lato"/>
              <a:sym typeface="Lato"/>
            </a:endParaRPr>
          </a:p>
          <a:p>
            <a:pPr marL="0" lvl="0" indent="0" algn="l" rtl="0">
              <a:spcBef>
                <a:spcPts val="0"/>
              </a:spcBef>
              <a:spcAft>
                <a:spcPts val="0"/>
              </a:spcAft>
              <a:buNone/>
            </a:pPr>
            <a:r>
              <a:rPr lang="en" sz="1800">
                <a:solidFill>
                  <a:srgbClr val="FFFFFF"/>
                </a:solidFill>
                <a:latin typeface="Lato"/>
                <a:ea typeface="Lato"/>
                <a:cs typeface="Lato"/>
                <a:sym typeface="Lato"/>
              </a:rPr>
              <a:t>X-axis: Actual Score</a:t>
            </a:r>
            <a:endParaRPr sz="1800">
              <a:solidFill>
                <a:srgbClr val="FFFFFF"/>
              </a:solidFill>
              <a:latin typeface="Lato"/>
              <a:ea typeface="Lato"/>
              <a:cs typeface="Lato"/>
              <a:sym typeface="Lato"/>
            </a:endParaRPr>
          </a:p>
        </p:txBody>
      </p:sp>
      <p:pic>
        <p:nvPicPr>
          <p:cNvPr id="287" name="Google Shape;287;p37"/>
          <p:cNvPicPr preferRelativeResize="0"/>
          <p:nvPr/>
        </p:nvPicPr>
        <p:blipFill rotWithShape="1">
          <a:blip r:embed="rId4">
            <a:alphaModFix/>
          </a:blip>
          <a:srcRect r="14893"/>
          <a:stretch/>
        </p:blipFill>
        <p:spPr>
          <a:xfrm>
            <a:off x="4793584" y="397288"/>
            <a:ext cx="4191325" cy="3752425"/>
          </a:xfrm>
          <a:prstGeom prst="rect">
            <a:avLst/>
          </a:prstGeom>
          <a:noFill/>
          <a:ln>
            <a:noFill/>
          </a:ln>
        </p:spPr>
      </p:pic>
      <p:sp>
        <p:nvSpPr>
          <p:cNvPr id="288" name="Google Shape;288;p37"/>
          <p:cNvSpPr txBox="1"/>
          <p:nvPr/>
        </p:nvSpPr>
        <p:spPr>
          <a:xfrm flipH="1">
            <a:off x="5564575" y="4251775"/>
            <a:ext cx="2699700" cy="74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FFFFFF"/>
                </a:solidFill>
                <a:latin typeface="Lato"/>
                <a:ea typeface="Lato"/>
                <a:cs typeface="Lato"/>
                <a:sym typeface="Lato"/>
              </a:rPr>
              <a:t>Y-axis: Wrong spelling</a:t>
            </a:r>
            <a:endParaRPr sz="1800">
              <a:solidFill>
                <a:srgbClr val="FFFFFF"/>
              </a:solidFill>
              <a:latin typeface="Lato"/>
              <a:ea typeface="Lato"/>
              <a:cs typeface="Lato"/>
              <a:sym typeface="Lato"/>
            </a:endParaRPr>
          </a:p>
          <a:p>
            <a:pPr marL="0" lvl="0" indent="0" algn="l" rtl="0">
              <a:spcBef>
                <a:spcPts val="0"/>
              </a:spcBef>
              <a:spcAft>
                <a:spcPts val="0"/>
              </a:spcAft>
              <a:buNone/>
            </a:pPr>
            <a:r>
              <a:rPr lang="en" sz="1800">
                <a:solidFill>
                  <a:srgbClr val="FFFFFF"/>
                </a:solidFill>
                <a:latin typeface="Lato"/>
                <a:ea typeface="Lato"/>
                <a:cs typeface="Lato"/>
                <a:sym typeface="Lato"/>
              </a:rPr>
              <a:t>X-axis: Actual Score</a:t>
            </a:r>
            <a:endParaRPr>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600" b="1"/>
              <a:t>Architecture of Model:</a:t>
            </a:r>
            <a:endParaRPr sz="2600" b="1"/>
          </a:p>
        </p:txBody>
      </p:sp>
      <p:pic>
        <p:nvPicPr>
          <p:cNvPr id="294" name="Google Shape;294;p38"/>
          <p:cNvPicPr preferRelativeResize="0"/>
          <p:nvPr/>
        </p:nvPicPr>
        <p:blipFill>
          <a:blip r:embed="rId3">
            <a:alphaModFix/>
          </a:blip>
          <a:stretch>
            <a:fillRect/>
          </a:stretch>
        </p:blipFill>
        <p:spPr>
          <a:xfrm>
            <a:off x="1297500" y="1307850"/>
            <a:ext cx="7404351" cy="33992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600" b="1"/>
              <a:t>How each Module is working in Model:</a:t>
            </a:r>
            <a:endParaRPr sz="2600" b="1"/>
          </a:p>
        </p:txBody>
      </p:sp>
      <p:sp>
        <p:nvSpPr>
          <p:cNvPr id="300" name="Google Shape;300;p39"/>
          <p:cNvSpPr txBox="1">
            <a:spLocks noGrp="1"/>
          </p:cNvSpPr>
          <p:nvPr>
            <p:ph type="body" idx="1"/>
          </p:nvPr>
        </p:nvSpPr>
        <p:spPr>
          <a:xfrm>
            <a:off x="1297500" y="1227000"/>
            <a:ext cx="7540200" cy="39165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en" sz="1700"/>
              <a:t>Feature extraction module takes cleaned essays(13000) as input and computes all the features like word count, verb count, etc per essay.</a:t>
            </a:r>
            <a:endParaRPr sz="1700"/>
          </a:p>
          <a:p>
            <a:pPr marL="457200" lvl="0" indent="-336550" algn="l" rtl="0">
              <a:spcBef>
                <a:spcPts val="0"/>
              </a:spcBef>
              <a:spcAft>
                <a:spcPts val="0"/>
              </a:spcAft>
              <a:buSzPts val="1700"/>
              <a:buChar char="●"/>
            </a:pPr>
            <a:r>
              <a:rPr lang="en" sz="1700"/>
              <a:t>Linear regression module takes output from feature extraction module as input and learns model parameters. Model parameters is calculated independently for each essay set. This was done as marking scale of human graded score is different for each essay set(1-8).</a:t>
            </a:r>
            <a:endParaRPr sz="1700"/>
          </a:p>
          <a:p>
            <a:pPr marL="457200" lvl="0" indent="-336550" algn="l" rtl="0">
              <a:spcBef>
                <a:spcPts val="0"/>
              </a:spcBef>
              <a:spcAft>
                <a:spcPts val="0"/>
              </a:spcAft>
              <a:buSzPts val="1700"/>
              <a:buChar char="●"/>
            </a:pPr>
            <a:r>
              <a:rPr lang="en" sz="1700"/>
              <a:t>Test module uses 10% of original training set as test set and remaining 90% is used to train the model. Then scores for test sets are predicted by model.</a:t>
            </a:r>
            <a:endParaRPr sz="1700"/>
          </a:p>
          <a:p>
            <a:pPr marL="457200" lvl="0" indent="-336550" algn="l" rtl="0">
              <a:spcBef>
                <a:spcPts val="0"/>
              </a:spcBef>
              <a:spcAft>
                <a:spcPts val="0"/>
              </a:spcAft>
              <a:buSzPts val="1700"/>
              <a:buChar char="●"/>
            </a:pPr>
            <a:r>
              <a:rPr lang="en" sz="1700"/>
              <a:t>Finally Error Analysis module computes error in predicted scores against human graded score. RMSE, Max AE are used as error metric.</a:t>
            </a:r>
            <a:endParaRPr sz="17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700" b="1"/>
              <a:t>Results:</a:t>
            </a:r>
            <a:endParaRPr sz="2700" b="1"/>
          </a:p>
        </p:txBody>
      </p:sp>
      <p:sp>
        <p:nvSpPr>
          <p:cNvPr id="306" name="Google Shape;306;p40"/>
          <p:cNvSpPr txBox="1">
            <a:spLocks noGrp="1"/>
          </p:cNvSpPr>
          <p:nvPr>
            <p:ph type="body" idx="1"/>
          </p:nvPr>
        </p:nvSpPr>
        <p:spPr>
          <a:xfrm>
            <a:off x="1297500" y="826475"/>
            <a:ext cx="7038900" cy="3652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900"/>
              <a:t>Predicted Score:</a:t>
            </a:r>
            <a:endParaRPr sz="1900"/>
          </a:p>
        </p:txBody>
      </p:sp>
      <p:pic>
        <p:nvPicPr>
          <p:cNvPr id="307" name="Google Shape;307;p40"/>
          <p:cNvPicPr preferRelativeResize="0"/>
          <p:nvPr/>
        </p:nvPicPr>
        <p:blipFill rotWithShape="1">
          <a:blip r:embed="rId3">
            <a:alphaModFix/>
          </a:blip>
          <a:srcRect r="44326"/>
          <a:stretch/>
        </p:blipFill>
        <p:spPr>
          <a:xfrm>
            <a:off x="1297500" y="1418600"/>
            <a:ext cx="3274499" cy="3450600"/>
          </a:xfrm>
          <a:prstGeom prst="rect">
            <a:avLst/>
          </a:prstGeom>
          <a:noFill/>
          <a:ln>
            <a:noFill/>
          </a:ln>
        </p:spPr>
      </p:pic>
      <p:pic>
        <p:nvPicPr>
          <p:cNvPr id="308" name="Google Shape;308;p40"/>
          <p:cNvPicPr preferRelativeResize="0"/>
          <p:nvPr/>
        </p:nvPicPr>
        <p:blipFill rotWithShape="1">
          <a:blip r:embed="rId4">
            <a:alphaModFix/>
          </a:blip>
          <a:srcRect r="44930"/>
          <a:stretch/>
        </p:blipFill>
        <p:spPr>
          <a:xfrm>
            <a:off x="5278375" y="1418600"/>
            <a:ext cx="3274499" cy="3450600"/>
          </a:xfrm>
          <a:prstGeom prst="rect">
            <a:avLst/>
          </a:prstGeom>
          <a:noFill/>
          <a:ln>
            <a:noFill/>
          </a:ln>
        </p:spPr>
      </p:pic>
      <p:sp>
        <p:nvSpPr>
          <p:cNvPr id="309" name="Google Shape;309;p40"/>
          <p:cNvSpPr txBox="1"/>
          <p:nvPr/>
        </p:nvSpPr>
        <p:spPr>
          <a:xfrm>
            <a:off x="2646875" y="4780850"/>
            <a:ext cx="19254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FFFFFF"/>
                </a:solidFill>
                <a:latin typeface="Lato"/>
                <a:ea typeface="Lato"/>
                <a:cs typeface="Lato"/>
                <a:sym typeface="Lato"/>
              </a:rPr>
              <a:t>Set 1</a:t>
            </a:r>
            <a:endParaRPr>
              <a:solidFill>
                <a:srgbClr val="FFFFFF"/>
              </a:solidFill>
              <a:latin typeface="Lato"/>
              <a:ea typeface="Lato"/>
              <a:cs typeface="Lato"/>
              <a:sym typeface="Lato"/>
            </a:endParaRPr>
          </a:p>
        </p:txBody>
      </p:sp>
      <p:sp>
        <p:nvSpPr>
          <p:cNvPr id="310" name="Google Shape;310;p40"/>
          <p:cNvSpPr txBox="1"/>
          <p:nvPr/>
        </p:nvSpPr>
        <p:spPr>
          <a:xfrm>
            <a:off x="6722950" y="4780850"/>
            <a:ext cx="19254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FFFFFF"/>
                </a:solidFill>
                <a:latin typeface="Lato"/>
                <a:ea typeface="Lato"/>
                <a:cs typeface="Lato"/>
                <a:sym typeface="Lato"/>
              </a:rPr>
              <a:t>Set 3</a:t>
            </a:r>
            <a:endParaRPr>
              <a:solidFill>
                <a:srgbClr val="FFFFFF"/>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00"/>
              <a:t>Predicted Score:</a:t>
            </a:r>
            <a:endParaRPr sz="1900"/>
          </a:p>
        </p:txBody>
      </p:sp>
      <p:pic>
        <p:nvPicPr>
          <p:cNvPr id="316" name="Google Shape;316;p41"/>
          <p:cNvPicPr preferRelativeResize="0"/>
          <p:nvPr/>
        </p:nvPicPr>
        <p:blipFill rotWithShape="1">
          <a:blip r:embed="rId3">
            <a:alphaModFix/>
          </a:blip>
          <a:srcRect r="44564"/>
          <a:stretch/>
        </p:blipFill>
        <p:spPr>
          <a:xfrm>
            <a:off x="1297500" y="1031050"/>
            <a:ext cx="3461274" cy="3530849"/>
          </a:xfrm>
          <a:prstGeom prst="rect">
            <a:avLst/>
          </a:prstGeom>
          <a:noFill/>
          <a:ln>
            <a:noFill/>
          </a:ln>
        </p:spPr>
      </p:pic>
      <p:pic>
        <p:nvPicPr>
          <p:cNvPr id="317" name="Google Shape;317;p41"/>
          <p:cNvPicPr preferRelativeResize="0"/>
          <p:nvPr/>
        </p:nvPicPr>
        <p:blipFill rotWithShape="1">
          <a:blip r:embed="rId4">
            <a:alphaModFix/>
          </a:blip>
          <a:srcRect r="44059"/>
          <a:stretch/>
        </p:blipFill>
        <p:spPr>
          <a:xfrm>
            <a:off x="5201717" y="1031050"/>
            <a:ext cx="3461274" cy="3530849"/>
          </a:xfrm>
          <a:prstGeom prst="rect">
            <a:avLst/>
          </a:prstGeom>
          <a:noFill/>
          <a:ln>
            <a:noFill/>
          </a:ln>
        </p:spPr>
      </p:pic>
      <p:sp>
        <p:nvSpPr>
          <p:cNvPr id="318" name="Google Shape;318;p41"/>
          <p:cNvSpPr txBox="1"/>
          <p:nvPr/>
        </p:nvSpPr>
        <p:spPr>
          <a:xfrm>
            <a:off x="2714450" y="4561900"/>
            <a:ext cx="16614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FFFFFF"/>
                </a:solidFill>
                <a:latin typeface="Lato"/>
                <a:ea typeface="Lato"/>
                <a:cs typeface="Lato"/>
                <a:sym typeface="Lato"/>
              </a:rPr>
              <a:t>Set 6</a:t>
            </a:r>
            <a:endParaRPr>
              <a:solidFill>
                <a:srgbClr val="FFFFFF"/>
              </a:solidFill>
              <a:latin typeface="Lato"/>
              <a:ea typeface="Lato"/>
              <a:cs typeface="Lato"/>
              <a:sym typeface="Lato"/>
            </a:endParaRPr>
          </a:p>
        </p:txBody>
      </p:sp>
      <p:sp>
        <p:nvSpPr>
          <p:cNvPr id="319" name="Google Shape;319;p41"/>
          <p:cNvSpPr txBox="1"/>
          <p:nvPr/>
        </p:nvSpPr>
        <p:spPr>
          <a:xfrm flipH="1">
            <a:off x="6675950" y="4561900"/>
            <a:ext cx="12804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FFFFFF"/>
                </a:solidFill>
                <a:latin typeface="Lato"/>
                <a:ea typeface="Lato"/>
                <a:cs typeface="Lato"/>
                <a:sym typeface="Lato"/>
              </a:rPr>
              <a:t>Set 8</a:t>
            </a:r>
            <a:endParaRPr>
              <a:solidFill>
                <a:srgbClr val="FFFFFF"/>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2"/>
          <p:cNvSpPr txBox="1">
            <a:spLocks noGrp="1"/>
          </p:cNvSpPr>
          <p:nvPr>
            <p:ph type="title"/>
          </p:nvPr>
        </p:nvSpPr>
        <p:spPr>
          <a:xfrm>
            <a:off x="1297500" y="393750"/>
            <a:ext cx="7038900" cy="510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Error Analysis:</a:t>
            </a:r>
            <a:endParaRPr/>
          </a:p>
        </p:txBody>
      </p:sp>
      <p:sp>
        <p:nvSpPr>
          <p:cNvPr id="325" name="Google Shape;325;p42"/>
          <p:cNvSpPr txBox="1">
            <a:spLocks noGrp="1"/>
          </p:cNvSpPr>
          <p:nvPr>
            <p:ph type="body" idx="1"/>
          </p:nvPr>
        </p:nvSpPr>
        <p:spPr>
          <a:xfrm>
            <a:off x="4035475" y="4632950"/>
            <a:ext cx="4300800" cy="510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700"/>
              <a:t>Error Set-Wise</a:t>
            </a:r>
            <a:endParaRPr sz="1700"/>
          </a:p>
        </p:txBody>
      </p:sp>
      <p:pic>
        <p:nvPicPr>
          <p:cNvPr id="326" name="Google Shape;326;p42"/>
          <p:cNvPicPr preferRelativeResize="0"/>
          <p:nvPr/>
        </p:nvPicPr>
        <p:blipFill rotWithShape="1">
          <a:blip r:embed="rId3">
            <a:alphaModFix/>
          </a:blip>
          <a:srcRect r="22088" b="19328"/>
          <a:stretch/>
        </p:blipFill>
        <p:spPr>
          <a:xfrm>
            <a:off x="1297500" y="1056750"/>
            <a:ext cx="7038900" cy="3334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2947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a:t>Introduction</a:t>
            </a:r>
            <a:endParaRPr sz="3600"/>
          </a:p>
        </p:txBody>
      </p:sp>
      <p:sp>
        <p:nvSpPr>
          <p:cNvPr id="147" name="Google Shape;147;p15"/>
          <p:cNvSpPr txBox="1">
            <a:spLocks noGrp="1"/>
          </p:cNvSpPr>
          <p:nvPr>
            <p:ph type="body" idx="1"/>
          </p:nvPr>
        </p:nvSpPr>
        <p:spPr>
          <a:xfrm>
            <a:off x="1297500" y="1243575"/>
            <a:ext cx="7038900" cy="32352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en" sz="1800"/>
              <a:t>Essays are crucial testing tools for assessing academic achievement, integration of ideas, styles of writing, creativity and ability to recall, but are expensive and time consuming to grade manually. </a:t>
            </a:r>
            <a:endParaRPr sz="1800"/>
          </a:p>
          <a:p>
            <a:pPr marL="457200" lvl="0" indent="0" algn="l" rtl="0">
              <a:spcBef>
                <a:spcPts val="1200"/>
              </a:spcBef>
              <a:spcAft>
                <a:spcPts val="1200"/>
              </a:spcAft>
              <a:buNone/>
            </a:pPr>
            <a:r>
              <a:rPr lang="en" sz="1800"/>
              <a:t>The subjective nature of essay assessment leads to variation in grades awarded by human assessors, which is perceived by students as a source of unfairness. </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graphicFrame>
        <p:nvGraphicFramePr>
          <p:cNvPr id="331" name="Google Shape;331;p43"/>
          <p:cNvGraphicFramePr/>
          <p:nvPr/>
        </p:nvGraphicFramePr>
        <p:xfrm>
          <a:off x="952508" y="193817"/>
          <a:ext cx="7239000" cy="3720360"/>
        </p:xfrm>
        <a:graphic>
          <a:graphicData uri="http://schemas.openxmlformats.org/drawingml/2006/table">
            <a:tbl>
              <a:tblPr>
                <a:noFill/>
                <a:tableStyleId>{F12A9353-61B8-4C65-8246-E8E66B6D3C3A}</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1166775">
                <a:tc>
                  <a:txBody>
                    <a:bodyPr/>
                    <a:lstStyle/>
                    <a:p>
                      <a:pPr marL="0" lvl="0" indent="0" algn="l" rtl="0">
                        <a:spcBef>
                          <a:spcPts val="0"/>
                        </a:spcBef>
                        <a:spcAft>
                          <a:spcPts val="0"/>
                        </a:spcAft>
                        <a:buNone/>
                      </a:pPr>
                      <a:endParaRPr sz="2000">
                        <a:solidFill>
                          <a:srgbClr val="FFFFFF"/>
                        </a:solidFill>
                      </a:endParaRPr>
                    </a:p>
                    <a:p>
                      <a:pPr marL="0" lvl="0" indent="0" algn="l" rtl="0">
                        <a:spcBef>
                          <a:spcPts val="0"/>
                        </a:spcBef>
                        <a:spcAft>
                          <a:spcPts val="0"/>
                        </a:spcAft>
                        <a:buNone/>
                      </a:pPr>
                      <a:r>
                        <a:rPr lang="en" sz="2000">
                          <a:solidFill>
                            <a:srgbClr val="FFFFFF"/>
                          </a:solidFill>
                        </a:rPr>
                        <a:t>    Root Mean Square Error   </a:t>
                      </a:r>
                      <a:endParaRPr sz="2000">
                        <a:solidFill>
                          <a:srgbClr val="FFFFFF"/>
                        </a:solidFill>
                      </a:endParaRPr>
                    </a:p>
                    <a:p>
                      <a:pPr marL="0" lvl="0" indent="0" algn="l" rtl="0">
                        <a:spcBef>
                          <a:spcPts val="0"/>
                        </a:spcBef>
                        <a:spcAft>
                          <a:spcPts val="0"/>
                        </a:spcAft>
                        <a:buNone/>
                      </a:pPr>
                      <a:r>
                        <a:rPr lang="en" sz="2000">
                          <a:solidFill>
                            <a:srgbClr val="FFFFFF"/>
                          </a:solidFill>
                        </a:rPr>
                        <a:t>                 (RMSE)</a:t>
                      </a:r>
                      <a:endParaRPr sz="2000">
                        <a:solidFill>
                          <a:srgbClr val="FFFFFF"/>
                        </a:solidFill>
                      </a:endParaRPr>
                    </a:p>
                  </a:txBody>
                  <a:tcPr marL="91425" marR="91425" marT="91425" marB="91425"/>
                </a:tc>
                <a:tc>
                  <a:txBody>
                    <a:bodyPr/>
                    <a:lstStyle/>
                    <a:p>
                      <a:pPr marL="0" lvl="0" indent="0" algn="l" rtl="0">
                        <a:spcBef>
                          <a:spcPts val="0"/>
                        </a:spcBef>
                        <a:spcAft>
                          <a:spcPts val="0"/>
                        </a:spcAft>
                        <a:buNone/>
                      </a:pPr>
                      <a:endParaRPr>
                        <a:solidFill>
                          <a:srgbClr val="FFFFFF"/>
                        </a:solidFill>
                      </a:endParaRPr>
                    </a:p>
                  </a:txBody>
                  <a:tcPr marL="91425" marR="91425" marT="91425" marB="91425"/>
                </a:tc>
                <a:extLst>
                  <a:ext uri="{0D108BD9-81ED-4DB2-BD59-A6C34878D82A}">
                    <a16:rowId xmlns:a16="http://schemas.microsoft.com/office/drawing/2014/main" val="10000"/>
                  </a:ext>
                </a:extLst>
              </a:tr>
              <a:tr h="1313725">
                <a:tc>
                  <a:txBody>
                    <a:bodyPr/>
                    <a:lstStyle/>
                    <a:p>
                      <a:pPr marL="0" lvl="0" indent="0" algn="l" rtl="0">
                        <a:spcBef>
                          <a:spcPts val="0"/>
                        </a:spcBef>
                        <a:spcAft>
                          <a:spcPts val="0"/>
                        </a:spcAft>
                        <a:buNone/>
                      </a:pPr>
                      <a:endParaRPr sz="2000">
                        <a:solidFill>
                          <a:srgbClr val="FFFFFF"/>
                        </a:solidFill>
                      </a:endParaRPr>
                    </a:p>
                    <a:p>
                      <a:pPr marL="0" lvl="0" indent="0" algn="l" rtl="0">
                        <a:spcBef>
                          <a:spcPts val="0"/>
                        </a:spcBef>
                        <a:spcAft>
                          <a:spcPts val="0"/>
                        </a:spcAft>
                        <a:buNone/>
                      </a:pPr>
                      <a:r>
                        <a:rPr lang="en" sz="2000">
                          <a:solidFill>
                            <a:srgbClr val="FFFFFF"/>
                          </a:solidFill>
                        </a:rPr>
                        <a:t>    Maximum Absolute Error</a:t>
                      </a:r>
                      <a:endParaRPr sz="2000">
                        <a:solidFill>
                          <a:srgbClr val="FFFFFF"/>
                        </a:solidFill>
                      </a:endParaRPr>
                    </a:p>
                    <a:p>
                      <a:pPr marL="0" lvl="0" indent="0" algn="l" rtl="0">
                        <a:spcBef>
                          <a:spcPts val="0"/>
                        </a:spcBef>
                        <a:spcAft>
                          <a:spcPts val="0"/>
                        </a:spcAft>
                        <a:buNone/>
                      </a:pPr>
                      <a:r>
                        <a:rPr lang="en" sz="2000">
                          <a:solidFill>
                            <a:srgbClr val="FFFFFF"/>
                          </a:solidFill>
                        </a:rPr>
                        <a:t>                (Max_AE)</a:t>
                      </a:r>
                      <a:endParaRPr sz="2000">
                        <a:solidFill>
                          <a:srgbClr val="FFFFFF"/>
                        </a:solidFill>
                      </a:endParaRPr>
                    </a:p>
                  </a:txBody>
                  <a:tcPr marL="91425" marR="91425" marT="91425" marB="91425"/>
                </a:tc>
                <a:tc>
                  <a:txBody>
                    <a:bodyPr/>
                    <a:lstStyle/>
                    <a:p>
                      <a:pPr marL="0" lvl="0" indent="0" algn="l" rtl="0">
                        <a:spcBef>
                          <a:spcPts val="0"/>
                        </a:spcBef>
                        <a:spcAft>
                          <a:spcPts val="0"/>
                        </a:spcAft>
                        <a:buNone/>
                      </a:pPr>
                      <a:endParaRPr/>
                    </a:p>
                    <a:p>
                      <a:pPr marL="0" lvl="0" indent="0" algn="l" rtl="0">
                        <a:spcBef>
                          <a:spcPts val="0"/>
                        </a:spcBef>
                        <a:spcAft>
                          <a:spcPts val="0"/>
                        </a:spcAft>
                        <a:buNone/>
                      </a:pPr>
                      <a:r>
                        <a:rPr lang="en" sz="2300">
                          <a:solidFill>
                            <a:srgbClr val="FFFFFF"/>
                          </a:solidFill>
                        </a:rPr>
                        <a:t> </a:t>
                      </a:r>
                      <a:r>
                        <a:rPr lang="en" sz="2100">
                          <a:solidFill>
                            <a:srgbClr val="FFFFFF"/>
                          </a:solidFill>
                        </a:rPr>
                        <a:t>max( | Predicted</a:t>
                      </a:r>
                      <a:r>
                        <a:rPr lang="en" sz="2100" baseline="-25000">
                          <a:solidFill>
                            <a:srgbClr val="FFFFFF"/>
                          </a:solidFill>
                        </a:rPr>
                        <a:t>i</a:t>
                      </a:r>
                      <a:r>
                        <a:rPr lang="en" sz="2100">
                          <a:solidFill>
                            <a:srgbClr val="FFFFFF"/>
                          </a:solidFill>
                        </a:rPr>
                        <a:t> - Actual</a:t>
                      </a:r>
                      <a:r>
                        <a:rPr lang="en" sz="2100" baseline="-25000">
                          <a:solidFill>
                            <a:srgbClr val="FFFFFF"/>
                          </a:solidFill>
                        </a:rPr>
                        <a:t>i</a:t>
                      </a:r>
                      <a:r>
                        <a:rPr lang="en" sz="2100">
                          <a:solidFill>
                            <a:srgbClr val="FFFFFF"/>
                          </a:solidFill>
                        </a:rPr>
                        <a:t> | )</a:t>
                      </a:r>
                      <a:endParaRPr sz="2100">
                        <a:solidFill>
                          <a:srgbClr val="FFFFFF"/>
                        </a:solidFill>
                      </a:endParaRPr>
                    </a:p>
                    <a:p>
                      <a:pPr marL="0" lvl="0" indent="0" algn="l" rtl="0">
                        <a:spcBef>
                          <a:spcPts val="0"/>
                        </a:spcBef>
                        <a:spcAft>
                          <a:spcPts val="0"/>
                        </a:spcAft>
                        <a:buNone/>
                      </a:pPr>
                      <a:r>
                        <a:rPr lang="en" sz="2100">
                          <a:solidFill>
                            <a:srgbClr val="FFFFFF"/>
                          </a:solidFill>
                        </a:rPr>
                        <a:t>             </a:t>
                      </a:r>
                      <a:endParaRPr sz="2100">
                        <a:solidFill>
                          <a:srgbClr val="FFFFFF"/>
                        </a:solidFill>
                      </a:endParaRPr>
                    </a:p>
                    <a:p>
                      <a:pPr marL="0" lvl="0" indent="0" algn="l" rtl="0">
                        <a:spcBef>
                          <a:spcPts val="0"/>
                        </a:spcBef>
                        <a:spcAft>
                          <a:spcPts val="0"/>
                        </a:spcAft>
                        <a:buNone/>
                      </a:pPr>
                      <a:r>
                        <a:rPr lang="en" sz="2100">
                          <a:solidFill>
                            <a:srgbClr val="FFFFFF"/>
                          </a:solidFill>
                        </a:rPr>
                        <a:t>                1&lt;=i&lt;=N</a:t>
                      </a:r>
                      <a:endParaRPr sz="2100">
                        <a:solidFill>
                          <a:srgbClr val="FFFFFF"/>
                        </a:solidFill>
                      </a:endParaRPr>
                    </a:p>
                  </a:txBody>
                  <a:tcPr marL="91425" marR="91425" marT="91425" marB="91425"/>
                </a:tc>
                <a:extLst>
                  <a:ext uri="{0D108BD9-81ED-4DB2-BD59-A6C34878D82A}">
                    <a16:rowId xmlns:a16="http://schemas.microsoft.com/office/drawing/2014/main" val="10001"/>
                  </a:ext>
                </a:extLst>
              </a:tr>
              <a:tr h="1166775">
                <a:tc>
                  <a:txBody>
                    <a:bodyPr/>
                    <a:lstStyle/>
                    <a:p>
                      <a:pPr marL="0" lvl="0" indent="0" algn="l" rtl="0">
                        <a:spcBef>
                          <a:spcPts val="0"/>
                        </a:spcBef>
                        <a:spcAft>
                          <a:spcPts val="0"/>
                        </a:spcAft>
                        <a:buNone/>
                      </a:pPr>
                      <a:endParaRPr/>
                    </a:p>
                    <a:p>
                      <a:pPr marL="0" lvl="0" indent="0" algn="l" rtl="0">
                        <a:spcBef>
                          <a:spcPts val="0"/>
                        </a:spcBef>
                        <a:spcAft>
                          <a:spcPts val="0"/>
                        </a:spcAft>
                        <a:buNone/>
                      </a:pPr>
                      <a:r>
                        <a:rPr lang="en"/>
                        <a:t>       </a:t>
                      </a:r>
                      <a:r>
                        <a:rPr lang="en" sz="2000">
                          <a:solidFill>
                            <a:srgbClr val="FFFFFF"/>
                          </a:solidFill>
                        </a:rPr>
                        <a:t>Agreement with RMSE</a:t>
                      </a:r>
                      <a:endParaRPr sz="2000">
                        <a:solidFill>
                          <a:srgbClr val="FFFFFF"/>
                        </a:solidFill>
                      </a:endParaRPr>
                    </a:p>
                  </a:txBody>
                  <a:tcPr marL="91425" marR="91425" marT="91425" marB="91425"/>
                </a:tc>
                <a:tc>
                  <a:txBody>
                    <a:bodyPr/>
                    <a:lstStyle/>
                    <a:p>
                      <a:pPr marL="0" lvl="0" indent="0" algn="l" rtl="0">
                        <a:spcBef>
                          <a:spcPts val="0"/>
                        </a:spcBef>
                        <a:spcAft>
                          <a:spcPts val="0"/>
                        </a:spcAft>
                        <a:buNone/>
                      </a:pPr>
                      <a:r>
                        <a:rPr lang="en"/>
                        <a:t> </a:t>
                      </a:r>
                      <a:endParaRPr/>
                    </a:p>
                    <a:p>
                      <a:pPr marL="0" lvl="0" indent="0" algn="l" rtl="0">
                        <a:spcBef>
                          <a:spcPts val="0"/>
                        </a:spcBef>
                        <a:spcAft>
                          <a:spcPts val="0"/>
                        </a:spcAft>
                        <a:buNone/>
                      </a:pPr>
                      <a:r>
                        <a:rPr lang="en"/>
                        <a:t>  </a:t>
                      </a:r>
                      <a:r>
                        <a:rPr lang="en" sz="1800">
                          <a:solidFill>
                            <a:srgbClr val="FFFFFF"/>
                          </a:solidFill>
                        </a:rPr>
                        <a:t>                </a:t>
                      </a:r>
                      <a:r>
                        <a:rPr lang="en" sz="2000">
                          <a:solidFill>
                            <a:srgbClr val="FFFFFF"/>
                          </a:solidFill>
                        </a:rPr>
                        <a:t>(M/N)x100</a:t>
                      </a:r>
                      <a:endParaRPr sz="2000">
                        <a:solidFill>
                          <a:srgbClr val="FFFFFF"/>
                        </a:solidFill>
                      </a:endParaRPr>
                    </a:p>
                    <a:p>
                      <a:pPr marL="0" lvl="0" indent="0" algn="l" rtl="0">
                        <a:spcBef>
                          <a:spcPts val="0"/>
                        </a:spcBef>
                        <a:spcAft>
                          <a:spcPts val="0"/>
                        </a:spcAft>
                        <a:buNone/>
                      </a:pPr>
                      <a:endParaRPr sz="2000">
                        <a:solidFill>
                          <a:srgbClr val="FFFFFF"/>
                        </a:solidFill>
                      </a:endParaRPr>
                    </a:p>
                  </a:txBody>
                  <a:tcPr marL="91425" marR="91425" marT="91425" marB="91425"/>
                </a:tc>
                <a:extLst>
                  <a:ext uri="{0D108BD9-81ED-4DB2-BD59-A6C34878D82A}">
                    <a16:rowId xmlns:a16="http://schemas.microsoft.com/office/drawing/2014/main" val="10002"/>
                  </a:ext>
                </a:extLst>
              </a:tr>
            </a:tbl>
          </a:graphicData>
        </a:graphic>
      </p:graphicFrame>
      <p:pic>
        <p:nvPicPr>
          <p:cNvPr id="332" name="Google Shape;332;p43"/>
          <p:cNvPicPr preferRelativeResize="0"/>
          <p:nvPr/>
        </p:nvPicPr>
        <p:blipFill>
          <a:blip r:embed="rId3">
            <a:alphaModFix/>
          </a:blip>
          <a:stretch>
            <a:fillRect/>
          </a:stretch>
        </p:blipFill>
        <p:spPr>
          <a:xfrm>
            <a:off x="4572000" y="193825"/>
            <a:ext cx="3619500" cy="1166775"/>
          </a:xfrm>
          <a:prstGeom prst="rect">
            <a:avLst/>
          </a:prstGeom>
          <a:noFill/>
          <a:ln>
            <a:noFill/>
          </a:ln>
        </p:spPr>
      </p:pic>
      <p:sp>
        <p:nvSpPr>
          <p:cNvPr id="333" name="Google Shape;333;p43"/>
          <p:cNvSpPr txBox="1"/>
          <p:nvPr/>
        </p:nvSpPr>
        <p:spPr>
          <a:xfrm>
            <a:off x="217850" y="3919900"/>
            <a:ext cx="8926200" cy="109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rgbClr val="FFFFFF"/>
                </a:solidFill>
                <a:latin typeface="Lato"/>
                <a:ea typeface="Lato"/>
                <a:cs typeface="Lato"/>
                <a:sym typeface="Lato"/>
              </a:rPr>
              <a:t> N = total number of essays in a particular test essay set(1-8).</a:t>
            </a:r>
            <a:endParaRPr sz="2000">
              <a:solidFill>
                <a:srgbClr val="FFFFFF"/>
              </a:solidFill>
              <a:latin typeface="Lato"/>
              <a:ea typeface="Lato"/>
              <a:cs typeface="Lato"/>
              <a:sym typeface="Lato"/>
            </a:endParaRPr>
          </a:p>
          <a:p>
            <a:pPr marL="0" lvl="0" indent="0" algn="l" rtl="0">
              <a:spcBef>
                <a:spcPts val="0"/>
              </a:spcBef>
              <a:spcAft>
                <a:spcPts val="0"/>
              </a:spcAft>
              <a:buNone/>
            </a:pPr>
            <a:r>
              <a:rPr lang="en" sz="2000">
                <a:solidFill>
                  <a:srgbClr val="FFFFFF"/>
                </a:solidFill>
                <a:latin typeface="Lato"/>
                <a:ea typeface="Lato"/>
                <a:cs typeface="Lato"/>
                <a:sym typeface="Lato"/>
              </a:rPr>
              <a:t>M = total number of essays in a essay set whose </a:t>
            </a:r>
            <a:r>
              <a:rPr lang="en" sz="2100">
                <a:solidFill>
                  <a:srgbClr val="FFFFFF"/>
                </a:solidFill>
              </a:rPr>
              <a:t> </a:t>
            </a:r>
            <a:r>
              <a:rPr lang="en" sz="1800">
                <a:solidFill>
                  <a:srgbClr val="FFFFFF"/>
                </a:solidFill>
              </a:rPr>
              <a:t>| Predicted - Actual | &lt;= RMSE  </a:t>
            </a:r>
            <a:endParaRPr sz="1800">
              <a:solidFill>
                <a:srgbClr val="FFFFFF"/>
              </a:solidFill>
            </a:endParaRPr>
          </a:p>
          <a:p>
            <a:pPr marL="0" lvl="0" indent="0" algn="l" rtl="0">
              <a:spcBef>
                <a:spcPts val="0"/>
              </a:spcBef>
              <a:spcAft>
                <a:spcPts val="0"/>
              </a:spcAft>
              <a:buNone/>
            </a:pPr>
            <a:r>
              <a:rPr lang="en" sz="1800">
                <a:solidFill>
                  <a:srgbClr val="FFFFFF"/>
                </a:solidFill>
              </a:rPr>
              <a:t>        of that essay set.</a:t>
            </a:r>
            <a:endParaRPr sz="1800">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700" b="1"/>
              <a:t>Future Direction:</a:t>
            </a:r>
            <a:endParaRPr sz="2700" b="1"/>
          </a:p>
        </p:txBody>
      </p:sp>
      <p:sp>
        <p:nvSpPr>
          <p:cNvPr id="339" name="Google Shape;339;p44"/>
          <p:cNvSpPr txBox="1">
            <a:spLocks noGrp="1"/>
          </p:cNvSpPr>
          <p:nvPr>
            <p:ph type="body" idx="1"/>
          </p:nvPr>
        </p:nvSpPr>
        <p:spPr>
          <a:xfrm>
            <a:off x="1297500" y="1567550"/>
            <a:ext cx="7038900" cy="3576000"/>
          </a:xfrm>
          <a:prstGeom prst="rect">
            <a:avLst/>
          </a:prstGeom>
        </p:spPr>
        <p:txBody>
          <a:bodyPr spcFirstLastPara="1" wrap="square" lIns="91425" tIns="91425" rIns="91425" bIns="91425" anchor="t" anchorCtr="0">
            <a:normAutofit fontScale="85000" lnSpcReduction="20000"/>
          </a:bodyPr>
          <a:lstStyle/>
          <a:p>
            <a:pPr marL="457200" lvl="0" indent="-341947" algn="just" rtl="0">
              <a:lnSpc>
                <a:spcPct val="115000"/>
              </a:lnSpc>
              <a:spcBef>
                <a:spcPts val="0"/>
              </a:spcBef>
              <a:spcAft>
                <a:spcPts val="0"/>
              </a:spcAft>
              <a:buClr>
                <a:srgbClr val="FFFFFF"/>
              </a:buClr>
              <a:buSzPct val="100000"/>
              <a:buFont typeface="Roboto"/>
              <a:buChar char="●"/>
            </a:pPr>
            <a:r>
              <a:rPr lang="en" sz="2100">
                <a:solidFill>
                  <a:srgbClr val="FFFFFF"/>
                </a:solidFill>
                <a:highlight>
                  <a:srgbClr val="000000"/>
                </a:highlight>
                <a:latin typeface="Roboto"/>
                <a:ea typeface="Roboto"/>
                <a:cs typeface="Roboto"/>
                <a:sym typeface="Roboto"/>
              </a:rPr>
              <a:t>Our model works relatively better on non-context specific essays. Performance on content specific and richer essays can be improved by incorporating content and advanced NLP features like Bag of Words(BoW), bi-gram, tri-gram etc. Features that are grammar and usage specific can further enhance the prediction model.</a:t>
            </a:r>
            <a:endParaRPr sz="2100">
              <a:solidFill>
                <a:srgbClr val="FFFFFF"/>
              </a:solidFill>
              <a:highlight>
                <a:srgbClr val="000000"/>
              </a:highlight>
              <a:latin typeface="Roboto"/>
              <a:ea typeface="Roboto"/>
              <a:cs typeface="Roboto"/>
              <a:sym typeface="Roboto"/>
            </a:endParaRPr>
          </a:p>
          <a:p>
            <a:pPr marL="457200" lvl="0" indent="0" algn="just" rtl="0">
              <a:lnSpc>
                <a:spcPct val="115000"/>
              </a:lnSpc>
              <a:spcBef>
                <a:spcPts val="0"/>
              </a:spcBef>
              <a:spcAft>
                <a:spcPts val="0"/>
              </a:spcAft>
              <a:buNone/>
            </a:pPr>
            <a:endParaRPr sz="2100">
              <a:solidFill>
                <a:srgbClr val="FFFFFF"/>
              </a:solidFill>
              <a:highlight>
                <a:srgbClr val="000000"/>
              </a:highlight>
              <a:latin typeface="Roboto"/>
              <a:ea typeface="Roboto"/>
              <a:cs typeface="Roboto"/>
              <a:sym typeface="Roboto"/>
            </a:endParaRPr>
          </a:p>
          <a:p>
            <a:pPr marL="457200" lvl="0" indent="-341947" algn="just" rtl="0">
              <a:lnSpc>
                <a:spcPct val="115000"/>
              </a:lnSpc>
              <a:spcBef>
                <a:spcPts val="0"/>
              </a:spcBef>
              <a:spcAft>
                <a:spcPts val="0"/>
              </a:spcAft>
              <a:buClr>
                <a:srgbClr val="FFFFFF"/>
              </a:buClr>
              <a:buSzPct val="100000"/>
              <a:buFont typeface="Roboto"/>
              <a:buChar char="●"/>
            </a:pPr>
            <a:r>
              <a:rPr lang="en" sz="2100">
                <a:solidFill>
                  <a:srgbClr val="FFFFFF"/>
                </a:solidFill>
                <a:highlight>
                  <a:srgbClr val="000000"/>
                </a:highlight>
                <a:latin typeface="Roboto"/>
                <a:ea typeface="Roboto"/>
                <a:cs typeface="Roboto"/>
                <a:sym typeface="Roboto"/>
              </a:rPr>
              <a:t>Our future work is on incorporating advanced NLP features in our model to improve prediction score mainly in set 7 and 8 which are content specific and richer essays and have complex sentence structure.</a:t>
            </a:r>
            <a:endParaRPr sz="2100">
              <a:solidFill>
                <a:srgbClr val="FFFFFF"/>
              </a:solidFill>
              <a:highlight>
                <a:srgbClr val="000000"/>
              </a:highlight>
              <a:latin typeface="Roboto"/>
              <a:ea typeface="Roboto"/>
              <a:cs typeface="Roboto"/>
              <a:sym typeface="Roboto"/>
            </a:endParaRPr>
          </a:p>
          <a:p>
            <a:pPr marL="0" lvl="0" indent="0" algn="l" rtl="0">
              <a:spcBef>
                <a:spcPts val="0"/>
              </a:spcBef>
              <a:spcAft>
                <a:spcPts val="1200"/>
              </a:spcAft>
              <a:buNone/>
            </a:pPr>
            <a:endParaRPr>
              <a:highlight>
                <a:srgbClr val="FFFFFF"/>
              </a:high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5"/>
          <p:cNvSpPr txBox="1">
            <a:spLocks noGrp="1"/>
          </p:cNvSpPr>
          <p:nvPr>
            <p:ph type="body" idx="1"/>
          </p:nvPr>
        </p:nvSpPr>
        <p:spPr>
          <a:xfrm>
            <a:off x="1297500" y="1918100"/>
            <a:ext cx="6671100" cy="1842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4800"/>
              <a:t>THANK   YOU</a:t>
            </a:r>
            <a:endParaRPr sz="4800"/>
          </a:p>
          <a:p>
            <a:pPr marL="0" lvl="0" indent="0" algn="ctr" rtl="0">
              <a:spcBef>
                <a:spcPts val="1200"/>
              </a:spcBef>
              <a:spcAft>
                <a:spcPts val="1200"/>
              </a:spcAft>
              <a:buNone/>
            </a:pPr>
            <a:r>
              <a:rPr lang="en" sz="1800"/>
              <a:t>Any  Question ?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t>Objective</a:t>
            </a:r>
            <a:endParaRPr sz="3100"/>
          </a:p>
        </p:txBody>
      </p:sp>
      <p:sp>
        <p:nvSpPr>
          <p:cNvPr id="153" name="Google Shape;153;p16"/>
          <p:cNvSpPr txBox="1">
            <a:spLocks noGrp="1"/>
          </p:cNvSpPr>
          <p:nvPr>
            <p:ph type="body" idx="1"/>
          </p:nvPr>
        </p:nvSpPr>
        <p:spPr>
          <a:xfrm>
            <a:off x="1297500" y="1243025"/>
            <a:ext cx="7038900" cy="3235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sz="1800"/>
              <a:t>Given an essay, our aim is to evaluate it and give a qualitative score.</a:t>
            </a:r>
            <a:endParaRPr sz="1800"/>
          </a:p>
          <a:p>
            <a:pPr marL="457200" lvl="0" indent="-342900" algn="l" rtl="0">
              <a:spcBef>
                <a:spcPts val="0"/>
              </a:spcBef>
              <a:spcAft>
                <a:spcPts val="0"/>
              </a:spcAft>
              <a:buSzPts val="1800"/>
              <a:buAutoNum type="arabicPeriod"/>
            </a:pPr>
            <a:r>
              <a:rPr lang="en" sz="1800"/>
              <a:t>The grading system should be consistent in the way it scores essay.</a:t>
            </a:r>
            <a:endParaRPr sz="1800"/>
          </a:p>
          <a:p>
            <a:pPr marL="457200" lvl="0" indent="-342900" algn="l" rtl="0">
              <a:spcBef>
                <a:spcPts val="0"/>
              </a:spcBef>
              <a:spcAft>
                <a:spcPts val="0"/>
              </a:spcAft>
              <a:buSzPts val="1800"/>
              <a:buAutoNum type="arabicPeriod"/>
            </a:pPr>
            <a:r>
              <a:rPr lang="en" sz="1800"/>
              <a:t>While scoring the essay, the system should consider multiple attributes of the essay to grade it.</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100"/>
              <a:t>Dataset</a:t>
            </a:r>
            <a:endParaRPr sz="3100"/>
          </a:p>
        </p:txBody>
      </p:sp>
      <p:sp>
        <p:nvSpPr>
          <p:cNvPr id="159" name="Google Shape;159;p17"/>
          <p:cNvSpPr txBox="1">
            <a:spLocks noGrp="1"/>
          </p:cNvSpPr>
          <p:nvPr>
            <p:ph type="body" idx="1"/>
          </p:nvPr>
        </p:nvSpPr>
        <p:spPr>
          <a:xfrm>
            <a:off x="1297500" y="1157300"/>
            <a:ext cx="7038900" cy="3321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sz="1800" dirty="0"/>
              <a:t>The dataset we used is made available on the internet by The William and Flora Hewlett Foundation for one competition on Kaggle.com( </a:t>
            </a:r>
            <a:r>
              <a:rPr lang="en" sz="1800" u="sng" dirty="0">
                <a:solidFill>
                  <a:schemeClr val="hlink"/>
                </a:solidFill>
                <a:hlinkClick r:id="rId3"/>
              </a:rPr>
              <a:t>link</a:t>
            </a:r>
            <a:r>
              <a:rPr lang="en" sz="1800" dirty="0"/>
              <a:t>)</a:t>
            </a:r>
            <a:endParaRPr sz="1800" dirty="0"/>
          </a:p>
          <a:p>
            <a:pPr marL="457200" lvl="0" indent="-342900" algn="l" rtl="0">
              <a:spcBef>
                <a:spcPts val="0"/>
              </a:spcBef>
              <a:spcAft>
                <a:spcPts val="0"/>
              </a:spcAft>
              <a:buSzPts val="1800"/>
              <a:buAutoNum type="arabicPeriod"/>
            </a:pPr>
            <a:r>
              <a:rPr lang="en" sz="1800" dirty="0"/>
              <a:t>The dataset consists of 12978 essays on different topics.</a:t>
            </a:r>
            <a:endParaRPr sz="1800" dirty="0"/>
          </a:p>
          <a:p>
            <a:pPr marL="457200" lvl="0" indent="-342900" algn="l" rtl="0">
              <a:spcBef>
                <a:spcPts val="0"/>
              </a:spcBef>
              <a:spcAft>
                <a:spcPts val="0"/>
              </a:spcAft>
              <a:buSzPts val="1800"/>
              <a:buAutoNum type="arabicPeriod"/>
            </a:pPr>
            <a:r>
              <a:rPr lang="en" sz="1800" dirty="0"/>
              <a:t>The essays were bifurcated into 8 sets to ensure that the automated grader is trained effectively across different types of essays.</a:t>
            </a:r>
            <a:endParaRPr sz="1800" dirty="0"/>
          </a:p>
          <a:p>
            <a:pPr marL="457200" lvl="0" indent="-342900" algn="l" rtl="0">
              <a:spcBef>
                <a:spcPts val="0"/>
              </a:spcBef>
              <a:spcAft>
                <a:spcPts val="0"/>
              </a:spcAft>
              <a:buSzPts val="1800"/>
              <a:buAutoNum type="arabicPeriod"/>
            </a:pPr>
            <a:r>
              <a:rPr lang="en" sz="1800" dirty="0"/>
              <a:t>Each essay is approximately 150 to 550 words in length. Some essays are more dependent upon source materials than others. </a:t>
            </a:r>
            <a:endParaRPr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body" idx="1"/>
          </p:nvPr>
        </p:nvSpPr>
        <p:spPr>
          <a:xfrm>
            <a:off x="1297500" y="503625"/>
            <a:ext cx="7038900" cy="397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a:t>5.	 Essays in each of the 8 sets have unique characteristics that are used for grading.</a:t>
            </a:r>
            <a:endParaRPr sz="1800"/>
          </a:p>
          <a:p>
            <a:pPr marL="0" lvl="0" indent="0" algn="l" rtl="0">
              <a:spcBef>
                <a:spcPts val="1200"/>
              </a:spcBef>
              <a:spcAft>
                <a:spcPts val="0"/>
              </a:spcAft>
              <a:buNone/>
            </a:pPr>
            <a:r>
              <a:rPr lang="en" sz="1800"/>
              <a:t>6.	Each essay has one or more human scores and a final resolved score, which is used to train our model.</a:t>
            </a:r>
            <a:endParaRPr sz="1800"/>
          </a:p>
          <a:p>
            <a:pPr marL="0" lvl="0" indent="0" algn="l" rtl="0">
              <a:spcBef>
                <a:spcPts val="1200"/>
              </a:spcBef>
              <a:spcAft>
                <a:spcPts val="0"/>
              </a:spcAft>
              <a:buNone/>
            </a:pPr>
            <a:r>
              <a:rPr lang="en" sz="1800"/>
              <a:t>7.	Each essay set is very different in terms of marking scale used and essay content and essay topic is also different for different sets.</a:t>
            </a:r>
            <a:endParaRPr sz="1800"/>
          </a:p>
          <a:p>
            <a:pPr marL="0" lvl="0" indent="0" algn="l" rtl="0">
              <a:spcBef>
                <a:spcPts val="1200"/>
              </a:spcBef>
              <a:spcAft>
                <a:spcPts val="1200"/>
              </a:spcAft>
              <a:buNone/>
            </a:pP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20"/>
          <p:cNvPicPr preferRelativeResize="0"/>
          <p:nvPr/>
        </p:nvPicPr>
        <p:blipFill>
          <a:blip r:embed="rId3">
            <a:alphaModFix/>
          </a:blip>
          <a:stretch>
            <a:fillRect/>
          </a:stretch>
        </p:blipFill>
        <p:spPr>
          <a:xfrm>
            <a:off x="1474450" y="1028700"/>
            <a:ext cx="6959949" cy="3467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21"/>
          <p:cNvPicPr preferRelativeResize="0"/>
          <p:nvPr/>
        </p:nvPicPr>
        <p:blipFill>
          <a:blip r:embed="rId3">
            <a:alphaModFix/>
          </a:blip>
          <a:stretch>
            <a:fillRect/>
          </a:stretch>
        </p:blipFill>
        <p:spPr>
          <a:xfrm>
            <a:off x="1438275" y="1159650"/>
            <a:ext cx="7077075" cy="3219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t>Preprocessing Steps</a:t>
            </a:r>
            <a:endParaRPr sz="3000"/>
          </a:p>
        </p:txBody>
      </p:sp>
      <p:sp>
        <p:nvSpPr>
          <p:cNvPr id="187" name="Google Shape;187;p22"/>
          <p:cNvSpPr txBox="1">
            <a:spLocks noGrp="1"/>
          </p:cNvSpPr>
          <p:nvPr>
            <p:ph type="body" idx="1"/>
          </p:nvPr>
        </p:nvSpPr>
        <p:spPr>
          <a:xfrm>
            <a:off x="1297500" y="1360875"/>
            <a:ext cx="7038900" cy="3117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sz="1800"/>
              <a:t>Since a large number of columns in our raw dataset consists more than 70% null/missing  values, so we remove those columns from the dataset.</a:t>
            </a:r>
            <a:endParaRPr sz="1800"/>
          </a:p>
          <a:p>
            <a:pPr marL="0" lvl="0" indent="0" algn="l" rtl="0">
              <a:spcBef>
                <a:spcPts val="1200"/>
              </a:spcBef>
              <a:spcAft>
                <a:spcPts val="0"/>
              </a:spcAft>
              <a:buNone/>
            </a:pPr>
            <a:endParaRPr sz="1800"/>
          </a:p>
          <a:p>
            <a:pPr marL="0" lvl="0" indent="0" algn="l" rtl="0">
              <a:spcBef>
                <a:spcPts val="1200"/>
              </a:spcBef>
              <a:spcAft>
                <a:spcPts val="0"/>
              </a:spcAft>
              <a:buNone/>
            </a:pPr>
            <a:endParaRPr sz="1800"/>
          </a:p>
          <a:p>
            <a:pPr marL="457200" lvl="0" indent="0" algn="l" rtl="0">
              <a:spcBef>
                <a:spcPts val="1200"/>
              </a:spcBef>
              <a:spcAft>
                <a:spcPts val="1200"/>
              </a:spcAft>
              <a:buNone/>
            </a:pPr>
            <a:endParaRPr sz="1800"/>
          </a:p>
        </p:txBody>
      </p:sp>
      <p:pic>
        <p:nvPicPr>
          <p:cNvPr id="188" name="Google Shape;188;p22"/>
          <p:cNvPicPr preferRelativeResize="0"/>
          <p:nvPr/>
        </p:nvPicPr>
        <p:blipFill>
          <a:blip r:embed="rId3">
            <a:alphaModFix/>
          </a:blip>
          <a:stretch>
            <a:fillRect/>
          </a:stretch>
        </p:blipFill>
        <p:spPr>
          <a:xfrm>
            <a:off x="2233600" y="2709850"/>
            <a:ext cx="4676775" cy="66675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1006</Words>
  <Application>Microsoft Office PowerPoint</Application>
  <PresentationFormat>On-screen Show (16:9)</PresentationFormat>
  <Paragraphs>125</Paragraphs>
  <Slides>32</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Lato</vt:lpstr>
      <vt:lpstr>Roboto</vt:lpstr>
      <vt:lpstr>Arial</vt:lpstr>
      <vt:lpstr>Impact</vt:lpstr>
      <vt:lpstr>Montserrat</vt:lpstr>
      <vt:lpstr>Focus</vt:lpstr>
      <vt:lpstr>Automated Essay Grading System</vt:lpstr>
      <vt:lpstr>Index :  Introduction Objective Dataset Description Structure of Dataset Pre-Processing Steps Methodology Results Future Directions</vt:lpstr>
      <vt:lpstr>Introduction</vt:lpstr>
      <vt:lpstr>Objective</vt:lpstr>
      <vt:lpstr>Dataset</vt:lpstr>
      <vt:lpstr>PowerPoint Presentation</vt:lpstr>
      <vt:lpstr>PowerPoint Presentation</vt:lpstr>
      <vt:lpstr>PowerPoint Presentation</vt:lpstr>
      <vt:lpstr>Preprocessing Steps</vt:lpstr>
      <vt:lpstr>PowerPoint Presentation</vt:lpstr>
      <vt:lpstr>PowerPoint Presentation</vt:lpstr>
      <vt:lpstr>4. In the next step, we tokenize our essay into sentences, and count the number of commas, brackets, punctuation marks, and quotation are there in the essay.</vt:lpstr>
      <vt:lpstr>PowerPoint Presentation</vt:lpstr>
      <vt:lpstr>PowerPoint Presentation</vt:lpstr>
      <vt:lpstr>Feature Extraction</vt:lpstr>
      <vt:lpstr>Features 1 to 4 indicate language fluency and dexterity of essay.  Features 5 to 9 are good indicators of a structured and well organised essay.  Features 10 to 14 are part of speech of essay and these are good proxies to test vocabulary.  Features 15 and 16 indicate command over language and facility of use.</vt:lpstr>
      <vt:lpstr>Input to feature extraction module:</vt:lpstr>
      <vt:lpstr>Output of feature extraction module:</vt:lpstr>
      <vt:lpstr>Input to model used:</vt:lpstr>
      <vt:lpstr>Methodology</vt:lpstr>
      <vt:lpstr>Why Linear Regression Model?</vt:lpstr>
      <vt:lpstr>PowerPoint Presentation</vt:lpstr>
      <vt:lpstr>PowerPoint Presentation</vt:lpstr>
      <vt:lpstr>PowerPoint Presentation</vt:lpstr>
      <vt:lpstr>Architecture of Model:</vt:lpstr>
      <vt:lpstr>How each Module is working in Model:</vt:lpstr>
      <vt:lpstr>Results:</vt:lpstr>
      <vt:lpstr>Predicted Score:</vt:lpstr>
      <vt:lpstr>Error Analysis:</vt:lpstr>
      <vt:lpstr>PowerPoint Presentation</vt:lpstr>
      <vt:lpstr>Future Direction: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Essay Grading System</dc:title>
  <dc:creator>Harsh Vardhan Singh</dc:creator>
  <cp:lastModifiedBy>Harsh Vardhan Singh</cp:lastModifiedBy>
  <cp:revision>1</cp:revision>
  <dcterms:modified xsi:type="dcterms:W3CDTF">2022-08-31T06:39:10Z</dcterms:modified>
</cp:coreProperties>
</file>