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Franklin Gothic Medium" panose="020B0603020102020204" pitchFamily="34" charset="0"/>
      <p:regular r:id="rId18"/>
      <p:italic r:id="rId19"/>
    </p:embeddedFont>
    <p:embeddedFont>
      <p:font typeface="Impact" panose="020B0806030902050204" pitchFamily="34" charset="0"/>
      <p:regular r:id="rId20"/>
    </p:embeddedFon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e136cf8505049f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e136cf8505049f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dd639e3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dd639e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136cf8505049f4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136cf8505049f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e136cf8505049f4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e136cf8505049f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251e0588cf7b1e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f251e0588cf7b1e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251e0588cf7b1e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251e0588cf7b1e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c71d062bcdce25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c71d062bcdce25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43ce4d719e6cd5d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43ce4d719e6cd5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43ce4d719e6cd5d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43ce4d719e6cd5d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3ce4d719e6cd5d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3ce4d719e6cd5d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9c5286e3225457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9c5286e3225457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e136cf8505049f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e136cf8505049f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e136cf8505049f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e136cf8505049f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dd639e37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dd639e37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3504000" y="1510900"/>
            <a:ext cx="5050800" cy="13929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4000" dirty="0">
                <a:solidFill>
                  <a:srgbClr val="FFFFFF"/>
                </a:solidFill>
                <a:latin typeface="Montserrat"/>
                <a:ea typeface="Montserrat"/>
                <a:cs typeface="Montserrat"/>
                <a:sym typeface="Montserrat"/>
              </a:rPr>
              <a:t>Automated Essay Grading System</a:t>
            </a:r>
            <a:endParaRPr sz="4000" dirty="0">
              <a:solidFill>
                <a:srgbClr val="FFFFFF"/>
              </a:solidFill>
              <a:latin typeface="Montserrat"/>
              <a:ea typeface="Montserrat"/>
              <a:cs typeface="Montserrat"/>
              <a:sym typeface="Montserrat"/>
            </a:endParaRPr>
          </a:p>
        </p:txBody>
      </p:sp>
      <p:sp>
        <p:nvSpPr>
          <p:cNvPr id="135" name="Google Shape;135;p13"/>
          <p:cNvSpPr txBox="1"/>
          <p:nvPr/>
        </p:nvSpPr>
        <p:spPr>
          <a:xfrm>
            <a:off x="4966075" y="3161100"/>
            <a:ext cx="3470700" cy="1007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900" dirty="0">
                <a:solidFill>
                  <a:srgbClr val="FFFFFF"/>
                </a:solidFill>
                <a:latin typeface="Lato"/>
                <a:ea typeface="Lato"/>
                <a:cs typeface="Lato"/>
                <a:sym typeface="Lato"/>
              </a:rPr>
              <a:t>By :</a:t>
            </a:r>
            <a:r>
              <a:rPr lang="en" sz="1900" dirty="0">
                <a:solidFill>
                  <a:srgbClr val="FFFFFF"/>
                </a:solidFill>
                <a:latin typeface="Impact"/>
                <a:ea typeface="Lato"/>
                <a:cs typeface="Lato"/>
                <a:sym typeface="Impact"/>
              </a:rPr>
              <a:t> </a:t>
            </a:r>
            <a:r>
              <a:rPr lang="en" sz="1900" dirty="0">
                <a:solidFill>
                  <a:srgbClr val="FFFFFF"/>
                </a:solidFill>
                <a:latin typeface="Franklin Gothic Medium" panose="020B0603020102020204" pitchFamily="34" charset="0"/>
                <a:ea typeface="Lato"/>
                <a:cs typeface="Lato"/>
                <a:sym typeface="Impact"/>
              </a:rPr>
              <a:t>Harsh Vardhan Singh </a:t>
            </a:r>
          </a:p>
          <a:p>
            <a:pPr marL="0" lvl="0" indent="0" algn="l" rtl="0">
              <a:spcBef>
                <a:spcPts val="0"/>
              </a:spcBef>
              <a:spcAft>
                <a:spcPts val="0"/>
              </a:spcAft>
              <a:buNone/>
            </a:pPr>
            <a:r>
              <a:rPr lang="en" sz="1900" dirty="0">
                <a:solidFill>
                  <a:srgbClr val="FFFFFF"/>
                </a:solidFill>
                <a:latin typeface="Franklin Gothic Medium" panose="020B0603020102020204" pitchFamily="34" charset="0"/>
                <a:ea typeface="Lato"/>
                <a:cs typeface="Lato"/>
                <a:sym typeface="Impact"/>
              </a:rPr>
              <a:t> roll no.-  19522</a:t>
            </a:r>
            <a:endParaRPr lang="en" sz="1900" dirty="0">
              <a:solidFill>
                <a:srgbClr val="FFFFFF"/>
              </a:solidFill>
              <a:latin typeface="Franklin Gothic Medium" panose="020B0603020102020204" pitchFamily="34" charset="0"/>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52400" y="706725"/>
            <a:ext cx="8839201" cy="4190175"/>
          </a:xfrm>
          <a:prstGeom prst="rect">
            <a:avLst/>
          </a:prstGeom>
          <a:noFill/>
          <a:ln>
            <a:noFill/>
          </a:ln>
        </p:spPr>
      </p:pic>
      <p:sp>
        <p:nvSpPr>
          <p:cNvPr id="190" name="Google Shape;190;p22"/>
          <p:cNvSpPr txBox="1"/>
          <p:nvPr/>
        </p:nvSpPr>
        <p:spPr>
          <a:xfrm rot="813">
            <a:off x="437650" y="1023"/>
            <a:ext cx="7614000" cy="58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u="sng">
                <a:solidFill>
                  <a:srgbClr val="FFFFFF"/>
                </a:solidFill>
                <a:latin typeface="Lato"/>
                <a:ea typeface="Lato"/>
                <a:cs typeface="Lato"/>
                <a:sym typeface="Lato"/>
              </a:rPr>
              <a:t>Essay after Stemming:</a:t>
            </a:r>
            <a:endParaRPr sz="2600" b="1" u="sng">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727850"/>
            <a:ext cx="7038900" cy="54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988" b="1">
                <a:solidFill>
                  <a:srgbClr val="FFFFFF"/>
                </a:solidFill>
                <a:latin typeface="Arial"/>
                <a:ea typeface="Arial"/>
                <a:cs typeface="Arial"/>
                <a:sym typeface="Arial"/>
              </a:rPr>
              <a:t>Lexical Diversity:</a:t>
            </a:r>
            <a:endParaRPr sz="2988" b="1">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96" name="Google Shape;196;p23"/>
          <p:cNvSpPr txBox="1">
            <a:spLocks noGrp="1"/>
          </p:cNvSpPr>
          <p:nvPr>
            <p:ph type="body" idx="1"/>
          </p:nvPr>
        </p:nvSpPr>
        <p:spPr>
          <a:xfrm>
            <a:off x="782250" y="1479975"/>
            <a:ext cx="8111700" cy="29988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AutoNum type="arabicPeriod"/>
            </a:pPr>
            <a:r>
              <a:rPr lang="en" sz="1900"/>
              <a:t>Measure of how many different/unique words are used in the essay.</a:t>
            </a:r>
            <a:endParaRPr sz="1900"/>
          </a:p>
          <a:p>
            <a:pPr marL="457200" lvl="0" indent="-349250" algn="l" rtl="0">
              <a:spcBef>
                <a:spcPts val="0"/>
              </a:spcBef>
              <a:spcAft>
                <a:spcPts val="0"/>
              </a:spcAft>
              <a:buSzPts val="1900"/>
              <a:buAutoNum type="arabicPeriod"/>
            </a:pPr>
            <a:r>
              <a:rPr lang="en" sz="1900"/>
              <a:t>The traditional lexical diversity measure is the ratio of different words (types) to the total number of words (tokens), the so-called type-token ratio, or TTR.</a:t>
            </a:r>
            <a:endParaRPr sz="1900"/>
          </a:p>
          <a:p>
            <a:pPr marL="457200" lvl="0" indent="0" algn="l" rtl="0">
              <a:spcBef>
                <a:spcPts val="1200"/>
              </a:spcBef>
              <a:spcAft>
                <a:spcPts val="1200"/>
              </a:spcAft>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t>Results:</a:t>
            </a:r>
            <a:endParaRPr sz="2800" b="1"/>
          </a:p>
        </p:txBody>
      </p:sp>
      <p:pic>
        <p:nvPicPr>
          <p:cNvPr id="202" name="Google Shape;202;p24"/>
          <p:cNvPicPr preferRelativeResize="0"/>
          <p:nvPr/>
        </p:nvPicPr>
        <p:blipFill rotWithShape="1">
          <a:blip r:embed="rId3">
            <a:alphaModFix/>
          </a:blip>
          <a:srcRect t="11839"/>
          <a:stretch/>
        </p:blipFill>
        <p:spPr>
          <a:xfrm>
            <a:off x="1297500" y="1048000"/>
            <a:ext cx="7453351" cy="3469775"/>
          </a:xfrm>
          <a:prstGeom prst="rect">
            <a:avLst/>
          </a:prstGeom>
          <a:noFill/>
          <a:ln>
            <a:noFill/>
          </a:ln>
        </p:spPr>
      </p:pic>
      <p:sp>
        <p:nvSpPr>
          <p:cNvPr id="203" name="Google Shape;203;p24"/>
          <p:cNvSpPr txBox="1"/>
          <p:nvPr/>
        </p:nvSpPr>
        <p:spPr>
          <a:xfrm rot="-974" flipH="1">
            <a:off x="3956375" y="4518550"/>
            <a:ext cx="423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a:solidFill>
                  <a:srgbClr val="FFFFFF"/>
                </a:solidFill>
                <a:latin typeface="Lato"/>
                <a:ea typeface="Lato"/>
                <a:cs typeface="Lato"/>
                <a:sym typeface="Lato"/>
              </a:rPr>
              <a:t>Improved Result</a:t>
            </a:r>
            <a:endParaRPr sz="2000" b="1" u="sng">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t>Results:</a:t>
            </a:r>
            <a:endParaRPr sz="2800" b="1"/>
          </a:p>
        </p:txBody>
      </p:sp>
      <p:pic>
        <p:nvPicPr>
          <p:cNvPr id="209" name="Google Shape;209;p25"/>
          <p:cNvPicPr preferRelativeResize="0"/>
          <p:nvPr/>
        </p:nvPicPr>
        <p:blipFill rotWithShape="1">
          <a:blip r:embed="rId3">
            <a:alphaModFix/>
          </a:blip>
          <a:srcRect r="22088" b="19328"/>
          <a:stretch/>
        </p:blipFill>
        <p:spPr>
          <a:xfrm>
            <a:off x="1297500" y="1117225"/>
            <a:ext cx="7411975" cy="3524926"/>
          </a:xfrm>
          <a:prstGeom prst="rect">
            <a:avLst/>
          </a:prstGeom>
          <a:noFill/>
          <a:ln>
            <a:noFill/>
          </a:ln>
        </p:spPr>
      </p:pic>
      <p:sp>
        <p:nvSpPr>
          <p:cNvPr id="210" name="Google Shape;210;p25"/>
          <p:cNvSpPr txBox="1"/>
          <p:nvPr/>
        </p:nvSpPr>
        <p:spPr>
          <a:xfrm rot="-568" flipH="1">
            <a:off x="4329925" y="4642473"/>
            <a:ext cx="3631200" cy="47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u="sng">
                <a:solidFill>
                  <a:srgbClr val="FFFFFF"/>
                </a:solidFill>
                <a:latin typeface="Lato"/>
                <a:ea typeface="Lato"/>
                <a:cs typeface="Lato"/>
                <a:sym typeface="Lato"/>
              </a:rPr>
              <a:t>Old Result</a:t>
            </a:r>
            <a:endParaRPr sz="1900" b="1" u="sng">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0"/>
            <a:ext cx="7038900" cy="130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b="1"/>
              <a:t>Set 8 predicted score:</a:t>
            </a:r>
            <a:endParaRPr sz="2900" b="1"/>
          </a:p>
        </p:txBody>
      </p:sp>
      <p:pic>
        <p:nvPicPr>
          <p:cNvPr id="216" name="Google Shape;216;p26"/>
          <p:cNvPicPr preferRelativeResize="0"/>
          <p:nvPr/>
        </p:nvPicPr>
        <p:blipFill>
          <a:blip r:embed="rId3">
            <a:alphaModFix/>
          </a:blip>
          <a:stretch>
            <a:fillRect/>
          </a:stretch>
        </p:blipFill>
        <p:spPr>
          <a:xfrm>
            <a:off x="1192125" y="632650"/>
            <a:ext cx="7641150" cy="425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168075" y="866775"/>
            <a:ext cx="42429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Bag of words:</a:t>
            </a:r>
            <a:endParaRPr sz="2700"/>
          </a:p>
        </p:txBody>
      </p:sp>
      <p:sp>
        <p:nvSpPr>
          <p:cNvPr id="142" name="Google Shape;142;p14"/>
          <p:cNvSpPr txBox="1">
            <a:spLocks noGrp="1"/>
          </p:cNvSpPr>
          <p:nvPr>
            <p:ph type="body" idx="1"/>
          </p:nvPr>
        </p:nvSpPr>
        <p:spPr>
          <a:xfrm>
            <a:off x="1297500" y="986250"/>
            <a:ext cx="7038900" cy="391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Bag of words is a method of feature extraction with text data.</a:t>
            </a:r>
            <a:endParaRPr sz="1600"/>
          </a:p>
          <a:p>
            <a:pPr marL="457200" lvl="0" indent="-330200" algn="l" rtl="0">
              <a:spcBef>
                <a:spcPts val="0"/>
              </a:spcBef>
              <a:spcAft>
                <a:spcPts val="0"/>
              </a:spcAft>
              <a:buSzPts val="1600"/>
              <a:buChar char="●"/>
            </a:pPr>
            <a:r>
              <a:rPr lang="en" sz="1600"/>
              <a:t>A bag of words is a representation of text that describes the occurrence of words within a document.</a:t>
            </a:r>
            <a:endParaRPr sz="1600"/>
          </a:p>
          <a:p>
            <a:pPr marL="457200" lvl="0" indent="-330200" algn="l" rtl="0">
              <a:spcBef>
                <a:spcPts val="0"/>
              </a:spcBef>
              <a:spcAft>
                <a:spcPts val="0"/>
              </a:spcAft>
              <a:buSzPts val="1600"/>
              <a:buChar char="●"/>
            </a:pPr>
            <a:r>
              <a:rPr lang="en" sz="1600"/>
              <a:t>We just keep track of word counts and disregard the grammatical details and the word order. It is called a “bag” of words because any information about the order or structure of words in the document is discarded.</a:t>
            </a:r>
            <a:endParaRPr sz="1600"/>
          </a:p>
          <a:p>
            <a:pPr marL="457200" lvl="0" indent="-330200" algn="l" rtl="0">
              <a:spcBef>
                <a:spcPts val="0"/>
              </a:spcBef>
              <a:spcAft>
                <a:spcPts val="0"/>
              </a:spcAft>
              <a:buSzPts val="1600"/>
              <a:buChar char="●"/>
            </a:pPr>
            <a:r>
              <a:rPr lang="en" sz="1600"/>
              <a:t>The model is only concerned with whether known words occur in the document, not where in the document.</a:t>
            </a:r>
            <a:endParaRPr sz="1600"/>
          </a:p>
          <a:p>
            <a:pPr marL="457200" lvl="0" indent="-330200" algn="l" rtl="0">
              <a:spcBef>
                <a:spcPts val="0"/>
              </a:spcBef>
              <a:spcAft>
                <a:spcPts val="0"/>
              </a:spcAft>
              <a:buSzPts val="1600"/>
              <a:buChar char="●"/>
            </a:pPr>
            <a:r>
              <a:rPr lang="en" sz="1600"/>
              <a:t>One of the biggest problems with text is that it is messy and unstructured, and machine learning algorithms prefer structured, well defined fixed-length inputs and by using the Bag-of-Words technique we can convert variable-length texts into a fixed-length vector.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55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of BoW:</a:t>
            </a:r>
            <a:endParaRPr/>
          </a:p>
        </p:txBody>
      </p:sp>
      <p:sp>
        <p:nvSpPr>
          <p:cNvPr id="148" name="Google Shape;148;p15"/>
          <p:cNvSpPr txBox="1">
            <a:spLocks noGrp="1"/>
          </p:cNvSpPr>
          <p:nvPr>
            <p:ph type="body" idx="1"/>
          </p:nvPr>
        </p:nvSpPr>
        <p:spPr>
          <a:xfrm>
            <a:off x="1297500" y="1158775"/>
            <a:ext cx="7038900" cy="27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Sentence 1: ”Welcome to Great Learning, Now start learning”</a:t>
            </a:r>
            <a:endParaRPr sz="2000"/>
          </a:p>
          <a:p>
            <a:pPr marL="0" lvl="0" indent="0" algn="l" rtl="0">
              <a:spcBef>
                <a:spcPts val="1200"/>
              </a:spcBef>
              <a:spcAft>
                <a:spcPts val="0"/>
              </a:spcAft>
              <a:buNone/>
            </a:pPr>
            <a:r>
              <a:rPr lang="en" sz="2000"/>
              <a:t>Sentence 2: “Learning is a good practice”</a:t>
            </a:r>
            <a:endParaRPr sz="2000"/>
          </a:p>
          <a:p>
            <a:pPr marL="0" lvl="0" indent="0" algn="l" rtl="0">
              <a:spcBef>
                <a:spcPts val="1200"/>
              </a:spcBef>
              <a:spcAft>
                <a:spcPts val="0"/>
              </a:spcAft>
              <a:buNone/>
            </a:pPr>
            <a:endParaRPr sz="2000"/>
          </a:p>
          <a:p>
            <a:pPr marL="0" lvl="0" indent="0" algn="l" rtl="0">
              <a:spcBef>
                <a:spcPts val="1200"/>
              </a:spcBef>
              <a:spcAft>
                <a:spcPts val="0"/>
              </a:spcAft>
              <a:buNone/>
            </a:pPr>
            <a:r>
              <a:rPr lang="en" sz="2000"/>
              <a:t>After data cleaning:</a:t>
            </a:r>
            <a:endParaRPr sz="2000"/>
          </a:p>
          <a:p>
            <a:pPr marL="0" lvl="0" indent="0" algn="l" rtl="0">
              <a:spcBef>
                <a:spcPts val="1200"/>
              </a:spcBef>
              <a:spcAft>
                <a:spcPts val="0"/>
              </a:spcAft>
              <a:buNone/>
            </a:pPr>
            <a:endParaRPr sz="2000"/>
          </a:p>
          <a:p>
            <a:pPr marL="0" lvl="0" indent="0" algn="l" rtl="0">
              <a:spcBef>
                <a:spcPts val="1200"/>
              </a:spcBef>
              <a:spcAft>
                <a:spcPts val="0"/>
              </a:spcAft>
              <a:buNone/>
            </a:pPr>
            <a:r>
              <a:rPr lang="en" sz="2000"/>
              <a:t>Sentence 1:  ”welcome great learning now start learning”</a:t>
            </a:r>
            <a:endParaRPr sz="2000"/>
          </a:p>
          <a:p>
            <a:pPr marL="0" lvl="0" indent="0" algn="l" rtl="0">
              <a:spcBef>
                <a:spcPts val="1200"/>
              </a:spcBef>
              <a:spcAft>
                <a:spcPts val="0"/>
              </a:spcAft>
              <a:buNone/>
            </a:pPr>
            <a:r>
              <a:rPr lang="en" sz="2000"/>
              <a:t>Sentence 2: “learning good practice”</a:t>
            </a:r>
            <a:endParaRPr sz="2000"/>
          </a:p>
          <a:p>
            <a:pPr marL="0" lvl="0" indent="0" algn="l" rtl="0">
              <a:spcBef>
                <a:spcPts val="1200"/>
              </a:spcBef>
              <a:spcAft>
                <a:spcPts val="0"/>
              </a:spcAft>
              <a:buNone/>
            </a:pPr>
            <a:endParaRPr sz="1000"/>
          </a:p>
          <a:p>
            <a:pPr marL="0" lvl="0" indent="0" algn="l" rtl="0">
              <a:spcBef>
                <a:spcPts val="1200"/>
              </a:spcBef>
              <a:spcAft>
                <a:spcPts val="1200"/>
              </a:spcAft>
              <a:buNone/>
            </a:pP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body" idx="1"/>
          </p:nvPr>
        </p:nvSpPr>
        <p:spPr>
          <a:xfrm>
            <a:off x="1297500" y="494200"/>
            <a:ext cx="7038900" cy="39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Create Model Vocabulary:</a:t>
            </a:r>
            <a:endParaRPr sz="1700" dirty="0"/>
          </a:p>
          <a:p>
            <a:pPr marL="0" lvl="0" indent="0" algn="l" rtl="0">
              <a:spcBef>
                <a:spcPts val="1200"/>
              </a:spcBef>
              <a:spcAft>
                <a:spcPts val="0"/>
              </a:spcAft>
              <a:buNone/>
            </a:pPr>
            <a:r>
              <a:rPr lang="en" sz="1700" dirty="0"/>
              <a:t>welcome, great, learning, now, start, good, practice.</a:t>
            </a:r>
            <a:endParaRPr sz="1700" dirty="0"/>
          </a:p>
          <a:p>
            <a:pPr marL="0" lvl="0" indent="0" algn="l" rtl="0">
              <a:spcBef>
                <a:spcPts val="1200"/>
              </a:spcBef>
              <a:spcAft>
                <a:spcPts val="0"/>
              </a:spcAft>
              <a:buNone/>
            </a:pPr>
            <a:endParaRPr sz="1700" dirty="0"/>
          </a:p>
          <a:p>
            <a:pPr marL="0" lvl="0" indent="0" algn="l" rtl="0">
              <a:spcBef>
                <a:spcPts val="1200"/>
              </a:spcBef>
              <a:spcAft>
                <a:spcPts val="0"/>
              </a:spcAft>
              <a:buNone/>
            </a:pPr>
            <a:r>
              <a:rPr lang="en" sz="1700" dirty="0"/>
              <a:t>Scoring method for each sentence:</a:t>
            </a:r>
            <a:endParaRPr sz="1700" dirty="0"/>
          </a:p>
          <a:p>
            <a:pPr marL="0" lvl="0" indent="0" algn="l" rtl="0">
              <a:spcBef>
                <a:spcPts val="1200"/>
              </a:spcBef>
              <a:spcAft>
                <a:spcPts val="0"/>
              </a:spcAft>
              <a:buNone/>
            </a:pPr>
            <a:r>
              <a:rPr lang="en" sz="1700" dirty="0"/>
              <a:t>Sentence 1 ➝ [ 1,1,2,1,1,0,0 ]</a:t>
            </a:r>
            <a:endParaRPr sz="1700" dirty="0"/>
          </a:p>
          <a:p>
            <a:pPr marL="0" lvl="0" indent="0" algn="l" rtl="0">
              <a:spcBef>
                <a:spcPts val="1200"/>
              </a:spcBef>
              <a:spcAft>
                <a:spcPts val="0"/>
              </a:spcAft>
              <a:buNone/>
            </a:pPr>
            <a:r>
              <a:rPr lang="en" sz="1700" dirty="0"/>
              <a:t>Sentence 2 ➝ [ 0,0,1,0,0,1,1 ]</a:t>
            </a:r>
            <a:endParaRPr sz="1700" dirty="0"/>
          </a:p>
          <a:p>
            <a:pPr marL="0" lvl="0" indent="0" algn="l" rtl="0">
              <a:spcBef>
                <a:spcPts val="1200"/>
              </a:spcBef>
              <a:spcAft>
                <a:spcPts val="0"/>
              </a:spcAft>
              <a:buNone/>
            </a:pPr>
            <a:endParaRPr sz="1700" dirty="0"/>
          </a:p>
          <a:p>
            <a:pPr marL="0" lvl="0" indent="0" algn="l" rtl="0">
              <a:spcBef>
                <a:spcPts val="1200"/>
              </a:spcBef>
              <a:spcAft>
                <a:spcPts val="1200"/>
              </a:spcAft>
              <a:buNone/>
            </a:pPr>
            <a:r>
              <a:rPr lang="en" sz="1700" dirty="0"/>
              <a:t>In Machine learning datasets are tremendously large and can contain vocabulary of a few thousand or even millions of words. In practice, only a few words from the vocabulary, more preferably most  frequent words are used to form the vector.</a:t>
            </a:r>
            <a:endParaRPr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1052550" y="586350"/>
            <a:ext cx="7038900" cy="39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BoW model is commonly used in methods of document classification, where the (frequency of) occurrence of each word is used as a feature for training  a classifier. </a:t>
            </a:r>
            <a:endParaRPr sz="1800"/>
          </a:p>
          <a:p>
            <a:pPr marL="0" lvl="0" indent="0" algn="l" rtl="0">
              <a:spcBef>
                <a:spcPts val="1200"/>
              </a:spcBef>
              <a:spcAft>
                <a:spcPts val="0"/>
              </a:spcAft>
              <a:buNone/>
            </a:pPr>
            <a:r>
              <a:rPr lang="en" sz="1800"/>
              <a:t>Here in particular essay set each essay gets classified based on human graded score. This means that those essay  whose BoW vector is similar to essays which have higher test score  falls in their  category. </a:t>
            </a:r>
            <a:endParaRPr sz="1800"/>
          </a:p>
          <a:p>
            <a:pPr marL="0" lvl="0" indent="0" algn="l" rtl="0">
              <a:spcBef>
                <a:spcPts val="1200"/>
              </a:spcBef>
              <a:spcAft>
                <a:spcPts val="0"/>
              </a:spcAft>
              <a:buNone/>
            </a:pPr>
            <a:r>
              <a:rPr lang="en" sz="1800" b="1" u="sng"/>
              <a:t>Bi-gram and Tri-gram:</a:t>
            </a:r>
            <a:endParaRPr sz="1800" b="1" u="sng"/>
          </a:p>
          <a:p>
            <a:pPr marL="0" lvl="0" indent="0" algn="l" rtl="0">
              <a:spcBef>
                <a:spcPts val="1200"/>
              </a:spcBef>
              <a:spcAft>
                <a:spcPts val="0"/>
              </a:spcAft>
              <a:buNone/>
            </a:pPr>
            <a:r>
              <a:rPr lang="en" sz="1800"/>
              <a:t>Sentence 1: “This is a good job. I will not miss it for anything”</a:t>
            </a:r>
            <a:endParaRPr sz="1800"/>
          </a:p>
          <a:p>
            <a:pPr marL="0" lvl="0" indent="0" algn="l" rtl="0">
              <a:spcBef>
                <a:spcPts val="1200"/>
              </a:spcBef>
              <a:spcAft>
                <a:spcPts val="0"/>
              </a:spcAft>
              <a:buNone/>
            </a:pPr>
            <a:r>
              <a:rPr lang="en" sz="1800"/>
              <a:t>Sentence 2: ”This is not good at all”</a:t>
            </a:r>
            <a:endParaRPr sz="1800"/>
          </a:p>
          <a:p>
            <a:pPr marL="0" lvl="0" indent="0" algn="l" rtl="0">
              <a:spcBef>
                <a:spcPts val="1200"/>
              </a:spcBef>
              <a:spcAft>
                <a:spcPts val="120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1408900" y="205498"/>
            <a:ext cx="7038900" cy="553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u="sng"/>
              <a:t>With BoW:</a:t>
            </a:r>
            <a:endParaRPr sz="1800" b="1" u="sng"/>
          </a:p>
          <a:p>
            <a:pPr marL="0" lvl="0" indent="0" algn="l" rtl="0">
              <a:spcBef>
                <a:spcPts val="1200"/>
              </a:spcBef>
              <a:spcAft>
                <a:spcPts val="0"/>
              </a:spcAft>
              <a:buNone/>
            </a:pPr>
            <a:r>
              <a:rPr lang="en" sz="1800"/>
              <a:t>Vocabulary of 5 words:</a:t>
            </a:r>
            <a:endParaRPr sz="1800"/>
          </a:p>
          <a:p>
            <a:pPr marL="0" lvl="0" indent="0" algn="l" rtl="0">
              <a:spcBef>
                <a:spcPts val="1200"/>
              </a:spcBef>
              <a:spcAft>
                <a:spcPts val="0"/>
              </a:spcAft>
              <a:buNone/>
            </a:pPr>
            <a:r>
              <a:rPr lang="en" sz="1800"/>
              <a:t>good, job, miss, not, all</a:t>
            </a:r>
            <a:endParaRPr sz="1800"/>
          </a:p>
          <a:p>
            <a:pPr marL="0" lvl="0" indent="0" algn="l" rtl="0">
              <a:spcBef>
                <a:spcPts val="1200"/>
              </a:spcBef>
              <a:spcAft>
                <a:spcPts val="0"/>
              </a:spcAft>
              <a:buNone/>
            </a:pPr>
            <a:r>
              <a:rPr lang="en" sz="1800"/>
              <a:t>Sentence 1: [1,1,1,1,0]</a:t>
            </a:r>
            <a:endParaRPr sz="1800"/>
          </a:p>
          <a:p>
            <a:pPr marL="0" lvl="0" indent="0" algn="l" rtl="0">
              <a:spcBef>
                <a:spcPts val="1200"/>
              </a:spcBef>
              <a:spcAft>
                <a:spcPts val="0"/>
              </a:spcAft>
              <a:buNone/>
            </a:pPr>
            <a:r>
              <a:rPr lang="en" sz="1800"/>
              <a:t>Sentence 2: [1,0,0,1,1]</a:t>
            </a:r>
            <a:endParaRPr sz="1800"/>
          </a:p>
          <a:p>
            <a:pPr marL="0" lvl="0" indent="0" algn="l" rtl="0">
              <a:spcBef>
                <a:spcPts val="1200"/>
              </a:spcBef>
              <a:spcAft>
                <a:spcPts val="1200"/>
              </a:spcAft>
              <a:buNone/>
            </a:pPr>
            <a:r>
              <a:rPr lang="en" sz="1800"/>
              <a:t>Here sentence 2 is negative and sentence 1 is positive but this is not clear in BoW representation. A Bi-gram is a two-word sequence of words like “good job”, “not good” and a tri-gram vocabulary contains “will not miss”, “not good at”, “it for anything”. With bi-gram and Tri-gram a certain level of ordering and structure of sentence is taken into consideration which helps to classify sentences in a more efficient way than BoW.</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0" y="618275"/>
            <a:ext cx="9144000" cy="4525225"/>
          </a:xfrm>
          <a:prstGeom prst="rect">
            <a:avLst/>
          </a:prstGeom>
          <a:noFill/>
          <a:ln>
            <a:noFill/>
          </a:ln>
        </p:spPr>
      </p:pic>
      <p:sp>
        <p:nvSpPr>
          <p:cNvPr id="169" name="Google Shape;169;p19"/>
          <p:cNvSpPr txBox="1"/>
          <p:nvPr/>
        </p:nvSpPr>
        <p:spPr>
          <a:xfrm rot="282" flipH="1">
            <a:off x="307650" y="282"/>
            <a:ext cx="7315200" cy="61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u="sng">
                <a:solidFill>
                  <a:srgbClr val="FFFFFF"/>
                </a:solidFill>
                <a:latin typeface="Lato"/>
                <a:ea typeface="Lato"/>
                <a:cs typeface="Lato"/>
                <a:sym typeface="Lato"/>
              </a:rPr>
              <a:t>Bag of Words:</a:t>
            </a:r>
            <a:endParaRPr sz="2800" b="1" u="sng">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0" y="554350"/>
            <a:ext cx="9143999" cy="4589150"/>
          </a:xfrm>
          <a:prstGeom prst="rect">
            <a:avLst/>
          </a:prstGeom>
          <a:noFill/>
          <a:ln>
            <a:noFill/>
          </a:ln>
        </p:spPr>
      </p:pic>
      <p:sp>
        <p:nvSpPr>
          <p:cNvPr id="175" name="Google Shape;175;p20"/>
          <p:cNvSpPr txBox="1"/>
          <p:nvPr/>
        </p:nvSpPr>
        <p:spPr>
          <a:xfrm rot="-1808" flipH="1">
            <a:off x="226050" y="2360"/>
            <a:ext cx="6845101"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a:solidFill>
                  <a:srgbClr val="FFFFFF"/>
                </a:solidFill>
                <a:latin typeface="Lato"/>
                <a:ea typeface="Lato"/>
                <a:cs typeface="Lato"/>
                <a:sym typeface="Lato"/>
              </a:rPr>
              <a:t>Bi-gram and Tri-gram:</a:t>
            </a:r>
            <a:endParaRPr sz="2400" b="1" u="sng">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Stemming : </a:t>
            </a:r>
            <a:endParaRPr sz="2600"/>
          </a:p>
        </p:txBody>
      </p:sp>
      <p:sp>
        <p:nvSpPr>
          <p:cNvPr id="181" name="Google Shape;181;p21"/>
          <p:cNvSpPr txBox="1">
            <a:spLocks noGrp="1"/>
          </p:cNvSpPr>
          <p:nvPr>
            <p:ph type="body" idx="1"/>
          </p:nvPr>
        </p:nvSpPr>
        <p:spPr>
          <a:xfrm>
            <a:off x="1297500" y="1307850"/>
            <a:ext cx="7038900" cy="3299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sz="1800"/>
              <a:t>Process of reducing inflected words to their word stem by generating the root form of the inflated words.</a:t>
            </a:r>
            <a:endParaRPr sz="1800"/>
          </a:p>
          <a:p>
            <a:pPr marL="457200" lvl="0" indent="0" algn="l" rtl="0">
              <a:spcBef>
                <a:spcPts val="1200"/>
              </a:spcBef>
              <a:spcAft>
                <a:spcPts val="0"/>
              </a:spcAft>
              <a:buNone/>
            </a:pPr>
            <a:r>
              <a:rPr lang="en" sz="1800"/>
              <a:t>For eg.</a:t>
            </a:r>
            <a:endParaRPr sz="1800"/>
          </a:p>
          <a:p>
            <a:pPr marL="457200" lvl="0" indent="0" algn="l" rtl="0">
              <a:spcBef>
                <a:spcPts val="1200"/>
              </a:spcBef>
              <a:spcAft>
                <a:spcPts val="0"/>
              </a:spcAft>
              <a:buNone/>
            </a:pPr>
            <a:endParaRPr sz="1800"/>
          </a:p>
          <a:p>
            <a:pPr marL="457200" lvl="0" indent="0" algn="l" rtl="0">
              <a:spcBef>
                <a:spcPts val="1200"/>
              </a:spcBef>
              <a:spcAft>
                <a:spcPts val="1200"/>
              </a:spcAft>
              <a:buNone/>
            </a:pPr>
            <a:endParaRPr sz="1800"/>
          </a:p>
        </p:txBody>
      </p:sp>
      <p:pic>
        <p:nvPicPr>
          <p:cNvPr id="182" name="Google Shape;182;p21" descr="$\Rightarrow$"/>
          <p:cNvPicPr preferRelativeResize="0"/>
          <p:nvPr/>
        </p:nvPicPr>
        <p:blipFill>
          <a:blip r:embed="rId3">
            <a:alphaModFix/>
          </a:blip>
          <a:stretch>
            <a:fillRect/>
          </a:stretch>
        </p:blipFill>
        <p:spPr>
          <a:xfrm>
            <a:off x="2627100" y="1838600"/>
            <a:ext cx="200025" cy="50272"/>
          </a:xfrm>
          <a:prstGeom prst="rect">
            <a:avLst/>
          </a:prstGeom>
          <a:noFill/>
          <a:ln>
            <a:noFill/>
          </a:ln>
        </p:spPr>
      </p:pic>
      <p:sp>
        <p:nvSpPr>
          <p:cNvPr id="183" name="Google Shape;183;p21"/>
          <p:cNvSpPr txBox="1"/>
          <p:nvPr/>
        </p:nvSpPr>
        <p:spPr>
          <a:xfrm>
            <a:off x="2779500" y="1698325"/>
            <a:ext cx="3000000" cy="1249500"/>
          </a:xfrm>
          <a:prstGeom prst="rect">
            <a:avLst/>
          </a:prstGeom>
          <a:noFill/>
          <a:ln>
            <a:noFill/>
          </a:ln>
        </p:spPr>
        <p:txBody>
          <a:bodyPr spcFirstLastPara="1" wrap="square" lIns="91425" tIns="91425" rIns="91425" bIns="91425" anchor="ctr" anchorCtr="0">
            <a:noAutofit/>
          </a:bodyPr>
          <a:lstStyle/>
          <a:p>
            <a:pPr marL="381000" marR="381000" lvl="0" indent="0" algn="l" rtl="0">
              <a:lnSpc>
                <a:spcPct val="115000"/>
              </a:lnSpc>
              <a:spcBef>
                <a:spcPts val="0"/>
              </a:spcBef>
              <a:spcAft>
                <a:spcPts val="0"/>
              </a:spcAft>
              <a:buNone/>
            </a:pPr>
            <a:r>
              <a:rPr lang="en" sz="1500">
                <a:solidFill>
                  <a:srgbClr val="202122"/>
                </a:solidFill>
                <a:highlight>
                  <a:srgbClr val="FFFFFF"/>
                </a:highlight>
              </a:rPr>
              <a:t>am, are, is =&gt;be</a:t>
            </a:r>
            <a:endParaRPr sz="1500">
              <a:solidFill>
                <a:srgbClr val="202122"/>
              </a:solidFill>
              <a:highlight>
                <a:srgbClr val="FFFFFF"/>
              </a:highlight>
            </a:endParaRPr>
          </a:p>
          <a:p>
            <a:pPr marL="0" lvl="0" indent="0" algn="l" rtl="0">
              <a:spcBef>
                <a:spcPts val="0"/>
              </a:spcBef>
              <a:spcAft>
                <a:spcPts val="0"/>
              </a:spcAft>
              <a:buNone/>
            </a:pPr>
            <a:r>
              <a:rPr lang="en" sz="1500">
                <a:solidFill>
                  <a:srgbClr val="202122"/>
                </a:solidFill>
                <a:highlight>
                  <a:srgbClr val="FFFFFF"/>
                </a:highlight>
              </a:rPr>
              <a:t>car, cars, car's, cars'  car</a:t>
            </a:r>
            <a:endParaRPr/>
          </a:p>
        </p:txBody>
      </p:sp>
      <p:sp>
        <p:nvSpPr>
          <p:cNvPr id="184" name="Google Shape;184;p21"/>
          <p:cNvSpPr txBox="1"/>
          <p:nvPr/>
        </p:nvSpPr>
        <p:spPr>
          <a:xfrm>
            <a:off x="1755966" y="1711975"/>
            <a:ext cx="70146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rgbClr val="202122"/>
                </a:solidFill>
                <a:highlight>
                  <a:srgbClr val="FFFFFF"/>
                </a:highlight>
              </a:rPr>
              <a:t>The result of this mapping of text will be something like:</a:t>
            </a:r>
            <a:endParaRPr sz="1500">
              <a:solidFill>
                <a:srgbClr val="202122"/>
              </a:solidFill>
              <a:highlight>
                <a:srgbClr val="FFFFFF"/>
              </a:highlight>
            </a:endParaRPr>
          </a:p>
          <a:p>
            <a:pPr marL="0" lvl="0" indent="0" algn="l" rtl="0">
              <a:spcBef>
                <a:spcPts val="0"/>
              </a:spcBef>
              <a:spcAft>
                <a:spcPts val="0"/>
              </a:spcAft>
              <a:buNone/>
            </a:pPr>
            <a:r>
              <a:rPr lang="en" sz="1500">
                <a:solidFill>
                  <a:srgbClr val="202122"/>
                </a:solidFill>
                <a:highlight>
                  <a:srgbClr val="FFFFFF"/>
                </a:highlight>
              </a:rPr>
              <a:t>the boy's cars are different colors =&gt; the boy car be differ color</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On-screen Show (16:9)</PresentationFormat>
  <Paragraphs>55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Franklin Gothic Medium</vt:lpstr>
      <vt:lpstr>Montserrat</vt:lpstr>
      <vt:lpstr>Impact</vt:lpstr>
      <vt:lpstr>Lato</vt:lpstr>
      <vt:lpstr>Focus</vt:lpstr>
      <vt:lpstr>PowerPoint Presentation</vt:lpstr>
      <vt:lpstr>Bag of words:</vt:lpstr>
      <vt:lpstr>Example of BoW:</vt:lpstr>
      <vt:lpstr>PowerPoint Presentation</vt:lpstr>
      <vt:lpstr>PowerPoint Presentation</vt:lpstr>
      <vt:lpstr>PowerPoint Presentation</vt:lpstr>
      <vt:lpstr>PowerPoint Presentation</vt:lpstr>
      <vt:lpstr>PowerPoint Presentation</vt:lpstr>
      <vt:lpstr>Stemming : </vt:lpstr>
      <vt:lpstr>PowerPoint Presentation</vt:lpstr>
      <vt:lpstr>Lexical Diversity: </vt:lpstr>
      <vt:lpstr>Results:</vt:lpstr>
      <vt:lpstr>Results:</vt:lpstr>
      <vt:lpstr>Set 8 predicted score: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Vardhan Singh</dc:creator>
  <cp:lastModifiedBy>Harsh Vardhan Singh</cp:lastModifiedBy>
  <cp:revision>1</cp:revision>
  <dcterms:modified xsi:type="dcterms:W3CDTF">2022-08-31T06:42:27Z</dcterms:modified>
</cp:coreProperties>
</file>