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14" r:id="rId2"/>
    <p:sldMasterId id="2147483980" r:id="rId3"/>
  </p:sldMasterIdLst>
  <p:sldIdLst>
    <p:sldId id="256" r:id="rId4"/>
    <p:sldId id="270" r:id="rId5"/>
    <p:sldId id="260" r:id="rId6"/>
    <p:sldId id="258" r:id="rId7"/>
    <p:sldId id="264" r:id="rId8"/>
    <p:sldId id="267" r:id="rId9"/>
    <p:sldId id="266" r:id="rId10"/>
    <p:sldId id="265" r:id="rId11"/>
    <p:sldId id="262" r:id="rId12"/>
    <p:sldId id="268" r:id="rId13"/>
    <p:sldId id="259" r:id="rId14"/>
    <p:sldId id="261" r:id="rId15"/>
    <p:sldId id="26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336" userDrawn="1">
          <p15:clr>
            <a:srgbClr val="A4A3A4"/>
          </p15:clr>
        </p15:guide>
        <p15:guide id="2" orient="horz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12" y="-208"/>
      </p:cViewPr>
      <p:guideLst>
        <p:guide orient="horz" pos="912"/>
        <p:guide pos="3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57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20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02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4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4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75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86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5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33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4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37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6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9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9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4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A4ABED-6F65-4F95-9400-B91949A0D482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8324B6-7D61-4867-80C3-E6B5273E7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767" y="3555159"/>
            <a:ext cx="10058400" cy="2487831"/>
          </a:xfrm>
        </p:spPr>
        <p:txBody>
          <a:bodyPr/>
          <a:lstStyle/>
          <a:p>
            <a:r>
              <a:rPr lang="en-US" dirty="0" smtClean="0"/>
              <a:t>Portfolio Optimization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767" y="2517914"/>
            <a:ext cx="10058400" cy="17024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Submitted by: 								Submitted To:</a:t>
            </a:r>
          </a:p>
          <a:p>
            <a:r>
              <a:rPr lang="en-US" dirty="0" err="1" smtClean="0"/>
              <a:t>HarshVardhan</a:t>
            </a:r>
            <a:r>
              <a:rPr lang="en-US" dirty="0" smtClean="0"/>
              <a:t> Agrawal						       Dr. </a:t>
            </a:r>
            <a:r>
              <a:rPr lang="en-US" dirty="0" err="1" smtClean="0"/>
              <a:t>hande</a:t>
            </a:r>
            <a:r>
              <a:rPr lang="en-US" dirty="0" smtClean="0"/>
              <a:t> </a:t>
            </a:r>
            <a:r>
              <a:rPr lang="en-US" dirty="0" err="1" smtClean="0"/>
              <a:t>benson</a:t>
            </a:r>
            <a:endParaRPr lang="en-US" dirty="0"/>
          </a:p>
          <a:p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Rane</a:t>
            </a:r>
            <a:endParaRPr lang="en-US" dirty="0"/>
          </a:p>
          <a:p>
            <a:r>
              <a:rPr lang="en-US" dirty="0" err="1"/>
              <a:t>Amol</a:t>
            </a:r>
            <a:r>
              <a:rPr lang="en-US" dirty="0"/>
              <a:t> </a:t>
            </a:r>
            <a:r>
              <a:rPr lang="en-US" dirty="0" err="1"/>
              <a:t>Takkalki</a:t>
            </a:r>
            <a:endParaRPr lang="en-US" dirty="0"/>
          </a:p>
          <a:p>
            <a:r>
              <a:rPr lang="en-US" dirty="0"/>
              <a:t>Akshata Tare</a:t>
            </a:r>
          </a:p>
        </p:txBody>
      </p:sp>
    </p:spTree>
    <p:extLst>
      <p:ext uri="{BB962C8B-B14F-4D97-AF65-F5344CB8AC3E}">
        <p14:creationId xmlns:p14="http://schemas.microsoft.com/office/powerpoint/2010/main" val="334332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</a:t>
            </a:r>
            <a:r>
              <a:rPr lang="en-US" i="1" dirty="0" err="1" smtClean="0"/>
              <a:t>intLingprog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512" y="1845734"/>
            <a:ext cx="9552167" cy="40233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Reduced return with 60 stocks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44958"/>
              </p:ext>
            </p:extLst>
          </p:nvPr>
        </p:nvGraphicFramePr>
        <p:xfrm>
          <a:off x="2943915" y="2864345"/>
          <a:ext cx="5815772" cy="259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602"/>
                <a:gridCol w="1782007"/>
                <a:gridCol w="1754163"/>
              </a:tblGrid>
              <a:tr h="6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Number of stocks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Returns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Best stock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6.16%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Southwest Airlines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5.81%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Southwest Airlines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8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5.01%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Southwest Airlines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6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– Increasing No. of Assets</a:t>
            </a:r>
            <a:endParaRPr lang="en-US" dirty="0"/>
          </a:p>
        </p:txBody>
      </p:sp>
      <p:pic>
        <p:nvPicPr>
          <p:cNvPr id="4" name="Content Placeholder 3" descr="C:\Users\akshata\Downloads\hessian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0076" y="2146853"/>
            <a:ext cx="7052807" cy="3538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27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US" sz="2000" dirty="0" smtClean="0"/>
              <a:t>Parallelism in code</a:t>
            </a:r>
          </a:p>
          <a:p>
            <a:pPr lvl="1" algn="just">
              <a:lnSpc>
                <a:spcPct val="200000"/>
              </a:lnSpc>
            </a:pPr>
            <a:r>
              <a:rPr lang="en-US" sz="2000" dirty="0" smtClean="0"/>
              <a:t>Experimenting with different algorithms like Active Set &amp; Trust-Region in </a:t>
            </a:r>
            <a:r>
              <a:rPr lang="en-US" sz="2000" i="1" dirty="0" err="1" smtClean="0"/>
              <a:t>fmincon</a:t>
            </a:r>
            <a:endParaRPr lang="en-US" sz="2000" i="1" dirty="0" smtClean="0"/>
          </a:p>
          <a:p>
            <a:pPr lvl="1" algn="just">
              <a:lnSpc>
                <a:spcPct val="200000"/>
              </a:lnSpc>
            </a:pPr>
            <a:r>
              <a:rPr lang="en-US" sz="2000" dirty="0" smtClean="0"/>
              <a:t>Scaling it to a multi-period model by rebalancing portfolio at a certain time step.</a:t>
            </a:r>
          </a:p>
          <a:p>
            <a:pPr lvl="1" algn="just">
              <a:lnSpc>
                <a:spcPct val="200000"/>
              </a:lnSpc>
            </a:pPr>
            <a:r>
              <a:rPr lang="en-US" sz="2000" dirty="0" smtClean="0"/>
              <a:t>Terminating the iterations after the Sharpe’s ratio stabilizes or starts decreasing.</a:t>
            </a:r>
          </a:p>
          <a:p>
            <a:pPr lvl="1" algn="just">
              <a:lnSpc>
                <a:spcPct val="200000"/>
              </a:lnSpc>
            </a:pPr>
            <a:r>
              <a:rPr lang="en-US" sz="2000" dirty="0" smtClean="0"/>
              <a:t>Adding real world constraints such as currency exchange and inflation effects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74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417442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300000"/>
              </a:lnSpc>
            </a:pPr>
            <a:r>
              <a:rPr lang="en-US" sz="2400" dirty="0" err="1" smtClean="0"/>
              <a:t>Akshata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Sumit</a:t>
            </a:r>
            <a:r>
              <a:rPr lang="en-US" sz="2400" dirty="0" smtClean="0"/>
              <a:t>: Optimization Model, Interpretations </a:t>
            </a:r>
            <a:r>
              <a:rPr lang="en-US" sz="2400" smtClean="0"/>
              <a:t>&amp; Documentation</a:t>
            </a:r>
            <a:endParaRPr lang="en-US" sz="2400" dirty="0" smtClean="0"/>
          </a:p>
          <a:p>
            <a:pPr lvl="1">
              <a:lnSpc>
                <a:spcPct val="300000"/>
              </a:lnSpc>
            </a:pPr>
            <a:r>
              <a:rPr lang="en-US" sz="2400" dirty="0" err="1" smtClean="0"/>
              <a:t>Amol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Harshvardhan</a:t>
            </a:r>
            <a:r>
              <a:rPr lang="en-US" sz="2400" dirty="0" smtClean="0"/>
              <a:t>: Data collection and model implementation in MATLAB.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2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9843"/>
            <a:ext cx="10058400" cy="5299251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6600" i="1" dirty="0" smtClean="0">
                <a:latin typeface="AR BLANCA" panose="02000000000000000000" pitchFamily="2" charset="0"/>
              </a:rPr>
              <a:t>Thank you! </a:t>
            </a:r>
          </a:p>
          <a:p>
            <a:pPr algn="ctr"/>
            <a:r>
              <a:rPr lang="en-US" sz="6600" i="1" dirty="0" smtClean="0">
                <a:latin typeface="AR BLANCA" panose="02000000000000000000" pitchFamily="2" charset="0"/>
              </a:rPr>
              <a:t>We welcome your questions</a:t>
            </a:r>
          </a:p>
          <a:p>
            <a:pPr algn="ctr"/>
            <a:r>
              <a:rPr lang="en-US" sz="6600" i="1" dirty="0" smtClean="0">
                <a:latin typeface="AR BLANCA" panose="02000000000000000000" pitchFamily="2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6600" i="1" dirty="0" smtClean="0">
              <a:latin typeface="AR BLANCA" panose="02000000000000000000" pitchFamily="2" charset="0"/>
              <a:sym typeface="Wingdings" panose="05000000000000000000" pitchFamily="2" charset="2"/>
            </a:endParaRPr>
          </a:p>
          <a:p>
            <a:pPr algn="ctr"/>
            <a:r>
              <a:rPr lang="en-US" sz="4400" i="1" dirty="0" smtClean="0">
                <a:latin typeface="AR BLANCA" panose="02000000000000000000" pitchFamily="2" charset="0"/>
                <a:sym typeface="Wingdings" panose="05000000000000000000" pitchFamily="2" charset="2"/>
              </a:rPr>
              <a:t>Or do we…</a:t>
            </a:r>
            <a:endParaRPr lang="en-US" sz="4400" i="1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26" y="859772"/>
            <a:ext cx="6508057" cy="42158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777" y="1737360"/>
            <a:ext cx="10058400" cy="402336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/>
              <a:t>Data I : S&amp;P 500 , 24 Stocks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Data II : S&amp;P 500 , 60 Stocks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(Extension to test computation)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Risk free rate (as of Nov 2014)</a:t>
            </a:r>
            <a:endParaRPr lang="en-US" sz="2400" dirty="0"/>
          </a:p>
          <a:p>
            <a:pPr marL="91440" lvl="1" indent="-914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Series I bond: 1.48 % </a:t>
            </a:r>
            <a:r>
              <a:rPr lang="en-US" sz="2400" dirty="0" smtClean="0"/>
              <a:t>annualized return</a:t>
            </a:r>
            <a:endParaRPr lang="en-US" sz="1600" dirty="0" smtClean="0"/>
          </a:p>
          <a:p>
            <a:pPr marL="91440" lvl="1" indent="-914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 "/>
            </a:pPr>
            <a:r>
              <a:rPr lang="en-US" sz="2400" dirty="0" smtClean="0"/>
              <a:t> 	 </a:t>
            </a:r>
            <a:r>
              <a:rPr lang="en-US" sz="2000" dirty="0" smtClean="0"/>
              <a:t>Fixed rate</a:t>
            </a:r>
          </a:p>
          <a:p>
            <a:pPr marL="1007392" lvl="6" indent="-9144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Inflation adjusted 6 monthly return: 0.68%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502" y="286603"/>
            <a:ext cx="9711178" cy="1118127"/>
          </a:xfrm>
        </p:spPr>
        <p:txBody>
          <a:bodyPr/>
          <a:lstStyle/>
          <a:p>
            <a:r>
              <a:rPr lang="en-US" dirty="0" smtClean="0"/>
              <a:t>How to Quantify Risk ?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166" y="2121400"/>
            <a:ext cx="4018362" cy="35621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73148" y="1845735"/>
            <a:ext cx="5682532" cy="4023360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Markowitz: </a:t>
            </a:r>
            <a:r>
              <a:rPr lang="en-US" sz="2400" dirty="0"/>
              <a:t>Capital </a:t>
            </a:r>
            <a:r>
              <a:rPr lang="en-US" sz="2400" dirty="0" smtClean="0"/>
              <a:t>asset pricing model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/>
              <a:t>Mean variance method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 smtClean="0"/>
              <a:t>Maximize Return or minimize risk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Return: Average closing price over 24 months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Risk: Covariance between the stocks.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33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623"/>
          </a:xfrm>
        </p:spPr>
        <p:txBody>
          <a:bodyPr/>
          <a:lstStyle/>
          <a:p>
            <a:r>
              <a:rPr lang="en-US" dirty="0" smtClean="0"/>
              <a:t>Recommended Optimal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77010"/>
            <a:ext cx="10058400" cy="42920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19324"/>
              </p:ext>
            </p:extLst>
          </p:nvPr>
        </p:nvGraphicFramePr>
        <p:xfrm>
          <a:off x="1417982" y="2133597"/>
          <a:ext cx="9737697" cy="3538332"/>
        </p:xfrm>
        <a:graphic>
          <a:graphicData uri="http://schemas.openxmlformats.org/drawingml/2006/table">
            <a:tbl>
              <a:tblPr/>
              <a:tblGrid>
                <a:gridCol w="3366053"/>
                <a:gridCol w="2040835"/>
                <a:gridCol w="2133600"/>
                <a:gridCol w="2197209"/>
              </a:tblGrid>
              <a:tr h="43791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Investment Summary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Risk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 Risk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investment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Risky Assets investment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$6,998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$4,999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$2,999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Assets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Trading 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$1.42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 60 Stocks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$10,215.44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$10,196.20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$10,176.91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4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 24 Stocks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$10,226.00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$10,204.00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$10,182.60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7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10058400" cy="1220525"/>
          </a:xfrm>
        </p:spPr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87" y="2284671"/>
            <a:ext cx="5111035" cy="1840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8449"/>
            <a:ext cx="4557409" cy="2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1867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56522"/>
            <a:ext cx="10058400" cy="42125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i="1" dirty="0" smtClean="0"/>
              <a:t>Comparing solvers: </a:t>
            </a:r>
            <a:r>
              <a:rPr lang="en-US" i="1" dirty="0" err="1" smtClean="0"/>
              <a:t>QuadProg</a:t>
            </a:r>
            <a:r>
              <a:rPr lang="en-US" i="1" dirty="0" smtClean="0"/>
              <a:t> Vs </a:t>
            </a:r>
            <a:r>
              <a:rPr lang="en-US" i="1" dirty="0" err="1" smtClean="0"/>
              <a:t>fmincom</a:t>
            </a:r>
            <a:r>
              <a:rPr lang="en-US" i="1"/>
              <a:t> </a:t>
            </a:r>
            <a:endParaRPr lang="en-US" i="1" dirty="0" smtClean="0"/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QuadProg</a:t>
            </a:r>
            <a:r>
              <a:rPr lang="en-US" dirty="0" smtClean="0"/>
              <a:t> :  Fast, efficient </a:t>
            </a:r>
          </a:p>
          <a:p>
            <a:pPr marL="1471400" lvl="8" indent="0" algn="just">
              <a:lnSpc>
                <a:spcPct val="150000"/>
              </a:lnSpc>
              <a:buNone/>
            </a:pPr>
            <a:r>
              <a:rPr lang="en-US" sz="1800" dirty="0"/>
              <a:t>Can handle non linear objective functions</a:t>
            </a:r>
          </a:p>
          <a:p>
            <a:pPr lvl="7" algn="just">
              <a:lnSpc>
                <a:spcPct val="150000"/>
              </a:lnSpc>
            </a:pPr>
            <a:r>
              <a:rPr lang="en-US" sz="1800" dirty="0"/>
              <a:t>Cannot take non linear constraints</a:t>
            </a:r>
          </a:p>
          <a:p>
            <a:pPr lvl="1" algn="just">
              <a:lnSpc>
                <a:spcPct val="150000"/>
              </a:lnSpc>
            </a:pPr>
            <a:r>
              <a:rPr lang="en-US" dirty="0" err="1" smtClean="0"/>
              <a:t>Fmincon</a:t>
            </a:r>
            <a:r>
              <a:rPr lang="en-US" dirty="0" smtClean="0"/>
              <a:t> :  Can take non linear constraints &amp; </a:t>
            </a:r>
            <a:r>
              <a:rPr lang="en-US" dirty="0"/>
              <a:t>objective functions</a:t>
            </a:r>
          </a:p>
          <a:p>
            <a:pPr lvl="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Multiple </a:t>
            </a:r>
            <a:r>
              <a:rPr lang="en-US" sz="1800" dirty="0"/>
              <a:t>choice of algorithms available </a:t>
            </a:r>
            <a:endParaRPr lang="en-US" sz="1800" dirty="0" smtClean="0"/>
          </a:p>
          <a:p>
            <a:pPr marL="1271400" lvl="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</a:t>
            </a:r>
            <a:r>
              <a:rPr lang="en-US" sz="1800" dirty="0" smtClean="0"/>
              <a:t>    (interior </a:t>
            </a:r>
            <a:r>
              <a:rPr lang="en-US" sz="1800" dirty="0"/>
              <a:t>point, sequential quadratic programing </a:t>
            </a:r>
            <a:r>
              <a:rPr lang="en-US" sz="1800" dirty="0" smtClean="0"/>
              <a:t> etc.)</a:t>
            </a:r>
          </a:p>
          <a:p>
            <a:pPr lvl="7" algn="just">
              <a:lnSpc>
                <a:spcPct val="150000"/>
              </a:lnSpc>
            </a:pPr>
            <a:r>
              <a:rPr lang="en-US" sz="1800" dirty="0" smtClean="0"/>
              <a:t>Handles sparse matrix, </a:t>
            </a:r>
            <a:r>
              <a:rPr lang="en-US" sz="1800" dirty="0" err="1" smtClean="0"/>
              <a:t>NaN</a:t>
            </a:r>
            <a:r>
              <a:rPr lang="en-US" sz="1800" dirty="0" smtClean="0"/>
              <a:t> &amp; infinity problems very well</a:t>
            </a:r>
          </a:p>
          <a:p>
            <a:pPr lvl="7" algn="just">
              <a:lnSpc>
                <a:spcPct val="150000"/>
              </a:lnSpc>
            </a:pPr>
            <a:r>
              <a:rPr lang="en-US" sz="1800" dirty="0" smtClean="0"/>
              <a:t>Assigned infinitely small weights (10</a:t>
            </a:r>
            <a:r>
              <a:rPr lang="en-US" sz="1800" baseline="30000" dirty="0" smtClean="0"/>
              <a:t>-4</a:t>
            </a:r>
            <a:r>
              <a:rPr lang="en-US" sz="1800" dirty="0" smtClean="0"/>
              <a:t>) to all stock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586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Placement with Efficiency frontier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124"/>
            <a:ext cx="5120640" cy="38404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20" y="2359032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with and without Transaction costs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1" y="2052679"/>
            <a:ext cx="4660775" cy="3924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26" y="2052679"/>
            <a:ext cx="6392187" cy="37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6" y="286603"/>
            <a:ext cx="9962984" cy="1475936"/>
          </a:xfrm>
        </p:spPr>
        <p:txBody>
          <a:bodyPr>
            <a:normAutofit/>
          </a:bodyPr>
          <a:lstStyle/>
          <a:p>
            <a:r>
              <a:rPr lang="en-US" dirty="0" smtClean="0"/>
              <a:t>Efficiency frontier &amp; Sharpe’s Ratio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24 </a:t>
            </a:r>
            <a:r>
              <a:rPr lang="en-US" sz="3600" dirty="0"/>
              <a:t>Stocks </a:t>
            </a:r>
            <a:r>
              <a:rPr lang="en-US" sz="3600" dirty="0" smtClean="0"/>
              <a:t>Portfolio</a:t>
            </a:r>
            <a:r>
              <a:rPr lang="en-US" sz="3600" dirty="0"/>
              <a:t>	  </a:t>
            </a:r>
            <a:r>
              <a:rPr lang="en-US" sz="3600" dirty="0" smtClean="0"/>
              <a:t>		60 Stocks Portfolio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4" y="2004419"/>
            <a:ext cx="5120640" cy="384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92" y="2093843"/>
            <a:ext cx="5112688" cy="37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668</TotalTime>
  <Words>368</Words>
  <Application>Microsoft Macintosh PowerPoint</Application>
  <PresentationFormat>Custom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HDOfficeLightV0</vt:lpstr>
      <vt:lpstr>1_HDOfficeLightV0</vt:lpstr>
      <vt:lpstr>Retrospect</vt:lpstr>
      <vt:lpstr>Portfolio Optimization </vt:lpstr>
      <vt:lpstr>Data</vt:lpstr>
      <vt:lpstr>How to Quantify Risk ? </vt:lpstr>
      <vt:lpstr>Recommended Optimal model</vt:lpstr>
      <vt:lpstr>Graphical User Interface</vt:lpstr>
      <vt:lpstr>Matlab Code: </vt:lpstr>
      <vt:lpstr>Stock Placement with Efficiency frontier</vt:lpstr>
      <vt:lpstr>Optimization with and without Transaction costs</vt:lpstr>
      <vt:lpstr>Efficiency frontier &amp; Sharpe’s Ratio  24 Stocks Portfolio     60 Stocks Portfolio</vt:lpstr>
      <vt:lpstr>Insights from intLingprog</vt:lpstr>
      <vt:lpstr>Scalability – Increasing No. of Assets</vt:lpstr>
      <vt:lpstr>Code Enhancements</vt:lpstr>
      <vt:lpstr>Work Division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Aashish Mahodaya</dc:creator>
  <cp:lastModifiedBy>Harshvardhan Agrawal</cp:lastModifiedBy>
  <cp:revision>63</cp:revision>
  <dcterms:created xsi:type="dcterms:W3CDTF">2015-03-17T23:10:29Z</dcterms:created>
  <dcterms:modified xsi:type="dcterms:W3CDTF">2015-03-18T22:11:11Z</dcterms:modified>
</cp:coreProperties>
</file>