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94" r:id="rId4"/>
    <p:sldId id="259" r:id="rId5"/>
    <p:sldId id="263" r:id="rId6"/>
    <p:sldId id="293" r:id="rId7"/>
    <p:sldId id="291" r:id="rId8"/>
    <p:sldId id="258" r:id="rId9"/>
    <p:sldId id="292" r:id="rId10"/>
    <p:sldId id="265" r:id="rId11"/>
    <p:sldId id="283" r:id="rId12"/>
    <p:sldId id="262" r:id="rId13"/>
    <p:sldId id="267" r:id="rId14"/>
    <p:sldId id="269" r:id="rId15"/>
    <p:sldId id="282" r:id="rId16"/>
    <p:sldId id="272" r:id="rId17"/>
    <p:sldId id="296" r:id="rId18"/>
    <p:sldId id="270" r:id="rId19"/>
    <p:sldId id="295" r:id="rId20"/>
    <p:sldId id="274" r:id="rId21"/>
    <p:sldId id="276" r:id="rId22"/>
    <p:sldId id="275" r:id="rId23"/>
    <p:sldId id="278" r:id="rId24"/>
    <p:sldId id="279" r:id="rId25"/>
    <p:sldId id="289" r:id="rId26"/>
    <p:sldId id="281" r:id="rId27"/>
    <p:sldId id="285" r:id="rId28"/>
    <p:sldId id="297" r:id="rId29"/>
    <p:sldId id="288" r:id="rId30"/>
    <p:sldId id="26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39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0D54-4C76-544A-900B-B2D4356259F8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6038-7FD2-034F-85C6-986CD04F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/>
              <a:t>/datasets/mirichoi0218/insurance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igitalfirst.bfwpub.com/stats_applet/stats_applet_5_corre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gif"/><Relationship Id="rId5" Type="http://schemas.openxmlformats.org/officeDocument/2006/relationships/hyperlink" Target="https://github.com/harshvardhaniimi/linear-regression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6929858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797A46-E2C7-1DF7-AA5F-A16FDF33A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78" y="1406168"/>
            <a:ext cx="7128609" cy="49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Predicted insurance premium based on lifestyle and other indicators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67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948F-A708-0DB9-ECD0-E7E1B7C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7" y="1375568"/>
            <a:ext cx="6765385" cy="50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DEF-CDB5-C770-C6E0-5337D82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26719"/>
            <a:ext cx="10895106" cy="1325563"/>
          </a:xfrm>
        </p:spPr>
        <p:txBody>
          <a:bodyPr/>
          <a:lstStyle/>
          <a:p>
            <a:r>
              <a:rPr lang="en-US" dirty="0"/>
              <a:t>R-Squared: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3486-58F7-8AE3-3923-E9F8D29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2282"/>
            <a:ext cx="11274612" cy="50399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R2 measures </a:t>
            </a:r>
            <a:r>
              <a:rPr lang="en-US" i="1" dirty="0"/>
              <a:t>the proportion of variance in dependent variable Y explained by independent variables X</a:t>
            </a:r>
            <a:r>
              <a:rPr lang="en-US" dirty="0"/>
              <a:t> in a linear regression model</a:t>
            </a:r>
          </a:p>
          <a:p>
            <a:pPr lvl="1"/>
            <a:r>
              <a:rPr lang="en-US" dirty="0"/>
              <a:t>R2 = 0.75 means 75% of variance in Y is explained by X</a:t>
            </a:r>
          </a:p>
          <a:p>
            <a:r>
              <a:rPr lang="en-US" dirty="0"/>
              <a:t>R lies between 0 (nothing can be explained) and 1 (everything explained)</a:t>
            </a:r>
          </a:p>
          <a:p>
            <a:r>
              <a:rPr lang="en-US" dirty="0"/>
              <a:t>Higher R2 generally implies better model</a:t>
            </a:r>
          </a:p>
          <a:p>
            <a:pPr lvl="1"/>
            <a:r>
              <a:rPr lang="en-US" dirty="0"/>
              <a:t>How high? Depends on field — economics or psychology (0.3 is okay), physics (even 0.9 may not be enough)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R2 doesn’t indicate if the model is appropriate</a:t>
            </a:r>
          </a:p>
          <a:p>
            <a:pPr lvl="1"/>
            <a:r>
              <a:rPr lang="en-US" dirty="0"/>
              <a:t>Doesn’t measure predictive performance for out of sample (“test”) data</a:t>
            </a:r>
          </a:p>
          <a:p>
            <a:pPr lvl="1"/>
            <a:r>
              <a:rPr lang="en-US" dirty="0"/>
              <a:t>Doesn’t imply causality</a:t>
            </a:r>
          </a:p>
          <a:p>
            <a:pPr lvl="1"/>
            <a:r>
              <a:rPr lang="en-US" dirty="0"/>
              <a:t>Will increase if # of independent variables increase</a:t>
            </a:r>
          </a:p>
          <a:p>
            <a:r>
              <a:rPr lang="en-US" dirty="0"/>
              <a:t>Adjusted </a:t>
            </a:r>
            <a:r>
              <a:rPr lang="en-US" dirty="0" err="1"/>
              <a:t>RSquared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877792" y="2183839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7BA1765-7BD5-C907-F63F-8AF372E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4CA-4E65-9400-9C41-AF44E4F4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93A-EB2E-6E5D-DF8D-99EE3D9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F225-0DCD-6535-3F7E-73E4FE93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A00C-2FFB-E2AE-EDCC-B585C81031FA}"/>
              </a:ext>
            </a:extLst>
          </p:cNvPr>
          <p:cNvSpPr txBox="1"/>
          <p:nvPr/>
        </p:nvSpPr>
        <p:spPr>
          <a:xfrm>
            <a:off x="6985366" y="330456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Is the relationship between BMI and insurance premium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1" dirty="0"/>
              <a:t>Intercept Interpretation: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6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7053557" y="5166677"/>
            <a:ext cx="467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Health Insurance Premiums</a:t>
            </a:r>
          </a:p>
        </p:txBody>
      </p:sp>
      <p:pic>
        <p:nvPicPr>
          <p:cNvPr id="1026" name="Picture 2" descr="Health Insurance Plans 'Too Complicated to Understand' - UConn Today">
            <a:extLst>
              <a:ext uri="{FF2B5EF4-FFF2-40B4-BE49-F238E27FC236}">
                <a16:creationId xmlns:a16="http://schemas.microsoft.com/office/drawing/2014/main" id="{056F271C-1E98-D3EA-D88F-EACDEBFF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58" y="1867638"/>
            <a:ext cx="4679748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6593371" y="168917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6593371" y="3244334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‘age’: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9C07-D231-9117-2AF2-345744FE111C}"/>
              </a:ext>
            </a:extLst>
          </p:cNvPr>
          <p:cNvSpPr txBox="1"/>
          <p:nvPr/>
        </p:nvSpPr>
        <p:spPr>
          <a:xfrm>
            <a:off x="6593371" y="4799495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‘smoking’: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09B1E0-AB74-5630-8456-E4388936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06071"/>
            <a:ext cx="558554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0FF27B-0958-11F3-B1B0-9926DBE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" y="2235666"/>
            <a:ext cx="549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3149184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5" name="Picture 4" descr="A collage of graphs showing different values&#10;&#10;Description automatically generated">
            <a:extLst>
              <a:ext uri="{FF2B5EF4-FFF2-40B4-BE49-F238E27FC236}">
                <a16:creationId xmlns:a16="http://schemas.microsoft.com/office/drawing/2014/main" id="{4347B02D-8F07-98F5-E6A6-1ED92AB6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709140"/>
            <a:ext cx="838165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Smoking Habits, BMI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1949450"/>
            <a:ext cx="10218831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Impact of Smoking on Charges</a:t>
            </a:r>
            <a:br>
              <a:rPr lang="en-US" dirty="0"/>
            </a:br>
            <a:r>
              <a:rPr lang="en-US" dirty="0"/>
              <a:t>From our MLR results, we found that being a smoker is associated with an increase of approximately $23,836 in annual medical charges, holding other variables constant.</a:t>
            </a:r>
          </a:p>
          <a:p>
            <a:pPr marL="0" indent="0">
              <a:buNone/>
            </a:pPr>
            <a:r>
              <a:rPr lang="en-US" b="1" dirty="0"/>
              <a:t>Effect of BMI on Costs</a:t>
            </a:r>
            <a:br>
              <a:rPr lang="en-US" dirty="0"/>
            </a:br>
            <a:r>
              <a:rPr lang="en-US" dirty="0"/>
              <a:t>For every one-unit increase in BMI, medical charges increase by around $338.66, controlling for other factors like age and smoking.</a:t>
            </a:r>
          </a:p>
          <a:p>
            <a:pPr marL="0" indent="0">
              <a:buNone/>
            </a:pPr>
            <a:r>
              <a:rPr lang="en-US" b="1" dirty="0"/>
              <a:t>Explaining Variability in Medical Charges</a:t>
            </a:r>
            <a:br>
              <a:rPr lang="en-US" dirty="0"/>
            </a:br>
            <a:r>
              <a:rPr lang="en-US" dirty="0"/>
              <a:t>Smoking habits, BMI, age, number of dependents, and regional differences together explain 75% of the variability in health insurance premiums.</a:t>
            </a:r>
          </a:p>
        </p:txBody>
      </p:sp>
      <p:pic>
        <p:nvPicPr>
          <p:cNvPr id="5" name="Graphic 4" descr="Flying Money with solid fill">
            <a:extLst>
              <a:ext uri="{FF2B5EF4-FFF2-40B4-BE49-F238E27FC236}">
                <a16:creationId xmlns:a16="http://schemas.microsoft.com/office/drawing/2014/main" id="{D90D5DF8-90BD-E8B8-C200-57E41B58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94" y="1949450"/>
            <a:ext cx="914400" cy="914400"/>
          </a:xfrm>
          <a:prstGeom prst="rect">
            <a:avLst/>
          </a:prstGeom>
        </p:spPr>
      </p:pic>
      <p:pic>
        <p:nvPicPr>
          <p:cNvPr id="7" name="Graphic 6" descr="Scale with solid fill">
            <a:extLst>
              <a:ext uri="{FF2B5EF4-FFF2-40B4-BE49-F238E27FC236}">
                <a16:creationId xmlns:a16="http://schemas.microsoft.com/office/drawing/2014/main" id="{BA615AE3-58BF-1077-690C-CDB2B11A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4" y="3343275"/>
            <a:ext cx="914400" cy="914400"/>
          </a:xfrm>
          <a:prstGeom prst="rect">
            <a:avLst/>
          </a:prstGeom>
        </p:spPr>
      </p:pic>
      <p:pic>
        <p:nvPicPr>
          <p:cNvPr id="9" name="Graphic 8" descr="Neanderthal Male with solid fill">
            <a:extLst>
              <a:ext uri="{FF2B5EF4-FFF2-40B4-BE49-F238E27FC236}">
                <a16:creationId xmlns:a16="http://schemas.microsoft.com/office/drawing/2014/main" id="{11A5113E-D6B4-2D55-4289-A2A78C5C1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84" y="472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A58-3530-0543-6C0F-496C9236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Recommended Policy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A45B-E260-C656-CD0C-3E1A85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169894"/>
            <a:ext cx="10348259" cy="497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Expand the </a:t>
            </a:r>
            <a:r>
              <a:rPr lang="en-US" sz="2400" b="1" dirty="0"/>
              <a:t>Massachusetts Tobacco Cessation and Prevention Program (MTCP) </a:t>
            </a:r>
            <a:r>
              <a:rPr lang="en-US" sz="2400" dirty="0"/>
              <a:t>with targeted campaigns for high-risk populations — regions, incentives like tax benefits, or disincentives like higher taxes on cigarettes,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BMI leads to higher charges! Consider </a:t>
            </a:r>
            <a:r>
              <a:rPr lang="en-US" sz="2400" b="1" dirty="0"/>
              <a:t>subsidizing gym memberships, nutritional counseling, active transit like biking </a:t>
            </a:r>
            <a:r>
              <a:rPr lang="en-US" sz="2400" b="1"/>
              <a:t>and walking </a:t>
            </a:r>
            <a:r>
              <a:rPr lang="en-US" sz="2400"/>
              <a:t>particularly </a:t>
            </a:r>
            <a:r>
              <a:rPr lang="en-US" sz="2400" dirty="0"/>
              <a:t>for lower-income groups that face barriers to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Extra premium for children’s insurance causes higher childcare costs for parents. Consider subsidizing children’s insurance!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AF4D817-D7E4-1C7D-80F8-89789E31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54125"/>
            <a:ext cx="914400" cy="914400"/>
          </a:xfrm>
          <a:prstGeom prst="rect">
            <a:avLst/>
          </a:prstGeom>
        </p:spPr>
      </p:pic>
      <p:pic>
        <p:nvPicPr>
          <p:cNvPr id="7" name="Graphic 6" descr="Chocolate with solid fill">
            <a:extLst>
              <a:ext uri="{FF2B5EF4-FFF2-40B4-BE49-F238E27FC236}">
                <a16:creationId xmlns:a16="http://schemas.microsoft.com/office/drawing/2014/main" id="{489E9BCF-038A-6C6A-AF7B-7D9EB1C8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422650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with solid fill">
            <a:extLst>
              <a:ext uri="{FF2B5EF4-FFF2-40B4-BE49-F238E27FC236}">
                <a16:creationId xmlns:a16="http://schemas.microsoft.com/office/drawing/2014/main" id="{292B878F-6910-3674-0EA1-61EE4450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4988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Smoking and BMI have high impact!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AF8-6CB6-098C-3622-FCB0BFA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1789-4651-74B9-AB69-31F8D043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from correlation to regression</a:t>
            </a:r>
          </a:p>
        </p:txBody>
      </p:sp>
    </p:spTree>
    <p:extLst>
      <p:ext uri="{BB962C8B-B14F-4D97-AF65-F5344CB8AC3E}">
        <p14:creationId xmlns:p14="http://schemas.microsoft.com/office/powerpoint/2010/main" val="99046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 in understanding decisions </a:t>
            </a:r>
          </a:p>
          <a:p>
            <a:pPr lvl="1"/>
            <a:r>
              <a:rPr lang="en-US" dirty="0"/>
              <a:t>Strong 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Insurance Premium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BMI, Smoking Habits, # of Dependents, Age,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DE9-BCD7-797D-EB4D-3AF1F8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EE7B-B401-F86D-606B-37C851CB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drives Health Insurance Premiums?</a:t>
            </a:r>
          </a:p>
        </p:txBody>
      </p:sp>
      <p:pic>
        <p:nvPicPr>
          <p:cNvPr id="5" name="Picture 4" descr="A qr code with a lion head&#10;&#10;Description automatically generated">
            <a:extLst>
              <a:ext uri="{FF2B5EF4-FFF2-40B4-BE49-F238E27FC236}">
                <a16:creationId xmlns:a16="http://schemas.microsoft.com/office/drawing/2014/main" id="{8F865E7F-A5F1-FB42-2096-A40CE80E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0" y="200025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34608-22FE-9170-A099-7E16CFBE9E5E}"/>
              </a:ext>
            </a:extLst>
          </p:cNvPr>
          <p:cNvSpPr txBox="1"/>
          <p:nvPr/>
        </p:nvSpPr>
        <p:spPr>
          <a:xfrm>
            <a:off x="8502650" y="495673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Kindly download slides, data and R code.</a:t>
            </a:r>
          </a:p>
        </p:txBody>
      </p:sp>
    </p:spTree>
    <p:extLst>
      <p:ext uri="{BB962C8B-B14F-4D97-AF65-F5344CB8AC3E}">
        <p14:creationId xmlns:p14="http://schemas.microsoft.com/office/powerpoint/2010/main" val="2822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8AA6B-09B7-D418-DD8C-DF52F42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1751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Health Insurance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555-DB23-4C34-1D0D-B1658659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509" y="3011687"/>
            <a:ext cx="4323376" cy="2945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will use data from Kaggle for a fictional case study.</a:t>
            </a:r>
          </a:p>
          <a:p>
            <a:endParaRPr lang="en-US" sz="2200" b="1" dirty="0"/>
          </a:p>
          <a:p>
            <a:r>
              <a:rPr lang="en-US" sz="2200" b="1" dirty="0"/>
              <a:t>Download files from </a:t>
            </a:r>
            <a:r>
              <a:rPr lang="en-US" sz="2200" b="1" dirty="0" err="1"/>
              <a:t>Github</a:t>
            </a:r>
            <a:r>
              <a:rPr lang="en-US" sz="2200" b="1" dirty="0"/>
              <a:t>:</a:t>
            </a:r>
          </a:p>
          <a:p>
            <a:r>
              <a:rPr lang="en-US" sz="2200" dirty="0" err="1">
                <a:hlinkClick r:id="rId5"/>
              </a:rPr>
              <a:t>github.com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harshvardhaniimi</a:t>
            </a:r>
            <a:r>
              <a:rPr lang="en-US" sz="2200" dirty="0">
                <a:hlinkClick r:id="rId5"/>
              </a:rPr>
              <a:t>/linear-regression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5293A-DF93-2760-F6BA-27E5143F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229" y="1175595"/>
            <a:ext cx="6402214" cy="45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282389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Insurance Premiums in Massachusetts: What Drives Costs?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5" y="1788458"/>
            <a:ext cx="5637306" cy="47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2022, per capita health care spending was $10,264, which was a 5.8% increase from 2021.</a:t>
            </a:r>
          </a:p>
          <a:p>
            <a:r>
              <a:rPr lang="en-US" sz="2400" dirty="0"/>
              <a:t>The average cost of an individual health insurance plan in Massachusetts is $721.19 per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0C3C-3760-CC99-80B8-4E5B8B1EF241}"/>
              </a:ext>
            </a:extLst>
          </p:cNvPr>
          <p:cNvSpPr txBox="1"/>
          <p:nvPr/>
        </p:nvSpPr>
        <p:spPr>
          <a:xfrm>
            <a:off x="6481482" y="1788458"/>
            <a:ext cx="552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lifestyle factors drive insurance premium in general?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E1A-4192-5553-29B5-6BA6656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Massachusetts Department of Public Health (MDPH)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4E6-C8FD-D740-3ACD-1622C342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actionable Policy Insights for MDPH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Empower insurers to structure premiums based on evidence rather than assumptions</a:t>
            </a:r>
          </a:p>
          <a:p>
            <a:r>
              <a:rPr lang="en-US" dirty="0"/>
              <a:t>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Sex, Smoking Habits, Region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Age, BMI, Dependents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Insurance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140E-6C65-A811-E965-00A3ABE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key factors driving health insurance charges.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Fictional Case Study</a:t>
            </a:r>
          </a:p>
        </p:txBody>
      </p:sp>
    </p:spTree>
    <p:extLst>
      <p:ext uri="{BB962C8B-B14F-4D97-AF65-F5344CB8AC3E}">
        <p14:creationId xmlns:p14="http://schemas.microsoft.com/office/powerpoint/2010/main" val="268142710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1565</Words>
  <Application>Microsoft Macintosh PowerPoint</Application>
  <PresentationFormat>Widescreen</PresentationFormat>
  <Paragraphs>238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Linear Regression</vt:lpstr>
      <vt:lpstr>What is Linear Regression?</vt:lpstr>
      <vt:lpstr>Key Components</vt:lpstr>
      <vt:lpstr>Case Study</vt:lpstr>
      <vt:lpstr>Health Insurance Data</vt:lpstr>
      <vt:lpstr>Health Insurance Premiums in Massachusetts: What Drives Costs?</vt:lpstr>
      <vt:lpstr>Massachusetts Department of Public Health (MDPH)</vt:lpstr>
      <vt:lpstr>Scatterplot and Correlation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R-Squared: Goodness of Fit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In-class Quiz</vt:lpstr>
      <vt:lpstr>Business Insights</vt:lpstr>
      <vt:lpstr>Impact of Smoking Habits, BMI and Others</vt:lpstr>
      <vt:lpstr>Recommended Policy Interventions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92</cp:revision>
  <dcterms:created xsi:type="dcterms:W3CDTF">2024-11-25T15:51:34Z</dcterms:created>
  <dcterms:modified xsi:type="dcterms:W3CDTF">2024-12-01T22:17:24Z</dcterms:modified>
</cp:coreProperties>
</file>