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94" r:id="rId4"/>
    <p:sldId id="259" r:id="rId5"/>
    <p:sldId id="263" r:id="rId6"/>
    <p:sldId id="293" r:id="rId7"/>
    <p:sldId id="258" r:id="rId8"/>
    <p:sldId id="291" r:id="rId9"/>
    <p:sldId id="292" r:id="rId10"/>
    <p:sldId id="265" r:id="rId11"/>
    <p:sldId id="283" r:id="rId12"/>
    <p:sldId id="262" r:id="rId13"/>
    <p:sldId id="267" r:id="rId14"/>
    <p:sldId id="269" r:id="rId15"/>
    <p:sldId id="282" r:id="rId16"/>
    <p:sldId id="272" r:id="rId17"/>
    <p:sldId id="296" r:id="rId18"/>
    <p:sldId id="270" r:id="rId19"/>
    <p:sldId id="295" r:id="rId20"/>
    <p:sldId id="274" r:id="rId21"/>
    <p:sldId id="276" r:id="rId22"/>
    <p:sldId id="275" r:id="rId23"/>
    <p:sldId id="278" r:id="rId24"/>
    <p:sldId id="279" r:id="rId25"/>
    <p:sldId id="289" r:id="rId26"/>
    <p:sldId id="281" r:id="rId27"/>
    <p:sldId id="285" r:id="rId28"/>
    <p:sldId id="297" r:id="rId29"/>
    <p:sldId id="288" r:id="rId30"/>
    <p:sldId id="26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39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0D54-4C76-544A-900B-B2D4356259F8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6038-7FD2-034F-85C6-986CD04F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/>
              <a:t>/datasets/mirichoi0218/insurance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6038-7FD2-034F-85C6-986CD04FB5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9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igitalfirst.bfwpub.com/stats_applet/stats_applet_5_corre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blooke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arsh17.in/using-linear-regression-to-find-optimal-valu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gif"/><Relationship Id="rId5" Type="http://schemas.openxmlformats.org/officeDocument/2006/relationships/hyperlink" Target="https://github.com/harshvardhaniimi/linear-regression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CB9CC53-644D-F5FB-8730-9211C91E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1463" r="-1" b="817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FAAA02-0AC9-38FD-A882-FD7D8B5C2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525-8B96-6922-27D8-37D867320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Harshvardhan</a:t>
            </a:r>
          </a:p>
          <a:p>
            <a:r>
              <a:rPr lang="en-US" sz="2200" b="1" dirty="0">
                <a:solidFill>
                  <a:srgbClr val="FFFFFF"/>
                </a:solidFill>
              </a:rPr>
              <a:t>University of Tennessee</a:t>
            </a:r>
          </a:p>
          <a:p>
            <a:endParaRPr lang="en-US" sz="2200" b="1" dirty="0">
              <a:solidFill>
                <a:srgbClr val="FFFFFF"/>
              </a:solidFill>
            </a:endParaRPr>
          </a:p>
          <a:p>
            <a:r>
              <a:rPr lang="en-US" sz="2200" b="1" dirty="0">
                <a:solidFill>
                  <a:srgbClr val="FFFFFF"/>
                </a:solidFill>
              </a:rPr>
              <a:t>Teaching Demo at UMass Amherst | December 2, 2024</a:t>
            </a:r>
          </a:p>
        </p:txBody>
      </p:sp>
    </p:spTree>
    <p:extLst>
      <p:ext uri="{BB962C8B-B14F-4D97-AF65-F5344CB8AC3E}">
        <p14:creationId xmlns:p14="http://schemas.microsoft.com/office/powerpoint/2010/main" val="284227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B1065-06D3-7ECE-2D5A-F2095F42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0" y="-2"/>
            <a:ext cx="6929858" cy="1598342"/>
          </a:xfrm>
        </p:spPr>
        <p:txBody>
          <a:bodyPr>
            <a:normAutofit/>
          </a:bodyPr>
          <a:lstStyle/>
          <a:p>
            <a:r>
              <a:rPr lang="en-US" sz="4000" dirty="0"/>
              <a:t>Scatterplot and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Note for:</a:t>
                </a:r>
              </a:p>
              <a:p>
                <a:pPr lvl="1"/>
                <a:r>
                  <a:rPr lang="en-US" sz="2200" dirty="0"/>
                  <a:t>Direction</a:t>
                </a:r>
              </a:p>
              <a:p>
                <a:pPr lvl="1"/>
                <a:r>
                  <a:rPr lang="en-US" sz="2200" dirty="0"/>
                  <a:t>Strength</a:t>
                </a:r>
              </a:p>
              <a:p>
                <a:pPr lvl="1"/>
                <a:r>
                  <a:rPr lang="en-US" sz="2200" dirty="0"/>
                  <a:t>Outliers</a:t>
                </a:r>
              </a:p>
              <a:p>
                <a:r>
                  <a:rPr lang="en-US" sz="2200" dirty="0"/>
                  <a:t>Linear regression is square of correlation between Y and X</a:t>
                </a:r>
              </a:p>
              <a:p>
                <a:r>
                  <a:rPr lang="en-US" sz="2200" dirty="0"/>
                  <a:t>In multilinear regression, its squared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(Why?)</a:t>
                </a:r>
              </a:p>
              <a:p>
                <a:r>
                  <a:rPr lang="en-US" sz="2200" dirty="0">
                    <a:hlinkClick r:id="rId4"/>
                  </a:rPr>
                  <a:t>https://digitalfirst.bfwpub.com/stats_applet/stats_applet_5_correg.html</a:t>
                </a:r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1849C-6E2D-BC9E-2749-8701A5130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404" y="1598339"/>
                <a:ext cx="4190730" cy="4925123"/>
              </a:xfrm>
              <a:blipFill>
                <a:blip r:embed="rId5"/>
                <a:stretch>
                  <a:fillRect l="-1813" t="-771" r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797A46-E2C7-1DF7-AA5F-A16FDF33A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878" y="1406168"/>
            <a:ext cx="7128609" cy="49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278-255D-2E6B-F5E9-EFE9BAE3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Mathematics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40E9-1356-F2C6-AD4E-5887B44A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Model, Coefficients and </a:t>
            </a:r>
            <a:r>
              <a:rPr lang="en-US"/>
              <a:t>Predicted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D75-115D-A783-B41F-24CE23DD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AF2-EDDD-EDC9-8EE7-1E32A4B8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dirty="0"/>
              <a:t>Simple Linear Regression (single predictor)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Linear Regression (</a:t>
            </a:r>
            <a:r>
              <a:rPr lang="en-US" i="1" dirty="0"/>
              <a:t>p</a:t>
            </a:r>
            <a:r>
              <a:rPr lang="en-US" dirty="0"/>
              <a:t> predictors)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/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84C28C-1285-9B0D-3D7C-3D34C075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42" y="2246805"/>
                <a:ext cx="3016916" cy="430887"/>
              </a:xfrm>
              <a:prstGeom prst="rect">
                <a:avLst/>
              </a:prstGeom>
              <a:blipFill>
                <a:blip r:embed="rId2"/>
                <a:stretch>
                  <a:fillRect l="-2101" r="-420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/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A57E3-FD1A-EFDB-FA93-7EEC1E009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82" y="4037418"/>
                <a:ext cx="7435305" cy="920830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18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B19-D173-0902-1291-220D3A5C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DE12CA-042F-97C3-90C7-B8C6AC2C7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73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standardized by variability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426A19-BE48-57F2-A191-958C4CA1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1" t="-24373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82BA40E-9936-B8C1-1905-B0F1B83C0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367" t="-151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response vector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F193A0-52C5-1B72-74E9-F60356726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2050" t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</p:spPr>
            <p:txBody>
              <a:bodyPr/>
              <a:lstStyle/>
              <a:p>
                <a:r>
                  <a:rPr lang="en-US" dirty="0"/>
                  <a:t>Predicted Response: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B0F608-4A2B-C771-8D6C-F5C00CF44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694" y="0"/>
                <a:ext cx="10895106" cy="1325563"/>
              </a:xfrm>
              <a:blipFill>
                <a:blip r:embed="rId2"/>
                <a:stretch>
                  <a:fillRect l="-232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is the estimated or predicted value of the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based on the estimated linear regression model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— Notice there is no residual term here. Why?</a:t>
                </a:r>
              </a:p>
              <a:p>
                <a:r>
                  <a:rPr lang="en-US" b="1" dirty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best guess we have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Residual: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Predicted insurance premium based on lifestyle and other indicators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F33-2974-FCB5-45A8-2D22604C2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25564"/>
                <a:ext cx="11274612" cy="4819650"/>
              </a:xfrm>
              <a:blipFill>
                <a:blip r:embed="rId3"/>
                <a:stretch>
                  <a:fillRect l="-101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1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6970-C081-95A5-77A2-5E30D3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Interpretation, Assumptions and 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9EB-F62A-4C19-6169-4C43CC414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reliable are our conclusions?</a:t>
            </a:r>
          </a:p>
        </p:txBody>
      </p:sp>
    </p:spTree>
    <p:extLst>
      <p:ext uri="{BB962C8B-B14F-4D97-AF65-F5344CB8AC3E}">
        <p14:creationId xmlns:p14="http://schemas.microsoft.com/office/powerpoint/2010/main" val="139793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154C-7BD1-5FB8-24EE-C452CB1C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AAA6-EB0A-960B-77DD-63162C09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Significance and Strength of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/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P-value </a:t>
                </a:r>
                <a:r>
                  <a:rPr lang="en-US" dirty="0"/>
                  <a:t>measures significance of a relationship, typical threshold is 0.05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R-squared</a:t>
                </a:r>
                <a:r>
                  <a:rPr lang="en-US" dirty="0"/>
                  <a:t> measures proportion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0 means no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R2 = 1 implies perfect relationship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“goodness of fit”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Adjusted R-squared</a:t>
                </a:r>
                <a:r>
                  <a:rPr lang="en-US" dirty="0"/>
                  <a:t> accounts for number of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F-statistic</a:t>
                </a:r>
                <a:r>
                  <a:rPr lang="en-US" dirty="0"/>
                  <a:t> tests whether the regression model provides a better fit than a model with no predictors (i.e. simple mean)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Higher is better (and will have low p-value)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Residual Standard Error</a:t>
                </a:r>
                <a:r>
                  <a:rPr lang="en-US" dirty="0"/>
                  <a:t> measures average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8A0E0-C8CD-93DD-17D1-DDFC6BDE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84" y="1218251"/>
                <a:ext cx="5018049" cy="5639749"/>
              </a:xfrm>
              <a:prstGeom prst="rect">
                <a:avLst/>
              </a:prstGeom>
              <a:blipFill>
                <a:blip r:embed="rId3"/>
                <a:stretch>
                  <a:fillRect l="-758" t="-676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05948F-A708-0DB9-ECD0-E7E1B7C6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67" y="1375568"/>
            <a:ext cx="6765385" cy="50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DEF-CDB5-C770-C6E0-5337D82F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26719"/>
            <a:ext cx="10895106" cy="1325563"/>
          </a:xfrm>
        </p:spPr>
        <p:txBody>
          <a:bodyPr/>
          <a:lstStyle/>
          <a:p>
            <a:r>
              <a:rPr lang="en-US" dirty="0"/>
              <a:t>R-Squared: 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3486-58F7-8AE3-3923-E9F8D29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52282"/>
            <a:ext cx="11274612" cy="50399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R2 measures </a:t>
            </a:r>
            <a:r>
              <a:rPr lang="en-US" i="1" dirty="0"/>
              <a:t>the proportion of variance in dependent variable Y explained by independent variables X</a:t>
            </a:r>
            <a:r>
              <a:rPr lang="en-US" dirty="0"/>
              <a:t> in a linear regression model</a:t>
            </a:r>
          </a:p>
          <a:p>
            <a:pPr lvl="1"/>
            <a:r>
              <a:rPr lang="en-US" dirty="0"/>
              <a:t>R2 = 0.75 means 75% of variance in Y is explained by X</a:t>
            </a:r>
          </a:p>
          <a:p>
            <a:r>
              <a:rPr lang="en-US" dirty="0"/>
              <a:t>R lies between 0 (nothing can be explained) and 1 (everything explained)</a:t>
            </a:r>
          </a:p>
          <a:p>
            <a:r>
              <a:rPr lang="en-US" dirty="0"/>
              <a:t>Higher R2 generally implies better model</a:t>
            </a:r>
          </a:p>
          <a:p>
            <a:pPr lvl="1"/>
            <a:r>
              <a:rPr lang="en-US" dirty="0"/>
              <a:t>How high? Depends on field — economics or psychology (0.3 is okay), physics (even 0.9 may not be enough)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R2 doesn’t indicate if the model is appropriate</a:t>
            </a:r>
          </a:p>
          <a:p>
            <a:pPr lvl="1"/>
            <a:r>
              <a:rPr lang="en-US" dirty="0"/>
              <a:t>Doesn’t measure predictive performance for out of sample (“test”) data</a:t>
            </a:r>
          </a:p>
          <a:p>
            <a:pPr lvl="1"/>
            <a:r>
              <a:rPr lang="en-US" dirty="0"/>
              <a:t>Doesn’t imply causality</a:t>
            </a:r>
          </a:p>
          <a:p>
            <a:pPr lvl="1"/>
            <a:r>
              <a:rPr lang="en-US" dirty="0"/>
              <a:t>Will increase if # of independent variables increase</a:t>
            </a:r>
          </a:p>
          <a:p>
            <a:r>
              <a:rPr lang="en-US" dirty="0"/>
              <a:t>Adjusted </a:t>
            </a:r>
            <a:r>
              <a:rPr lang="en-US" dirty="0" err="1"/>
              <a:t>RSquared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2BA-6610-B3F2-8E8F-BEFFA49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973D4-049B-92E1-FEC4-23D4F02EF32C}"/>
              </a:ext>
            </a:extLst>
          </p:cNvPr>
          <p:cNvSpPr txBox="1"/>
          <p:nvPr/>
        </p:nvSpPr>
        <p:spPr>
          <a:xfrm>
            <a:off x="6877792" y="2183839"/>
            <a:ext cx="5027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Based on the results:</a:t>
            </a:r>
          </a:p>
          <a:p>
            <a:pPr marL="342900" indent="-342900">
              <a:buAutoNum type="arabicPeriod"/>
            </a:pPr>
            <a:r>
              <a:rPr lang="en-US" dirty="0"/>
              <a:t>Dependent variable (Y) = _______________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Independent variable (X) = ______________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Linear model, mathematically: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7BA1765-7BD5-C907-F63F-8AF372E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4CA-4E65-9400-9C41-AF44E4F4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93A-EB2E-6E5D-DF8D-99EE3D9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1EF225-0DCD-6535-3F7E-73E4FE93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8" y="1828800"/>
            <a:ext cx="6160746" cy="4618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A00C-2FFB-E2AE-EDCC-B585C81031FA}"/>
              </a:ext>
            </a:extLst>
          </p:cNvPr>
          <p:cNvSpPr txBox="1"/>
          <p:nvPr/>
        </p:nvSpPr>
        <p:spPr>
          <a:xfrm>
            <a:off x="6985366" y="330456"/>
            <a:ext cx="4869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Is regression model significant?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F-statistic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Adj R2 =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R2 Interpretation: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Is the relationship between BMI and insurance premium significant?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P-value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effectLst/>
              </a:rPr>
              <a:t>Slope Interpretation:</a:t>
            </a:r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b="1" dirty="0"/>
              <a:t>Intercept Interpretation: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86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575E-2084-BA73-335B-5168C634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E9E9-768F-2F55-A47B-39ECC53E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  <a:p>
            <a:r>
              <a:rPr lang="en-US" dirty="0"/>
              <a:t>Mathematics of Linear Regression</a:t>
            </a:r>
          </a:p>
          <a:p>
            <a:r>
              <a:rPr lang="en-US" dirty="0"/>
              <a:t>Interpreting Results and </a:t>
            </a:r>
            <a:r>
              <a:rPr lang="en-US" dirty="0" err="1"/>
              <a:t>RSquared</a:t>
            </a:r>
            <a:endParaRPr lang="en-US" dirty="0"/>
          </a:p>
          <a:p>
            <a:r>
              <a:rPr lang="en-US" dirty="0"/>
              <a:t>Assumptions and Model Diagnostics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C72C-C6E1-0629-981F-AC3404E4E8D6}"/>
              </a:ext>
            </a:extLst>
          </p:cNvPr>
          <p:cNvSpPr txBox="1"/>
          <p:nvPr/>
        </p:nvSpPr>
        <p:spPr>
          <a:xfrm>
            <a:off x="7053557" y="5166677"/>
            <a:ext cx="467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Study:</a:t>
            </a:r>
          </a:p>
          <a:p>
            <a:r>
              <a:rPr lang="en-US" sz="2000" dirty="0"/>
              <a:t>Health Insurance Premiums</a:t>
            </a:r>
          </a:p>
        </p:txBody>
      </p:sp>
      <p:pic>
        <p:nvPicPr>
          <p:cNvPr id="1026" name="Picture 2" descr="Health Insurance Plans 'Too Complicated to Understand' - UConn Today">
            <a:extLst>
              <a:ext uri="{FF2B5EF4-FFF2-40B4-BE49-F238E27FC236}">
                <a16:creationId xmlns:a16="http://schemas.microsoft.com/office/drawing/2014/main" id="{056F271C-1E98-D3EA-D88F-EACDEBFF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58" y="1867638"/>
            <a:ext cx="4679748" cy="31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5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A63-E1CD-F4C7-17DD-BCD15C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A465-744C-BC9D-4ECE-2AB1C3D3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36794"/>
            <a:ext cx="11082818" cy="477548"/>
          </a:xfrm>
        </p:spPr>
        <p:txBody>
          <a:bodyPr>
            <a:normAutofit/>
          </a:bodyPr>
          <a:lstStyle/>
          <a:p>
            <a:r>
              <a:rPr lang="en-US" sz="2000" dirty="0"/>
              <a:t>We can choose to include more than one variables in regression. Let’s see an example.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2E9BC-FA7A-50B3-18A7-C37DBCE5174E}"/>
              </a:ext>
            </a:extLst>
          </p:cNvPr>
          <p:cNvSpPr txBox="1"/>
          <p:nvPr/>
        </p:nvSpPr>
        <p:spPr>
          <a:xfrm>
            <a:off x="6593371" y="168917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 R2: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DB15-E882-A2D7-B3A4-787D703D24E0}"/>
              </a:ext>
            </a:extLst>
          </p:cNvPr>
          <p:cNvSpPr txBox="1"/>
          <p:nvPr/>
        </p:nvSpPr>
        <p:spPr>
          <a:xfrm>
            <a:off x="6593371" y="3244334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‘age’: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79C07-D231-9117-2AF2-345744FE111C}"/>
              </a:ext>
            </a:extLst>
          </p:cNvPr>
          <p:cNvSpPr txBox="1"/>
          <p:nvPr/>
        </p:nvSpPr>
        <p:spPr>
          <a:xfrm>
            <a:off x="6593371" y="4799495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Estimate effect of ‘smoking’: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09B1E0-AB74-5630-8456-E4388936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506071"/>
            <a:ext cx="5585545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8EF6-F30D-A27C-66E9-1A7D60A5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Intervals of Estimated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ABC4-40EC-8ED2-93B7-5E46A678AF2F}"/>
              </a:ext>
            </a:extLst>
          </p:cNvPr>
          <p:cNvSpPr txBox="1"/>
          <p:nvPr/>
        </p:nvSpPr>
        <p:spPr>
          <a:xfrm>
            <a:off x="458694" y="1325563"/>
            <a:ext cx="875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confint</a:t>
            </a:r>
            <a:r>
              <a:rPr lang="en-US" dirty="0"/>
              <a:t> (model) function in R can give us 95% confidence intervals for all intercepts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C0FF27B-0958-11F3-B1B0-9926DBEC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" y="2235666"/>
            <a:ext cx="549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5AF-5770-7C6B-B1D7-B65735BC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0005"/>
            <a:ext cx="10895106" cy="1325563"/>
          </a:xfrm>
        </p:spPr>
        <p:txBody>
          <a:bodyPr/>
          <a:lstStyle/>
          <a:p>
            <a:r>
              <a:rPr lang="en-US" dirty="0"/>
              <a:t>Assumptions in Linear Regression (LINE)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</p:spPr>
            <p:txBody>
              <a:bodyPr/>
              <a:lstStyle/>
              <a:p>
                <a:r>
                  <a:rPr lang="en-US" dirty="0"/>
                  <a:t>Like all statistical models, Linear Regression works under certain assumptions: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L</a:t>
                </a:r>
                <a:r>
                  <a:rPr lang="en-US" dirty="0"/>
                  <a:t>inearity — assumed linear relationship between X and 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I</a:t>
                </a:r>
                <a:r>
                  <a:rPr lang="en-US" dirty="0"/>
                  <a:t>ndependence — residuals (errors) are independent of each other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N</a:t>
                </a:r>
                <a:r>
                  <a:rPr lang="en-US" dirty="0"/>
                  <a:t>ormal distribution of residuals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E</a:t>
                </a:r>
                <a:r>
                  <a:rPr lang="en-US" dirty="0"/>
                  <a:t>qual variance across values of X (homoskedasticity)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483BF-31BD-57D4-8C9E-1D8C68B9C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694" y="1375568"/>
                <a:ext cx="11274612" cy="5091333"/>
              </a:xfrm>
              <a:blipFill>
                <a:blip r:embed="rId2"/>
                <a:stretch>
                  <a:fillRect l="-101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6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849-CC1C-65D3-6A2F-0302EEBE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9FB-E76A-9900-0389-7314BCF7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27260"/>
            <a:ext cx="11274612" cy="520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provides four diagnostic plots: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 vs Fitted plot (Linearity assumption)</a:t>
            </a:r>
          </a:p>
          <a:p>
            <a:pPr lvl="2"/>
            <a:r>
              <a:rPr lang="en-US" dirty="0"/>
              <a:t>Good if horizontal line shows with no distinct patterns</a:t>
            </a:r>
          </a:p>
          <a:p>
            <a:pPr lvl="2"/>
            <a:r>
              <a:rPr lang="en-US" dirty="0"/>
              <a:t>plot(model, which = 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 Q-Q plot (Normality assumption)</a:t>
            </a:r>
          </a:p>
          <a:p>
            <a:pPr lvl="2"/>
            <a:r>
              <a:rPr lang="en-US" dirty="0"/>
              <a:t>Good if residuals follow diagonal dotted line</a:t>
            </a:r>
          </a:p>
          <a:p>
            <a:pPr lvl="2"/>
            <a:r>
              <a:rPr lang="en-US" dirty="0"/>
              <a:t>plot(model, which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Scale-Location plot (Equal variance or Homoskedasticity assumption)</a:t>
            </a:r>
          </a:p>
          <a:p>
            <a:pPr lvl="2"/>
            <a:r>
              <a:rPr lang="en-US" dirty="0"/>
              <a:t>Good if horizontal line with equally spread points</a:t>
            </a:r>
          </a:p>
          <a:p>
            <a:pPr lvl="2"/>
            <a:r>
              <a:rPr lang="en-US" dirty="0"/>
              <a:t>plot(model, which = 3)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Residuals vs Leverage (Detecting outliers)</a:t>
            </a:r>
          </a:p>
          <a:p>
            <a:pPr lvl="2"/>
            <a:r>
              <a:rPr lang="en-US" dirty="0"/>
              <a:t>Good if few points stand out</a:t>
            </a:r>
          </a:p>
          <a:p>
            <a:pPr lvl="2"/>
            <a:r>
              <a:rPr lang="en-US" dirty="0"/>
              <a:t>plot(model, which = 4)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8936C-334C-8691-3A08-96CB460A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1" y="2087562"/>
            <a:ext cx="3149184" cy="2682875"/>
          </a:xfrm>
        </p:spPr>
        <p:txBody>
          <a:bodyPr>
            <a:normAutofit/>
          </a:bodyPr>
          <a:lstStyle/>
          <a:p>
            <a:r>
              <a:rPr lang="en-US" sz="4000" dirty="0"/>
              <a:t>Model Diagnostics Case</a:t>
            </a:r>
          </a:p>
        </p:txBody>
      </p:sp>
      <p:pic>
        <p:nvPicPr>
          <p:cNvPr id="5" name="Picture 4" descr="A collage of graphs showing different values&#10;&#10;Description automatically generated">
            <a:extLst>
              <a:ext uri="{FF2B5EF4-FFF2-40B4-BE49-F238E27FC236}">
                <a16:creationId xmlns:a16="http://schemas.microsoft.com/office/drawing/2014/main" id="{4347B02D-8F07-98F5-E6A6-1ED92AB6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661" y="709140"/>
            <a:ext cx="8381654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07D-4BD4-C85C-4FF2-72499EAA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F58-9411-E532-5A2E-3474368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much we understood from today’s class so far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https://play.blooket.com/</a:t>
            </a:r>
            <a:r>
              <a:rPr lang="en-US" dirty="0"/>
              <a:t> and enter code XXXXXX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7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509D-FC3F-BF19-B999-D9A9D03C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82EB-E7B0-45BC-5F13-4A1FA4B9C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Real-World Implications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271277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C7-BE11-EC86-9D98-59472E1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Smoking Habits, BMI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836B-F94C-FA48-917F-50B9C58C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1949450"/>
            <a:ext cx="10218831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Impact of Smoking on Charges</a:t>
            </a:r>
            <a:br>
              <a:rPr lang="en-US" dirty="0"/>
            </a:br>
            <a:r>
              <a:rPr lang="en-US" dirty="0"/>
              <a:t>From our MLR results, we found that being a smoker is associated with an increase of approximately $23,836 in annual medical charges, holding other variables constant.</a:t>
            </a:r>
          </a:p>
          <a:p>
            <a:pPr marL="0" indent="0">
              <a:buNone/>
            </a:pPr>
            <a:r>
              <a:rPr lang="en-US" b="1" dirty="0"/>
              <a:t>Effect of BMI on Costs</a:t>
            </a:r>
            <a:br>
              <a:rPr lang="en-US" dirty="0"/>
            </a:br>
            <a:r>
              <a:rPr lang="en-US" dirty="0"/>
              <a:t>For every one-unit increase in BMI, medical charges increase by around $338.66, controlling for other factors like age and smoking.</a:t>
            </a:r>
          </a:p>
          <a:p>
            <a:pPr marL="0" indent="0">
              <a:buNone/>
            </a:pPr>
            <a:r>
              <a:rPr lang="en-US" b="1" dirty="0"/>
              <a:t>Explaining Variability in Medical Charges</a:t>
            </a:r>
            <a:br>
              <a:rPr lang="en-US" dirty="0"/>
            </a:br>
            <a:r>
              <a:rPr lang="en-US" dirty="0"/>
              <a:t>Smoking habits, BMI, age, number of dependents, and regional differences together explain 75% of the variability in health insurance premiums.</a:t>
            </a:r>
          </a:p>
        </p:txBody>
      </p:sp>
      <p:pic>
        <p:nvPicPr>
          <p:cNvPr id="5" name="Graphic 4" descr="Flying Money with solid fill">
            <a:extLst>
              <a:ext uri="{FF2B5EF4-FFF2-40B4-BE49-F238E27FC236}">
                <a16:creationId xmlns:a16="http://schemas.microsoft.com/office/drawing/2014/main" id="{D90D5DF8-90BD-E8B8-C200-57E41B58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94" y="1949450"/>
            <a:ext cx="914400" cy="914400"/>
          </a:xfrm>
          <a:prstGeom prst="rect">
            <a:avLst/>
          </a:prstGeom>
        </p:spPr>
      </p:pic>
      <p:pic>
        <p:nvPicPr>
          <p:cNvPr id="7" name="Graphic 6" descr="Scale with solid fill">
            <a:extLst>
              <a:ext uri="{FF2B5EF4-FFF2-40B4-BE49-F238E27FC236}">
                <a16:creationId xmlns:a16="http://schemas.microsoft.com/office/drawing/2014/main" id="{BA615AE3-58BF-1077-690C-CDB2B11A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94" y="3343275"/>
            <a:ext cx="914400" cy="914400"/>
          </a:xfrm>
          <a:prstGeom prst="rect">
            <a:avLst/>
          </a:prstGeom>
        </p:spPr>
      </p:pic>
      <p:pic>
        <p:nvPicPr>
          <p:cNvPr id="9" name="Graphic 8" descr="Neanderthal Male with solid fill">
            <a:extLst>
              <a:ext uri="{FF2B5EF4-FFF2-40B4-BE49-F238E27FC236}">
                <a16:creationId xmlns:a16="http://schemas.microsoft.com/office/drawing/2014/main" id="{11A5113E-D6B4-2D55-4289-A2A78C5C1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384" y="472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A58-3530-0543-6C0F-496C9236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Recommended Policy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A45B-E260-C656-CD0C-3E1A85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46" y="1169894"/>
            <a:ext cx="10348259" cy="49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Expand the </a:t>
            </a:r>
            <a:r>
              <a:rPr lang="en-US" sz="2400" b="1" dirty="0"/>
              <a:t>Massachusetts Tobacco Cessation and Prevention Program (MTCP) </a:t>
            </a:r>
            <a:r>
              <a:rPr lang="en-US" sz="2400" dirty="0"/>
              <a:t>with targeted campaigns for high-risk populations — regions, incentives like tax benefits,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Higher BMI leads to higher charges! Consider </a:t>
            </a:r>
            <a:r>
              <a:rPr lang="en-US" sz="2400" b="1" dirty="0"/>
              <a:t>subsidizing gym memberships, nutritional counseling, and fitness programs</a:t>
            </a:r>
            <a:r>
              <a:rPr lang="en-US" sz="2400" dirty="0"/>
              <a:t>, particularly for lower-income groups that face barriers to access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Extra premium for children’s insurance causes higher childcare costs for parents. Consider subsidizing children’s insurance!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AF4D817-D7E4-1C7D-80F8-89789E31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254125"/>
            <a:ext cx="914400" cy="914400"/>
          </a:xfrm>
          <a:prstGeom prst="rect">
            <a:avLst/>
          </a:prstGeom>
        </p:spPr>
      </p:pic>
      <p:pic>
        <p:nvPicPr>
          <p:cNvPr id="7" name="Graphic 6" descr="Chocolate with solid fill">
            <a:extLst>
              <a:ext uri="{FF2B5EF4-FFF2-40B4-BE49-F238E27FC236}">
                <a16:creationId xmlns:a16="http://schemas.microsoft.com/office/drawing/2014/main" id="{489E9BCF-038A-6C6A-AF7B-7D9EB1C83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Family with two children with solid fill">
            <a:extLst>
              <a:ext uri="{FF2B5EF4-FFF2-40B4-BE49-F238E27FC236}">
                <a16:creationId xmlns:a16="http://schemas.microsoft.com/office/drawing/2014/main" id="{292B878F-6910-3674-0EA1-61EE4450B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4943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B0B-3B33-9B5C-F158-DEAAAEC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18255"/>
            <a:ext cx="10895106" cy="1325563"/>
          </a:xfrm>
        </p:spPr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56AE-7039-39B6-F94E-3EC7FE47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6" y="1351660"/>
            <a:ext cx="5561106" cy="5225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we learned today?</a:t>
            </a:r>
          </a:p>
          <a:p>
            <a:r>
              <a:rPr lang="en-US" dirty="0"/>
              <a:t>Linear regression helps us identify relationship and patterns between </a:t>
            </a:r>
            <a:r>
              <a:rPr lang="en-US" i="1" dirty="0"/>
              <a:t>independent </a:t>
            </a:r>
            <a:r>
              <a:rPr lang="en-US" dirty="0"/>
              <a:t>and </a:t>
            </a:r>
            <a:r>
              <a:rPr lang="en-US" i="1" dirty="0"/>
              <a:t>dependent</a:t>
            </a:r>
            <a:r>
              <a:rPr lang="en-US" dirty="0"/>
              <a:t> variables</a:t>
            </a:r>
          </a:p>
          <a:p>
            <a:r>
              <a:rPr lang="en-US" dirty="0"/>
              <a:t>Smoking and BMI have high impact!</a:t>
            </a:r>
          </a:p>
          <a:p>
            <a:r>
              <a:rPr lang="en-US" dirty="0"/>
              <a:t>Model coefficients tell us the impact of an individual variable</a:t>
            </a:r>
          </a:p>
          <a:p>
            <a:r>
              <a:rPr lang="en-US" dirty="0" err="1"/>
              <a:t>RSquared</a:t>
            </a:r>
            <a:r>
              <a:rPr lang="en-US" dirty="0"/>
              <a:t> tells us “goodness of fit” of a model</a:t>
            </a:r>
          </a:p>
          <a:p>
            <a:r>
              <a:rPr lang="en-US" dirty="0"/>
              <a:t>Assumptions of LR should be verified before interpretation</a:t>
            </a:r>
          </a:p>
          <a:p>
            <a:r>
              <a:rPr lang="en-US" dirty="0"/>
              <a:t>Residuals analysis can tell us more about the data than we think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0BDF-2AB0-095A-AEE6-0A7D1C722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03569"/>
            <a:ext cx="556110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to remember?</a:t>
            </a:r>
          </a:p>
          <a:p>
            <a:r>
              <a:rPr lang="en-US" dirty="0"/>
              <a:t>Regression’s strength is interpretability</a:t>
            </a:r>
          </a:p>
          <a:p>
            <a:r>
              <a:rPr lang="en-US" dirty="0"/>
              <a:t>Regression coefficient being significant doesn’t imply causality</a:t>
            </a:r>
          </a:p>
          <a:p>
            <a:r>
              <a:rPr lang="en-US" dirty="0"/>
              <a:t>Assumption of “linear model” might be too simplistic for pure prediction</a:t>
            </a:r>
          </a:p>
          <a:p>
            <a:r>
              <a:rPr lang="en-US" b="1" dirty="0"/>
              <a:t>LINE Assumptions: </a:t>
            </a:r>
            <a:r>
              <a:rPr lang="en-US" dirty="0"/>
              <a:t>Linearity, Independence, Normality, Equal Variance</a:t>
            </a:r>
          </a:p>
          <a:p>
            <a:r>
              <a:rPr lang="en-US" b="1" dirty="0"/>
              <a:t>There is more to regression! We will cover additional topics in coming classes</a:t>
            </a:r>
          </a:p>
        </p:txBody>
      </p:sp>
    </p:spTree>
    <p:extLst>
      <p:ext uri="{BB962C8B-B14F-4D97-AF65-F5344CB8AC3E}">
        <p14:creationId xmlns:p14="http://schemas.microsoft.com/office/powerpoint/2010/main" val="409618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AF8-6CB6-098C-3622-FCB0BFAE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1789-4651-74B9-AB69-31F8D043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from correlation to regression</a:t>
            </a:r>
          </a:p>
        </p:txBody>
      </p:sp>
    </p:spTree>
    <p:extLst>
      <p:ext uri="{BB962C8B-B14F-4D97-AF65-F5344CB8AC3E}">
        <p14:creationId xmlns:p14="http://schemas.microsoft.com/office/powerpoint/2010/main" val="99046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D1D4-65E0-5B6C-5AF0-7D9E309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Next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91D7-2D32-3923-DA9B-55DAF0BD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88126"/>
            <a:ext cx="11274612" cy="4757088"/>
          </a:xfrm>
        </p:spPr>
        <p:txBody>
          <a:bodyPr/>
          <a:lstStyle/>
          <a:p>
            <a:r>
              <a:rPr lang="en-US" b="1" dirty="0"/>
              <a:t>Interaction between Variables</a:t>
            </a:r>
          </a:p>
          <a:p>
            <a:pPr lvl="1"/>
            <a:r>
              <a:rPr lang="en-US" dirty="0"/>
              <a:t>Identifying relationships that have combined/conditional effects, not additive effects</a:t>
            </a:r>
          </a:p>
          <a:p>
            <a:pPr lvl="1"/>
            <a:r>
              <a:rPr lang="en-US" dirty="0"/>
              <a:t>Effect of exercise on weight might depend on diet type</a:t>
            </a:r>
          </a:p>
          <a:p>
            <a:r>
              <a:rPr lang="en-US" b="1" dirty="0"/>
              <a:t>Ranking Importance of Independent Variables</a:t>
            </a:r>
          </a:p>
          <a:p>
            <a:pPr lvl="1"/>
            <a:r>
              <a:rPr lang="en-US" dirty="0"/>
              <a:t>Scaling X by its mean and standard deviation</a:t>
            </a:r>
          </a:p>
          <a:p>
            <a:r>
              <a:rPr lang="en-US" b="1" dirty="0"/>
              <a:t>Linear regression for optimization</a:t>
            </a:r>
          </a:p>
          <a:p>
            <a:pPr lvl="1"/>
            <a:r>
              <a:rPr lang="en-US" dirty="0">
                <a:hlinkClick r:id="rId2"/>
              </a:rPr>
              <a:t>https://blog.harsh17.in/using-linear-regression-to-find-optimal-value/</a:t>
            </a:r>
            <a:r>
              <a:rPr lang="en-US" dirty="0"/>
              <a:t> </a:t>
            </a:r>
          </a:p>
          <a:p>
            <a:r>
              <a:rPr lang="en-US" b="1" dirty="0"/>
              <a:t>Variable selection:</a:t>
            </a:r>
            <a:r>
              <a:rPr lang="en-US" dirty="0"/>
              <a:t> Lasso and ridge regressions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5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FD4B422-7A01-9BD4-15D6-D74D54F7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6250"/>
          <a:stretch/>
        </p:blipFill>
        <p:spPr>
          <a:xfrm>
            <a:off x="-110149" y="-120586"/>
            <a:ext cx="12592433" cy="70832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25810-486D-BE2E-EE7A-BDFEEEB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7" y="1722617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700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C7E-0891-10E8-1297-CCEB93B1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0"/>
            <a:ext cx="10895106" cy="1325563"/>
          </a:xfrm>
        </p:spPr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216D-2563-20F1-F05D-B58466C0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76260"/>
            <a:ext cx="11274612" cy="5100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Linear regression is a </a:t>
            </a:r>
            <a:r>
              <a:rPr lang="en-US" i="1" dirty="0"/>
              <a:t>model</a:t>
            </a:r>
            <a:r>
              <a:rPr lang="en-US" dirty="0"/>
              <a:t> that estimates </a:t>
            </a:r>
            <a:r>
              <a:rPr lang="en-US" i="1" dirty="0"/>
              <a:t>linear relationship</a:t>
            </a:r>
            <a:r>
              <a:rPr lang="en-US" dirty="0"/>
              <a:t> between a dependent variable and one or more independent variable(s)</a:t>
            </a:r>
          </a:p>
          <a:p>
            <a:r>
              <a:rPr lang="en-US" dirty="0"/>
              <a:t>It is an attempt to find the best fit line between independent and dependent variables</a:t>
            </a:r>
          </a:p>
          <a:p>
            <a:r>
              <a:rPr lang="en-US" b="1" dirty="0"/>
              <a:t>Strengths:</a:t>
            </a:r>
          </a:p>
          <a:p>
            <a:pPr lvl="1"/>
            <a:r>
              <a:rPr lang="en-US" dirty="0"/>
              <a:t>Explainability and interpretability in understanding decisions </a:t>
            </a:r>
          </a:p>
          <a:p>
            <a:pPr lvl="1"/>
            <a:r>
              <a:rPr lang="en-US" dirty="0"/>
              <a:t>Strong statistical basis for usage and interpretation</a:t>
            </a:r>
          </a:p>
          <a:p>
            <a:r>
              <a:rPr lang="en-US" b="1" dirty="0"/>
              <a:t>Weaknesses:</a:t>
            </a:r>
          </a:p>
          <a:p>
            <a:pPr lvl="1"/>
            <a:r>
              <a:rPr lang="en-US" dirty="0"/>
              <a:t>Assumes linear relationship — simple model is too simple</a:t>
            </a:r>
          </a:p>
          <a:p>
            <a:pPr lvl="1"/>
            <a:r>
              <a:rPr lang="en-US" dirty="0"/>
              <a:t>Sensitive to outliers</a:t>
            </a:r>
          </a:p>
          <a:p>
            <a:pPr lvl="1"/>
            <a:r>
              <a:rPr lang="en-US" dirty="0"/>
              <a:t>Assumptions — we will talk about them</a:t>
            </a:r>
          </a:p>
          <a:p>
            <a:pPr lvl="1"/>
            <a:r>
              <a:rPr lang="en-US" b="1" dirty="0"/>
              <a:t>No causation implied, only a sophisticated form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897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D38-D8B4-E0D1-36EF-C98958BE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Dependent Variable: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 to be predicted or explained</a:t>
                </a:r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Response</a:t>
                </a:r>
                <a:r>
                  <a:rPr lang="en-US" dirty="0"/>
                  <a:t> or </a:t>
                </a:r>
                <a:r>
                  <a:rPr lang="en-US" b="1" dirty="0"/>
                  <a:t>Outcome</a:t>
                </a:r>
                <a:r>
                  <a:rPr lang="en-US" dirty="0"/>
                  <a:t> variables. 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Insurance Premium</a:t>
                </a:r>
                <a:endParaRPr lang="en-US" dirty="0"/>
              </a:p>
              <a:p>
                <a:r>
                  <a:rPr lang="en-US" b="1" dirty="0"/>
                  <a:t>Independent Variable(s):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Variables used to predict or explain dependent variable</a:t>
                </a:r>
                <a:endParaRPr lang="en-US" i="1" dirty="0"/>
              </a:p>
              <a:p>
                <a:pPr lvl="1"/>
                <a:r>
                  <a:rPr lang="en-US" dirty="0"/>
                  <a:t>Also known as </a:t>
                </a:r>
                <a:r>
                  <a:rPr lang="en-US" b="1" dirty="0"/>
                  <a:t>Predictor</a:t>
                </a:r>
                <a:r>
                  <a:rPr lang="en-US" dirty="0"/>
                  <a:t> or </a:t>
                </a:r>
                <a:r>
                  <a:rPr lang="en-US" b="1" dirty="0"/>
                  <a:t>Explanatory </a:t>
                </a:r>
                <a:r>
                  <a:rPr lang="en-US" dirty="0"/>
                  <a:t>variables</a:t>
                </a:r>
              </a:p>
              <a:p>
                <a:pPr lvl="1"/>
                <a:r>
                  <a:rPr lang="en-US" dirty="0"/>
                  <a:t>Usually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:r>
                  <a:rPr lang="en-US" i="1" dirty="0"/>
                  <a:t>BMI, Smoking Habits, # of Dependents, Age,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B50CB-C2C7-9FF5-6F18-D08C0E004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64615C-304D-17D1-BC6E-7097B3A94567}"/>
              </a:ext>
            </a:extLst>
          </p:cNvPr>
          <p:cNvSpPr/>
          <p:nvPr/>
        </p:nvSpPr>
        <p:spPr>
          <a:xfrm>
            <a:off x="9099394" y="1768347"/>
            <a:ext cx="2464419" cy="12489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/ Explanatory / Independent Variable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3C83D2-1236-02EC-076F-85C80E533273}"/>
              </a:ext>
            </a:extLst>
          </p:cNvPr>
          <p:cNvSpPr/>
          <p:nvPr/>
        </p:nvSpPr>
        <p:spPr>
          <a:xfrm>
            <a:off x="9099393" y="4533796"/>
            <a:ext cx="2464419" cy="124893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/ Response / Outcome / Dependent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25827-02B6-A9BD-E9E0-6580E5560E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331603" y="3017283"/>
            <a:ext cx="1" cy="15165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2DE9-BCD7-797D-EB4D-3AF1F881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EE7B-B401-F86D-606B-37C851CB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drives Health Insurance Premiums?</a:t>
            </a:r>
          </a:p>
        </p:txBody>
      </p:sp>
      <p:pic>
        <p:nvPicPr>
          <p:cNvPr id="5" name="Picture 4" descr="A qr code with a lion head&#10;&#10;Description automatically generated">
            <a:extLst>
              <a:ext uri="{FF2B5EF4-FFF2-40B4-BE49-F238E27FC236}">
                <a16:creationId xmlns:a16="http://schemas.microsoft.com/office/drawing/2014/main" id="{8F865E7F-A5F1-FB42-2096-A40CE80E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0" y="200025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34608-22FE-9170-A099-7E16CFBE9E5E}"/>
              </a:ext>
            </a:extLst>
          </p:cNvPr>
          <p:cNvSpPr txBox="1"/>
          <p:nvPr/>
        </p:nvSpPr>
        <p:spPr>
          <a:xfrm>
            <a:off x="8502650" y="495673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Kindly download slides, data and R code.</a:t>
            </a:r>
          </a:p>
        </p:txBody>
      </p:sp>
    </p:spTree>
    <p:extLst>
      <p:ext uri="{BB962C8B-B14F-4D97-AF65-F5344CB8AC3E}">
        <p14:creationId xmlns:p14="http://schemas.microsoft.com/office/powerpoint/2010/main" val="2822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B034-3EB3-B0D6-221D-3B5AB093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5" y="282389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Insurance Premiums in Massachusetts: What Drives Costs?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6F52B5-9FBA-5347-1B02-CB2E45F9DBE5}"/>
              </a:ext>
            </a:extLst>
          </p:cNvPr>
          <p:cNvSpPr txBox="1">
            <a:spLocks/>
          </p:cNvSpPr>
          <p:nvPr/>
        </p:nvSpPr>
        <p:spPr>
          <a:xfrm>
            <a:off x="458695" y="1788458"/>
            <a:ext cx="5637306" cy="47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2022, per capita health care spending was $10,264, which was a 5.8% increase from 2021.</a:t>
            </a:r>
          </a:p>
          <a:p>
            <a:r>
              <a:rPr lang="en-US" sz="2400" dirty="0"/>
              <a:t>The average cost of an individual health insurance plan in Massachusetts is $721.19 per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F0C3C-3760-CC99-80B8-4E5B8B1EF241}"/>
              </a:ext>
            </a:extLst>
          </p:cNvPr>
          <p:cNvSpPr txBox="1"/>
          <p:nvPr/>
        </p:nvSpPr>
        <p:spPr>
          <a:xfrm>
            <a:off x="6481482" y="1788458"/>
            <a:ext cx="55267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lifestyle factors drive insurance premium in general?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</a:p>
          <a:p>
            <a:endParaRPr lang="en-US" sz="2400" dirty="0"/>
          </a:p>
          <a:p>
            <a:r>
              <a:rPr lang="en-US" sz="2400" dirty="0"/>
              <a:t>2. </a:t>
            </a:r>
          </a:p>
          <a:p>
            <a:endParaRPr lang="en-US" sz="2400" dirty="0"/>
          </a:p>
          <a:p>
            <a:r>
              <a:rPr lang="en-US" sz="2400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5717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8AA6B-09B7-D418-DD8C-DF52F42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1751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Health Insurance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7555-DB23-4C34-1D0D-B1658659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509" y="3011687"/>
            <a:ext cx="4323376" cy="2945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We will use data from Kaggle for a fictional case study.</a:t>
            </a:r>
          </a:p>
          <a:p>
            <a:endParaRPr lang="en-US" sz="2200" b="1" dirty="0"/>
          </a:p>
          <a:p>
            <a:r>
              <a:rPr lang="en-US" sz="2200" b="1" dirty="0"/>
              <a:t>Download files from </a:t>
            </a:r>
            <a:r>
              <a:rPr lang="en-US" sz="2200" b="1" dirty="0" err="1"/>
              <a:t>Github</a:t>
            </a:r>
            <a:r>
              <a:rPr lang="en-US" sz="2200" b="1" dirty="0"/>
              <a:t>:</a:t>
            </a:r>
          </a:p>
          <a:p>
            <a:r>
              <a:rPr lang="en-US" sz="2200" dirty="0" err="1">
                <a:hlinkClick r:id="rId5"/>
              </a:rPr>
              <a:t>github.com</a:t>
            </a:r>
            <a:r>
              <a:rPr lang="en-US" sz="2200" dirty="0">
                <a:hlinkClick r:id="rId5"/>
              </a:rPr>
              <a:t>/</a:t>
            </a:r>
            <a:r>
              <a:rPr lang="en-US" sz="2200" dirty="0" err="1">
                <a:hlinkClick r:id="rId5"/>
              </a:rPr>
              <a:t>harshvardhaniimi</a:t>
            </a:r>
            <a:r>
              <a:rPr lang="en-US" sz="2200" dirty="0">
                <a:hlinkClick r:id="rId5"/>
              </a:rPr>
              <a:t>/linear-regression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65293A-DF93-2760-F6BA-27E5143F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229" y="1175595"/>
            <a:ext cx="6402214" cy="45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E1A-4192-5553-29B5-6BA66560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Massachusetts Department of Public Health (MDPH)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C4E6-C8FD-D740-3ACD-1622C342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actionable Policy Insights for MDPH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Empower insurers to structure premiums based on evidence rather than assumptions</a:t>
            </a:r>
          </a:p>
          <a:p>
            <a:r>
              <a:rPr lang="en-US" dirty="0"/>
              <a:t>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Sex, Smoking Habits, Region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Age, BMI, Dependents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Insurance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140E-6C65-A811-E965-00A3ABEE9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Identifying key factors driving health insurance charges.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Fictional Case Study</a:t>
            </a:r>
          </a:p>
        </p:txBody>
      </p:sp>
    </p:spTree>
    <p:extLst>
      <p:ext uri="{BB962C8B-B14F-4D97-AF65-F5344CB8AC3E}">
        <p14:creationId xmlns:p14="http://schemas.microsoft.com/office/powerpoint/2010/main" val="268142710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1555</Words>
  <Application>Microsoft Macintosh PowerPoint</Application>
  <PresentationFormat>Widescreen</PresentationFormat>
  <Paragraphs>238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Avenir Next LT Pro</vt:lpstr>
      <vt:lpstr>AvenirNext LT Pro Medium</vt:lpstr>
      <vt:lpstr>Cambria Math</vt:lpstr>
      <vt:lpstr>Sabon Next LT</vt:lpstr>
      <vt:lpstr>DappledVTI</vt:lpstr>
      <vt:lpstr>Linear Regression</vt:lpstr>
      <vt:lpstr>Table of Contents</vt:lpstr>
      <vt:lpstr>Linear Regression</vt:lpstr>
      <vt:lpstr>What is Linear Regression?</vt:lpstr>
      <vt:lpstr>Key Components</vt:lpstr>
      <vt:lpstr>Case Study</vt:lpstr>
      <vt:lpstr>Health Insurance Premiums in Massachusetts: What Drives Costs?</vt:lpstr>
      <vt:lpstr>Health Insurance Data</vt:lpstr>
      <vt:lpstr>Massachusetts Department of Public Health (MDPH)</vt:lpstr>
      <vt:lpstr>Scatterplot and Correlation</vt:lpstr>
      <vt:lpstr>Linear Regression Mathematics</vt:lpstr>
      <vt:lpstr>Mathematics of Linear Regression</vt:lpstr>
      <vt:lpstr>Calculating Coefficients</vt:lpstr>
      <vt:lpstr>Predicted Response: Y ̂</vt:lpstr>
      <vt:lpstr>Interpretation, Assumptions and Diagnostics</vt:lpstr>
      <vt:lpstr>Significance and Strength of Relationship</vt:lpstr>
      <vt:lpstr>R-Squared: Goodness of Fit</vt:lpstr>
      <vt:lpstr>Interpretation</vt:lpstr>
      <vt:lpstr>Interpretation</vt:lpstr>
      <vt:lpstr>Multiple Linear Regression</vt:lpstr>
      <vt:lpstr>Confidence Intervals of Estimated Coefficients</vt:lpstr>
      <vt:lpstr>Assumptions in Linear Regression (LINE)</vt:lpstr>
      <vt:lpstr>Model Diagnostics</vt:lpstr>
      <vt:lpstr>Model Diagnostics Case</vt:lpstr>
      <vt:lpstr>In-class Quiz</vt:lpstr>
      <vt:lpstr>Business Insights</vt:lpstr>
      <vt:lpstr>Impact of Smoking Habits, BMI and Others</vt:lpstr>
      <vt:lpstr>Recommended Policy Interventions</vt:lpstr>
      <vt:lpstr>Concluding Remarks</vt:lpstr>
      <vt:lpstr>Next Up…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.</dc:creator>
  <cp:lastModifiedBy>Harshvardhan .</cp:lastModifiedBy>
  <cp:revision>88</cp:revision>
  <dcterms:created xsi:type="dcterms:W3CDTF">2024-11-25T15:51:34Z</dcterms:created>
  <dcterms:modified xsi:type="dcterms:W3CDTF">2024-11-30T03:05:44Z</dcterms:modified>
</cp:coreProperties>
</file>