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91" r:id="rId5"/>
    <p:sldId id="261" r:id="rId6"/>
    <p:sldId id="259" r:id="rId7"/>
    <p:sldId id="265" r:id="rId8"/>
    <p:sldId id="263" r:id="rId9"/>
    <p:sldId id="283" r:id="rId10"/>
    <p:sldId id="262" r:id="rId11"/>
    <p:sldId id="267" r:id="rId12"/>
    <p:sldId id="269" r:id="rId13"/>
    <p:sldId id="282" r:id="rId14"/>
    <p:sldId id="272" r:id="rId15"/>
    <p:sldId id="270" r:id="rId16"/>
    <p:sldId id="273" r:id="rId17"/>
    <p:sldId id="274" r:id="rId18"/>
    <p:sldId id="276" r:id="rId19"/>
    <p:sldId id="275" r:id="rId20"/>
    <p:sldId id="278" r:id="rId21"/>
    <p:sldId id="279" r:id="rId22"/>
    <p:sldId id="289" r:id="rId23"/>
    <p:sldId id="281" r:id="rId24"/>
    <p:sldId id="285" r:id="rId25"/>
    <p:sldId id="286" r:id="rId26"/>
    <p:sldId id="287" r:id="rId27"/>
    <p:sldId id="284" r:id="rId28"/>
    <p:sldId id="288" r:id="rId29"/>
    <p:sldId id="260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52"/>
  </p:normalViewPr>
  <p:slideViewPr>
    <p:cSldViewPr snapToGrid="0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3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same.energy/search?i=319b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blooket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arsh17.in/using-linear-regression-to-find-optimal-valu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hyperlink" Target="https://digitalfirst.bfwpub.com/stats_applet/stats_applet_5_correg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CB9CC53-644D-F5FB-8730-9211C91E5F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1463" r="-1" b="817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FAAA02-0AC9-38FD-A882-FD7D8B5C2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64525-8B96-6922-27D8-37D867320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rgbClr val="FFFFFF"/>
                </a:solidFill>
              </a:rPr>
              <a:t>Harshvardhan</a:t>
            </a:r>
          </a:p>
          <a:p>
            <a:r>
              <a:rPr lang="en-US" sz="2200" b="1" dirty="0">
                <a:solidFill>
                  <a:srgbClr val="FFFFFF"/>
                </a:solidFill>
              </a:rPr>
              <a:t>University of Tennessee</a:t>
            </a:r>
          </a:p>
          <a:p>
            <a:endParaRPr lang="en-US" sz="2200" b="1" dirty="0">
              <a:solidFill>
                <a:srgbClr val="FFFFFF"/>
              </a:solidFill>
            </a:endParaRPr>
          </a:p>
          <a:p>
            <a:r>
              <a:rPr lang="en-US" sz="2200" b="1" dirty="0">
                <a:solidFill>
                  <a:srgbClr val="FFFFFF"/>
                </a:solidFill>
              </a:rPr>
              <a:t>Teaching Demo at UMass Amherst | December 2, 2024</a:t>
            </a:r>
          </a:p>
        </p:txBody>
      </p:sp>
    </p:spTree>
    <p:extLst>
      <p:ext uri="{BB962C8B-B14F-4D97-AF65-F5344CB8AC3E}">
        <p14:creationId xmlns:p14="http://schemas.microsoft.com/office/powerpoint/2010/main" val="284227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CD75-115D-A783-B41F-24CE23DD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8AF2-EDDD-EDC9-8EE7-1E32A4B8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3"/>
            <a:ext cx="11274612" cy="4195763"/>
          </a:xfrm>
        </p:spPr>
        <p:txBody>
          <a:bodyPr/>
          <a:lstStyle/>
          <a:p>
            <a:r>
              <a:rPr lang="en-US" dirty="0"/>
              <a:t>Simple Linear Regression (single predictor)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Linear Regression (</a:t>
            </a:r>
            <a:r>
              <a:rPr lang="en-US" i="1" dirty="0"/>
              <a:t>p</a:t>
            </a:r>
            <a:r>
              <a:rPr lang="en-US" dirty="0"/>
              <a:t> predictors)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84C28C-1285-9B0D-3D7C-3D34C075DECB}"/>
                  </a:ext>
                </a:extLst>
              </p:cNvPr>
              <p:cNvSpPr txBox="1"/>
              <p:nvPr/>
            </p:nvSpPr>
            <p:spPr>
              <a:xfrm>
                <a:off x="4587542" y="2246805"/>
                <a:ext cx="30169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84C28C-1285-9B0D-3D7C-3D34C075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42" y="2246805"/>
                <a:ext cx="3016916" cy="430887"/>
              </a:xfrm>
              <a:prstGeom prst="rect">
                <a:avLst/>
              </a:prstGeom>
              <a:blipFill>
                <a:blip r:embed="rId2"/>
                <a:stretch>
                  <a:fillRect l="-2101" r="-420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A57E3-FD1A-EFDB-FA93-7EEC1E009D05}"/>
                  </a:ext>
                </a:extLst>
              </p:cNvPr>
              <p:cNvSpPr txBox="1"/>
              <p:nvPr/>
            </p:nvSpPr>
            <p:spPr>
              <a:xfrm>
                <a:off x="2390082" y="4037418"/>
                <a:ext cx="7435305" cy="920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A57E3-FD1A-EFDB-FA93-7EEC1E009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82" y="4037418"/>
                <a:ext cx="7435305" cy="920830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18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0B19-D173-0902-1291-220D3A5C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E12CA-042F-97C3-90C7-B8C6AC2C7A4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Simple 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E12CA-042F-97C3-90C7-B8C6AC2C7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73" t="-151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426A19-BE48-57F2-A191-958C4CA18D3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measures how much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changes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standardized by variability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426A19-BE48-57F2-A191-958C4CA1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31" t="-24373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82BA40E-9936-B8C1-1905-B0F1B83C06FF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82BA40E-9936-B8C1-1905-B0F1B83C0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367" t="-151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F193A0-52C5-1B72-74E9-F60356726BC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response vector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F193A0-52C5-1B72-74E9-F60356726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 l="-2050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1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B0F608-4A2B-C771-8D6C-F5C00CF44D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8694" y="0"/>
                <a:ext cx="10895106" cy="1325563"/>
              </a:xfrm>
            </p:spPr>
            <p:txBody>
              <a:bodyPr/>
              <a:lstStyle/>
              <a:p>
                <a:r>
                  <a:rPr lang="en-US" dirty="0"/>
                  <a:t>Predicted Response: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B0F608-4A2B-C771-8D6C-F5C00CF44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8694" y="0"/>
                <a:ext cx="10895106" cy="1325563"/>
              </a:xfrm>
              <a:blipFill>
                <a:blip r:embed="rId2"/>
                <a:stretch>
                  <a:fillRect l="-232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FF33-2974-FCB5-45A8-2D22604C2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694" y="1325564"/>
                <a:ext cx="11274612" cy="48196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is the estimated or predicted value of the 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based on the estimated linear regression model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— Notice there is no residual term here. Why?</a:t>
                </a:r>
              </a:p>
              <a:p>
                <a:r>
                  <a:rPr lang="en-US" b="1" dirty="0"/>
                  <a:t>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best guess we have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given information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Residual: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b="1" dirty="0"/>
                  <a:t>Golf Example:</a:t>
                </a:r>
                <a:r>
                  <a:rPr lang="en-US" dirty="0"/>
                  <a:t> Number of golf courses given location, etc.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FF33-2974-FCB5-45A8-2D22604C2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694" y="1325564"/>
                <a:ext cx="11274612" cy="4819650"/>
              </a:xfrm>
              <a:blipFill>
                <a:blip r:embed="rId3"/>
                <a:stretch>
                  <a:fillRect l="-101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1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6970-C081-95A5-77A2-5E30D3AF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Interpretation, Assumptions and Diagnostics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D89EB-F62A-4C19-6169-4C43CC414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reliable are our conclusions?</a:t>
            </a:r>
          </a:p>
        </p:txBody>
      </p:sp>
    </p:spTree>
    <p:extLst>
      <p:ext uri="{BB962C8B-B14F-4D97-AF65-F5344CB8AC3E}">
        <p14:creationId xmlns:p14="http://schemas.microsoft.com/office/powerpoint/2010/main" val="13979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154C-7BD1-5FB8-24EE-C452CB1C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AAA6-EB0A-960B-77DD-63162C09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Significance and Strength of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FA278-E643-E275-156D-C7DD1972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7" y="1773044"/>
            <a:ext cx="5321355" cy="39420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E8A0E0-C8CD-93DD-17D1-DDFC6BDEB25A}"/>
                  </a:ext>
                </a:extLst>
              </p:cNvPr>
              <p:cNvSpPr txBox="1"/>
              <p:nvPr/>
            </p:nvSpPr>
            <p:spPr>
              <a:xfrm>
                <a:off x="6456556" y="1170878"/>
                <a:ext cx="5018049" cy="5639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P-value </a:t>
                </a:r>
                <a:r>
                  <a:rPr lang="en-US" dirty="0"/>
                  <a:t>measures significance of a relationship, typical threshold is 0.05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R-squared</a:t>
                </a:r>
                <a:r>
                  <a:rPr lang="en-US" dirty="0"/>
                  <a:t> measures proportion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R2 = 0 means no relationship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R2 = 1 implies perfect relationship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 called “goodness of fit”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Adjusted R-squared</a:t>
                </a:r>
                <a:r>
                  <a:rPr lang="en-US" dirty="0"/>
                  <a:t> accounts for number of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F-statistic</a:t>
                </a:r>
                <a:r>
                  <a:rPr lang="en-US" dirty="0"/>
                  <a:t> tests whether the regression model provides a better fit than a model with no predictors (i.e. simple mean)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Higher is better (and will have low p-value)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Residual Standard Error</a:t>
                </a:r>
                <a:r>
                  <a:rPr lang="en-US" dirty="0"/>
                  <a:t> measures average distance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E8A0E0-C8CD-93DD-17D1-DDFC6BDEB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556" y="1170878"/>
                <a:ext cx="5018049" cy="5639749"/>
              </a:xfrm>
              <a:prstGeom prst="rect">
                <a:avLst/>
              </a:prstGeom>
              <a:blipFill>
                <a:blip r:embed="rId3"/>
                <a:stretch>
                  <a:fillRect l="-758" t="-449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43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F2BA-6610-B3F2-8E8F-BEFFA491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51F90-45F6-BA02-DC6B-23436C9C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7" y="1773044"/>
            <a:ext cx="5321355" cy="3942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973D4-049B-92E1-FEC4-23D4F02EF32C}"/>
              </a:ext>
            </a:extLst>
          </p:cNvPr>
          <p:cNvSpPr txBox="1"/>
          <p:nvPr/>
        </p:nvSpPr>
        <p:spPr>
          <a:xfrm>
            <a:off x="6326462" y="2035921"/>
            <a:ext cx="50273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Based on the results:</a:t>
            </a:r>
          </a:p>
          <a:p>
            <a:pPr marL="342900" indent="-342900">
              <a:buAutoNum type="arabicPeriod"/>
            </a:pPr>
            <a:r>
              <a:rPr lang="en-US" dirty="0"/>
              <a:t>Dependent variable (Y) = _______________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Independent variable (X) = ______________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Linear model, mathematically: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7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AF999-A89F-CD5E-A273-70FBE8069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21C1-594F-9928-7E7B-F04E3263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40EFA-5586-A7D6-B8FE-00FB00CB1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7" y="1773044"/>
            <a:ext cx="5321355" cy="3942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BF1D-D943-447B-B08D-528CE09F6976}"/>
              </a:ext>
            </a:extLst>
          </p:cNvPr>
          <p:cNvSpPr txBox="1"/>
          <p:nvPr/>
        </p:nvSpPr>
        <p:spPr>
          <a:xfrm>
            <a:off x="6326460" y="612844"/>
            <a:ext cx="48693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Is regression model significant?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F-statistic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Adj R2 = 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R2 Interpretation: 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Is the relationship between location and number of golf courses significant?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P-value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effectLst/>
              </a:rPr>
              <a:t>Slope Interpretation:</a:t>
            </a:r>
          </a:p>
          <a:p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/>
              <a:t>Intercept Interpretation: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252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3A63-E1CD-F4C7-17DD-BCD15C01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A465-744C-BC9D-4ECE-2AB1C3D3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36794"/>
            <a:ext cx="11082818" cy="477548"/>
          </a:xfrm>
        </p:spPr>
        <p:txBody>
          <a:bodyPr>
            <a:normAutofit/>
          </a:bodyPr>
          <a:lstStyle/>
          <a:p>
            <a:r>
              <a:rPr lang="en-US" sz="2000" dirty="0"/>
              <a:t>We can choose to include more than one variables in regression. Let’s see an example.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8DAB681-8378-080F-5D64-D830A61BF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88" y="1614342"/>
            <a:ext cx="7354824" cy="5043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92E9BC-FA7A-50B3-18A7-C37DBCE5174E}"/>
              </a:ext>
            </a:extLst>
          </p:cNvPr>
          <p:cNvSpPr txBox="1"/>
          <p:nvPr/>
        </p:nvSpPr>
        <p:spPr>
          <a:xfrm>
            <a:off x="8005312" y="166845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 R2: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5DB15-E882-A2D7-B3A4-787D703D24E0}"/>
              </a:ext>
            </a:extLst>
          </p:cNvPr>
          <p:cNvSpPr txBox="1"/>
          <p:nvPr/>
        </p:nvSpPr>
        <p:spPr>
          <a:xfrm>
            <a:off x="8005312" y="3793880"/>
            <a:ext cx="362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Estimate effect of ‘population’:</a:t>
            </a:r>
          </a:p>
        </p:txBody>
      </p:sp>
    </p:spTree>
    <p:extLst>
      <p:ext uri="{BB962C8B-B14F-4D97-AF65-F5344CB8AC3E}">
        <p14:creationId xmlns:p14="http://schemas.microsoft.com/office/powerpoint/2010/main" val="368200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8EF6-F30D-A27C-66E9-1A7D60A5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Confidence Intervals of Estimated Coefficients</a:t>
            </a:r>
          </a:p>
        </p:txBody>
      </p:sp>
      <p:pic>
        <p:nvPicPr>
          <p:cNvPr id="5" name="Picture 4" descr="A number and percentages on a white background&#10;&#10;Description automatically generated">
            <a:extLst>
              <a:ext uri="{FF2B5EF4-FFF2-40B4-BE49-F238E27FC236}">
                <a16:creationId xmlns:a16="http://schemas.microsoft.com/office/drawing/2014/main" id="{C764CF4D-1038-94A9-CFE7-AD67BFAA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69" y="2590800"/>
            <a:ext cx="4432300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7ABC4-40EC-8ED2-93B7-5E46A678AF2F}"/>
              </a:ext>
            </a:extLst>
          </p:cNvPr>
          <p:cNvSpPr txBox="1"/>
          <p:nvPr/>
        </p:nvSpPr>
        <p:spPr>
          <a:xfrm>
            <a:off x="458694" y="1325563"/>
            <a:ext cx="875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confint</a:t>
            </a:r>
            <a:r>
              <a:rPr lang="en-US" dirty="0"/>
              <a:t> (model) function in R can give us 95% confidence intervals for all intercepts</a:t>
            </a:r>
          </a:p>
        </p:txBody>
      </p:sp>
    </p:spTree>
    <p:extLst>
      <p:ext uri="{BB962C8B-B14F-4D97-AF65-F5344CB8AC3E}">
        <p14:creationId xmlns:p14="http://schemas.microsoft.com/office/powerpoint/2010/main" val="357572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65AF-5770-7C6B-B1D7-B65735BC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Assumptions in Linear Regression (LINE)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483BF-31BD-57D4-8C9E-1D8C68B9C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694" y="1375568"/>
                <a:ext cx="11274612" cy="5091333"/>
              </a:xfrm>
            </p:spPr>
            <p:txBody>
              <a:bodyPr/>
              <a:lstStyle/>
              <a:p>
                <a:r>
                  <a:rPr lang="en-US" dirty="0"/>
                  <a:t>Like all statistical models, Linear Regression works under certain assumptions: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L</a:t>
                </a:r>
                <a:r>
                  <a:rPr lang="en-US" dirty="0"/>
                  <a:t>inearity — assumed linear relationship between X and 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I</a:t>
                </a:r>
                <a:r>
                  <a:rPr lang="en-US" dirty="0"/>
                  <a:t>ndependence — residuals (errors) are independent of each other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N</a:t>
                </a:r>
                <a:r>
                  <a:rPr lang="en-US" dirty="0"/>
                  <a:t>ormal distribution of residuals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E</a:t>
                </a:r>
                <a:r>
                  <a:rPr lang="en-US" dirty="0"/>
                  <a:t>qual variance across values of X (homoskedasticity)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483BF-31BD-57D4-8C9E-1D8C68B9C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694" y="1375568"/>
                <a:ext cx="11274612" cy="5091333"/>
              </a:xfrm>
              <a:blipFill>
                <a:blip r:embed="rId2"/>
                <a:stretch>
                  <a:fillRect l="-1012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66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575E-2084-BA73-335B-5168C634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E9E9-768F-2F55-A47B-39ECC53E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Linear Regression?</a:t>
            </a:r>
          </a:p>
          <a:p>
            <a:r>
              <a:rPr lang="en-US" dirty="0"/>
              <a:t>Mathematics of Linear Regression</a:t>
            </a:r>
          </a:p>
          <a:p>
            <a:r>
              <a:rPr lang="en-US" dirty="0"/>
              <a:t>Interpreting Results and </a:t>
            </a:r>
            <a:r>
              <a:rPr lang="en-US" dirty="0" err="1"/>
              <a:t>RSquared</a:t>
            </a:r>
            <a:endParaRPr lang="en-US" dirty="0"/>
          </a:p>
          <a:p>
            <a:r>
              <a:rPr lang="en-US" dirty="0"/>
              <a:t>Assumptions and Model Diagnostics</a:t>
            </a:r>
          </a:p>
          <a:p>
            <a:r>
              <a:rPr lang="en-US" dirty="0"/>
              <a:t>Hands-on: Example in R/RStudio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CC72C-C6E1-0629-981F-AC3404E4E8D6}"/>
              </a:ext>
            </a:extLst>
          </p:cNvPr>
          <p:cNvSpPr txBox="1"/>
          <p:nvPr/>
        </p:nvSpPr>
        <p:spPr>
          <a:xfrm>
            <a:off x="8383836" y="5637381"/>
            <a:ext cx="3128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Study:</a:t>
            </a:r>
          </a:p>
          <a:p>
            <a:r>
              <a:rPr lang="en-US" sz="2000" dirty="0"/>
              <a:t>Number of Golf Courses in USA</a:t>
            </a:r>
          </a:p>
        </p:txBody>
      </p:sp>
      <p:pic>
        <p:nvPicPr>
          <p:cNvPr id="2050" name="Picture 2">
            <a:hlinkClick r:id="rId2" tooltip="Escape"/>
            <a:extLst>
              <a:ext uri="{FF2B5EF4-FFF2-40B4-BE49-F238E27FC236}">
                <a16:creationId xmlns:a16="http://schemas.microsoft.com/office/drawing/2014/main" id="{77CE0746-E3A2-74D5-F457-80DD14C3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36" y="1028541"/>
            <a:ext cx="3128790" cy="443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259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A849-CC1C-65D3-6A2F-0302EEBE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49FB-E76A-9900-0389-7314BCF7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27260"/>
            <a:ext cx="11274612" cy="520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 provides four diagnostic plots: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Residual vs Fitted plot (Linearity assumption)</a:t>
            </a:r>
          </a:p>
          <a:p>
            <a:pPr lvl="2"/>
            <a:r>
              <a:rPr lang="en-US" dirty="0"/>
              <a:t>Good if horizontal line shows with no distinct patterns</a:t>
            </a:r>
          </a:p>
          <a:p>
            <a:pPr lvl="2"/>
            <a:r>
              <a:rPr lang="en-US" dirty="0"/>
              <a:t>plot(model, which =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 Q-Q plot (Normality assumption)</a:t>
            </a:r>
          </a:p>
          <a:p>
            <a:pPr lvl="2"/>
            <a:r>
              <a:rPr lang="en-US" dirty="0"/>
              <a:t>Good if residuals follow diagonal dotted line</a:t>
            </a:r>
          </a:p>
          <a:p>
            <a:pPr lvl="2"/>
            <a:r>
              <a:rPr lang="en-US" dirty="0"/>
              <a:t>plot(model, which = 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Scale-Location plot (Equal variance or Homoskedasticity assumption)</a:t>
            </a:r>
          </a:p>
          <a:p>
            <a:pPr lvl="2"/>
            <a:r>
              <a:rPr lang="en-US" dirty="0"/>
              <a:t>Good if horizontal line with equally spread points</a:t>
            </a:r>
          </a:p>
          <a:p>
            <a:pPr lvl="2"/>
            <a:r>
              <a:rPr lang="en-US" dirty="0"/>
              <a:t>plot(model, which = 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Residuals vs Leverage (Detecting outliers)</a:t>
            </a:r>
          </a:p>
          <a:p>
            <a:pPr lvl="2"/>
            <a:r>
              <a:rPr lang="en-US" dirty="0"/>
              <a:t>Good if few points stand out</a:t>
            </a:r>
          </a:p>
          <a:p>
            <a:pPr lvl="2"/>
            <a:r>
              <a:rPr lang="en-US" dirty="0"/>
              <a:t>plot(model, which = 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9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18936C-334C-8691-3A08-96CB460A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41" y="2087562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 dirty="0"/>
              <a:t>Model Diagnostics Case</a:t>
            </a:r>
          </a:p>
        </p:txBody>
      </p:sp>
      <p:pic>
        <p:nvPicPr>
          <p:cNvPr id="4" name="Content Placeholder 3" descr="A group of graphs showing different values&#10;&#10;Description automatically generated">
            <a:extLst>
              <a:ext uri="{FF2B5EF4-FFF2-40B4-BE49-F238E27FC236}">
                <a16:creationId xmlns:a16="http://schemas.microsoft.com/office/drawing/2014/main" id="{0A548059-888E-B189-D62D-3C18E0AB5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356" y="647699"/>
            <a:ext cx="7224155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54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E07D-4BD4-C85C-4FF2-72499EAA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Mid-class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8F58-9411-E532-5A2E-34743680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much we understood from today’s class so far</a:t>
            </a:r>
          </a:p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https://play.blooket.com/</a:t>
            </a:r>
            <a:r>
              <a:rPr lang="en-US" dirty="0"/>
              <a:t> and enter code XXXXXX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78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509D-FC3F-BF19-B999-D9A9D03C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82EB-E7B0-45BC-5F13-4A1FA4B9C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Real-World Implications and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2712770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8CC7-BE11-EC86-9D98-59472E10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of Location, Population, and Value of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836B-F94C-FA48-917F-50B9C58CA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 our MLR results, we found that a one-unit increase in location quotient is associated with ~49 additional golf courses, holding other variables constant.</a:t>
            </a:r>
          </a:p>
          <a:p>
            <a:endParaRPr lang="en-US" dirty="0"/>
          </a:p>
          <a:p>
            <a:r>
              <a:rPr lang="en-US" dirty="0"/>
              <a:t>For every additional 100,000 people in a state's population, the number of golf courses increases by ~2.</a:t>
            </a:r>
          </a:p>
          <a:p>
            <a:endParaRPr lang="en-US" dirty="0"/>
          </a:p>
          <a:p>
            <a:r>
              <a:rPr lang="en-US" dirty="0"/>
              <a:t>Location, Population, Population Growth, and Population Density together explain 71% of variability in the number of golf courses by state.</a:t>
            </a:r>
          </a:p>
        </p:txBody>
      </p:sp>
    </p:spTree>
    <p:extLst>
      <p:ext uri="{BB962C8B-B14F-4D97-AF65-F5344CB8AC3E}">
        <p14:creationId xmlns:p14="http://schemas.microsoft.com/office/powerpoint/2010/main" val="424437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C8915-1CCF-C41C-CD2D-4CEB5247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6660-93D2-0DE0-1551-DB8D71E1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969F06A-B1E7-E84D-383F-C32174359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35" y="1375568"/>
            <a:ext cx="7354824" cy="50436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4E6D02-7EFA-C95C-CBCB-9473A628312F}"/>
              </a:ext>
            </a:extLst>
          </p:cNvPr>
          <p:cNvSpPr/>
          <p:nvPr/>
        </p:nvSpPr>
        <p:spPr>
          <a:xfrm>
            <a:off x="3800819" y="4021157"/>
            <a:ext cx="903383" cy="78219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F04B2-6EA8-6F24-7425-3D076CA6E8CF}"/>
              </a:ext>
            </a:extLst>
          </p:cNvPr>
          <p:cNvSpPr/>
          <p:nvPr/>
        </p:nvSpPr>
        <p:spPr>
          <a:xfrm>
            <a:off x="2228835" y="5971142"/>
            <a:ext cx="5075348" cy="20748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1ED54F-F1C1-CA80-24C1-72EF7B7FA0C3}"/>
              </a:ext>
            </a:extLst>
          </p:cNvPr>
          <p:cNvSpPr/>
          <p:nvPr/>
        </p:nvSpPr>
        <p:spPr>
          <a:xfrm>
            <a:off x="6276186" y="3997287"/>
            <a:ext cx="1027997" cy="80606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89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04B8D6-C670-2725-FCE7-2311FD1C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491" y="196237"/>
            <a:ext cx="5867400" cy="1664573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Matters!</a:t>
            </a:r>
            <a:br>
              <a:rPr lang="en-US" dirty="0"/>
            </a:br>
            <a:r>
              <a:rPr lang="en-US" sz="3100" dirty="0"/>
              <a:t>Strategic Golf Course Development</a:t>
            </a:r>
            <a:endParaRPr lang="en-US" dirty="0"/>
          </a:p>
        </p:txBody>
      </p:sp>
      <p:pic>
        <p:nvPicPr>
          <p:cNvPr id="4" name="Picture 3" descr="A map of the states&#10;&#10;Description automatically generated">
            <a:extLst>
              <a:ext uri="{FF2B5EF4-FFF2-40B4-BE49-F238E27FC236}">
                <a16:creationId xmlns:a16="http://schemas.microsoft.com/office/drawing/2014/main" id="{93885588-56DE-DC4B-50D7-3D0B8305F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5" y="1295402"/>
            <a:ext cx="5408013" cy="47320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E17A-89AA-E888-1A20-0FF036CE7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869" y="1747293"/>
            <a:ext cx="5867022" cy="3928822"/>
          </a:xfrm>
        </p:spPr>
        <p:txBody>
          <a:bodyPr>
            <a:noAutofit/>
          </a:bodyPr>
          <a:lstStyle/>
          <a:p>
            <a:r>
              <a:rPr lang="en-US" sz="1800" b="1" dirty="0"/>
              <a:t>Insight: </a:t>
            </a:r>
          </a:p>
          <a:p>
            <a:pPr lvl="1"/>
            <a:r>
              <a:rPr lang="en-US" sz="1800" dirty="0"/>
              <a:t>Location matters! (</a:t>
            </a:r>
            <a:r>
              <a:rPr lang="en-US" sz="1800" dirty="0" err="1"/>
              <a:t>location_quotient</a:t>
            </a:r>
            <a:r>
              <a:rPr lang="en-US" sz="1800" dirty="0"/>
              <a:t> is significant.) </a:t>
            </a:r>
          </a:p>
          <a:p>
            <a:pPr lvl="1"/>
            <a:r>
              <a:rPr lang="en-US" sz="1800" dirty="0"/>
              <a:t>States with a higher Location Quotient (e.g., Florida, Hawaii):</a:t>
            </a:r>
          </a:p>
          <a:p>
            <a:pPr lvl="2"/>
            <a:r>
              <a:rPr lang="en-US" sz="1800" dirty="0"/>
              <a:t>More favorable for golf courses due to climate and topography.</a:t>
            </a:r>
          </a:p>
          <a:p>
            <a:pPr lvl="2"/>
            <a:r>
              <a:rPr lang="en-US" sz="1800" dirty="0"/>
              <a:t>Strong existing presence of golf courses.</a:t>
            </a:r>
          </a:p>
          <a:p>
            <a:r>
              <a:rPr lang="en-US" sz="1800" b="1" dirty="0"/>
              <a:t>Action:</a:t>
            </a:r>
          </a:p>
          <a:p>
            <a:pPr lvl="1"/>
            <a:r>
              <a:rPr lang="en-US" sz="1800" dirty="0"/>
              <a:t>Target high-Location Quotient regions for:</a:t>
            </a:r>
          </a:p>
          <a:p>
            <a:pPr lvl="2"/>
            <a:r>
              <a:rPr lang="en-US" sz="1800" dirty="0"/>
              <a:t>Premium golf-related tourism?</a:t>
            </a:r>
          </a:p>
          <a:p>
            <a:pPr lvl="1"/>
            <a:r>
              <a:rPr lang="en-US" sz="1800" dirty="0"/>
              <a:t>Leverage natural advantage to attract domestic and international clientele at those locations</a:t>
            </a:r>
          </a:p>
        </p:txBody>
      </p:sp>
    </p:spTree>
    <p:extLst>
      <p:ext uri="{BB962C8B-B14F-4D97-AF65-F5344CB8AC3E}">
        <p14:creationId xmlns:p14="http://schemas.microsoft.com/office/powerpoint/2010/main" val="3974113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1E7F41-F98C-939B-A050-B2D371FD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508" y="528542"/>
            <a:ext cx="4254347" cy="944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 Potential</a:t>
            </a:r>
          </a:p>
        </p:txBody>
      </p:sp>
      <p:pic>
        <p:nvPicPr>
          <p:cNvPr id="4" name="Content Placeholder 3" descr="A graph showing the difference between golf courses and the state&#10;&#10;Description automatically generated">
            <a:extLst>
              <a:ext uri="{FF2B5EF4-FFF2-40B4-BE49-F238E27FC236}">
                <a16:creationId xmlns:a16="http://schemas.microsoft.com/office/drawing/2014/main" id="{FCE13D26-3339-5D84-A7F6-CB1F0E3DA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3350" y="1057968"/>
            <a:ext cx="6609625" cy="4626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BE029-D1D2-CA62-E660-939FB0C94BAC}"/>
              </a:ext>
            </a:extLst>
          </p:cNvPr>
          <p:cNvSpPr txBox="1"/>
          <p:nvPr/>
        </p:nvSpPr>
        <p:spPr>
          <a:xfrm>
            <a:off x="6861050" y="2400636"/>
            <a:ext cx="5867022" cy="392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 can see market potential by visualizing the residuals.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Underestimated States</a:t>
            </a:r>
            <a:r>
              <a:rPr lang="en-US" dirty="0"/>
              <a:t> (Red Points)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More </a:t>
            </a:r>
            <a:r>
              <a:rPr lang="en-US" dirty="0" err="1"/>
              <a:t>favourable</a:t>
            </a:r>
            <a:r>
              <a:rPr lang="en-US" dirty="0"/>
              <a:t> than expected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Overestimated States</a:t>
            </a:r>
            <a:r>
              <a:rPr lang="en-US" dirty="0"/>
              <a:t> (Blue Points)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Less </a:t>
            </a:r>
            <a:r>
              <a:rPr lang="en-US" dirty="0" err="1"/>
              <a:t>favourable</a:t>
            </a:r>
            <a:r>
              <a:rPr lang="en-US" dirty="0"/>
              <a:t> than expected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Well-Fitted States</a:t>
            </a:r>
            <a:r>
              <a:rPr lang="en-US" dirty="0"/>
              <a:t> (White Points)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As </a:t>
            </a:r>
            <a:r>
              <a:rPr lang="en-US" dirty="0" err="1"/>
              <a:t>favourable</a:t>
            </a:r>
            <a:r>
              <a:rPr lang="en-US" dirty="0"/>
              <a:t> as expected</a:t>
            </a:r>
          </a:p>
        </p:txBody>
      </p:sp>
    </p:spTree>
    <p:extLst>
      <p:ext uri="{BB962C8B-B14F-4D97-AF65-F5344CB8AC3E}">
        <p14:creationId xmlns:p14="http://schemas.microsoft.com/office/powerpoint/2010/main" val="84603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5B0B-3B33-9B5C-F158-DEAAAEC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5" y="18255"/>
            <a:ext cx="10895106" cy="1325563"/>
          </a:xfrm>
        </p:spPr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56AE-7039-39B6-F94E-3EC7FE476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6" y="1351660"/>
            <a:ext cx="5561106" cy="52254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What we learned today?</a:t>
            </a:r>
          </a:p>
          <a:p>
            <a:r>
              <a:rPr lang="en-US" dirty="0"/>
              <a:t>Linear regression helps us identify relationship and patterns between </a:t>
            </a:r>
            <a:r>
              <a:rPr lang="en-US" i="1" dirty="0"/>
              <a:t>independent </a:t>
            </a:r>
            <a:r>
              <a:rPr lang="en-US" dirty="0"/>
              <a:t>and </a:t>
            </a:r>
            <a:r>
              <a:rPr lang="en-US" i="1" dirty="0"/>
              <a:t>dependent</a:t>
            </a:r>
            <a:r>
              <a:rPr lang="en-US" dirty="0"/>
              <a:t> variables</a:t>
            </a:r>
          </a:p>
          <a:p>
            <a:r>
              <a:rPr lang="en-US" dirty="0"/>
              <a:t>Location quotient and population matter in predicting the number of golf courses in a state</a:t>
            </a:r>
          </a:p>
          <a:p>
            <a:r>
              <a:rPr lang="en-US" dirty="0"/>
              <a:t>Model coefficients tell us the impact of an individual variable</a:t>
            </a:r>
          </a:p>
          <a:p>
            <a:r>
              <a:rPr lang="en-US" dirty="0" err="1"/>
              <a:t>RSquared</a:t>
            </a:r>
            <a:r>
              <a:rPr lang="en-US" dirty="0"/>
              <a:t> tells us “goodness of fit” of a model</a:t>
            </a:r>
          </a:p>
          <a:p>
            <a:r>
              <a:rPr lang="en-US" dirty="0"/>
              <a:t>Assumptions of LR should be verified before interpretation</a:t>
            </a:r>
          </a:p>
          <a:p>
            <a:r>
              <a:rPr lang="en-US" dirty="0"/>
              <a:t>Residuals analysis can tell us more about the data than we think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0BDF-2AB0-095A-AEE6-0A7D1C72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03569"/>
            <a:ext cx="556110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What to remember?</a:t>
            </a:r>
          </a:p>
          <a:p>
            <a:r>
              <a:rPr lang="en-US" dirty="0"/>
              <a:t>Regression’s strength is interpretability</a:t>
            </a:r>
          </a:p>
          <a:p>
            <a:r>
              <a:rPr lang="en-US" dirty="0"/>
              <a:t>Regression coefficient being significant doesn’t imply causality</a:t>
            </a:r>
          </a:p>
          <a:p>
            <a:r>
              <a:rPr lang="en-US" dirty="0"/>
              <a:t>Assumption of “linear model” might be too simplistic for pure prediction</a:t>
            </a:r>
          </a:p>
          <a:p>
            <a:r>
              <a:rPr lang="en-US" b="1" dirty="0"/>
              <a:t>LINE Assumptions: </a:t>
            </a:r>
            <a:r>
              <a:rPr lang="en-US" dirty="0"/>
              <a:t>Linearity, Independence, Normality, Equal Variance</a:t>
            </a:r>
          </a:p>
          <a:p>
            <a:r>
              <a:rPr lang="en-US" b="1" dirty="0"/>
              <a:t>There is more to regression! We will cover additional topics in coming classes</a:t>
            </a:r>
          </a:p>
        </p:txBody>
      </p:sp>
    </p:spTree>
    <p:extLst>
      <p:ext uri="{BB962C8B-B14F-4D97-AF65-F5344CB8AC3E}">
        <p14:creationId xmlns:p14="http://schemas.microsoft.com/office/powerpoint/2010/main" val="4096181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D1D4-65E0-5B6C-5AF0-7D9E309F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Next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91D7-2D32-3923-DA9B-55DAF0BDD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88126"/>
            <a:ext cx="11274612" cy="4757088"/>
          </a:xfrm>
        </p:spPr>
        <p:txBody>
          <a:bodyPr/>
          <a:lstStyle/>
          <a:p>
            <a:r>
              <a:rPr lang="en-US" b="1" dirty="0"/>
              <a:t>Interaction between Variables</a:t>
            </a:r>
          </a:p>
          <a:p>
            <a:pPr lvl="1"/>
            <a:r>
              <a:rPr lang="en-US" dirty="0"/>
              <a:t>Identifying relationships that have combined/conditional effects, not additive effects</a:t>
            </a:r>
          </a:p>
          <a:p>
            <a:pPr lvl="1"/>
            <a:r>
              <a:rPr lang="en-US" dirty="0"/>
              <a:t>Effect of exercise on weight might depend on diet type</a:t>
            </a:r>
          </a:p>
          <a:p>
            <a:r>
              <a:rPr lang="en-US" b="1" dirty="0"/>
              <a:t>Ranking Importance of Independent Variables</a:t>
            </a:r>
          </a:p>
          <a:p>
            <a:pPr lvl="1"/>
            <a:r>
              <a:rPr lang="en-US" dirty="0"/>
              <a:t>Scaling X by its mean and standard deviation</a:t>
            </a:r>
          </a:p>
          <a:p>
            <a:r>
              <a:rPr lang="en-US" b="1" dirty="0"/>
              <a:t>Linear regression for optimization</a:t>
            </a:r>
          </a:p>
          <a:p>
            <a:pPr lvl="1"/>
            <a:r>
              <a:rPr lang="en-US" dirty="0">
                <a:hlinkClick r:id="rId2"/>
              </a:rPr>
              <a:t>https://blog.harsh17.in/using-linear-regression-to-find-optimal-value/</a:t>
            </a:r>
            <a:r>
              <a:rPr lang="en-US" dirty="0"/>
              <a:t> </a:t>
            </a:r>
          </a:p>
          <a:p>
            <a:r>
              <a:rPr lang="en-US" b="1" dirty="0"/>
              <a:t>Variable selection:</a:t>
            </a:r>
            <a:r>
              <a:rPr lang="en-US" dirty="0"/>
              <a:t> Lasso and ridge regressions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459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B034-3EB3-B0D6-221D-3B5AB093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>
            <a:normAutofit/>
          </a:bodyPr>
          <a:lstStyle/>
          <a:p>
            <a:r>
              <a:rPr lang="en-US" dirty="0"/>
              <a:t>Golf Courses by State: How Many Are There?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1CCB3-FF1F-0923-BAD1-DF4F96FE85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055" y="1487394"/>
            <a:ext cx="3883212" cy="388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AF719D-E04D-5F99-86E0-003F928EF5E4}"/>
              </a:ext>
            </a:extLst>
          </p:cNvPr>
          <p:cNvSpPr txBox="1"/>
          <p:nvPr/>
        </p:nvSpPr>
        <p:spPr>
          <a:xfrm>
            <a:off x="7169055" y="5618602"/>
            <a:ext cx="3883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 fact:</a:t>
            </a:r>
            <a:r>
              <a:rPr lang="en-US" dirty="0"/>
              <a:t> Florida has the highest number of golf courses in USA, currently 1000+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6F52B5-9FBA-5347-1B02-CB2E45F9DBE5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6592101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2023, more than 45 million people played golf in US</a:t>
            </a:r>
          </a:p>
          <a:p>
            <a:r>
              <a:rPr lang="en-US" dirty="0"/>
              <a:t>What determines how popular is golf in any state?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Population / Population Density</a:t>
            </a:r>
          </a:p>
          <a:p>
            <a:pPr lvl="1"/>
            <a:r>
              <a:rPr lang="en-US" dirty="0"/>
              <a:t>Population Growth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65717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9FD4B422-7A01-9BD4-15D6-D74D54F7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b="6250"/>
          <a:stretch/>
        </p:blipFill>
        <p:spPr>
          <a:xfrm>
            <a:off x="-110149" y="-120586"/>
            <a:ext cx="12592433" cy="708324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25810-486D-BE2E-EE7A-BDFEEEB5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47" y="1722617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00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060119-7179-15E5-14E8-094AE685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3BB4-782E-A70D-D619-F10AF958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r>
              <a:rPr lang="en-US" sz="1800"/>
              <a:t>golf.png</a:t>
            </a:r>
          </a:p>
        </p:txBody>
      </p:sp>
      <p:pic>
        <p:nvPicPr>
          <p:cNvPr id="5" name="Picture 4" descr="Two men walking on a golf course&#10;&#10;Description automatically generated">
            <a:extLst>
              <a:ext uri="{FF2B5EF4-FFF2-40B4-BE49-F238E27FC236}">
                <a16:creationId xmlns:a16="http://schemas.microsoft.com/office/drawing/2014/main" id="{BB29AC1B-7A27-A7A4-779C-D73ADD3A7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246" y="568285"/>
            <a:ext cx="6099568" cy="54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6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413B2-A54E-21ED-2742-8CD1F74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4071961"/>
            <a:ext cx="5996628" cy="2068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Golf Courses by Location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49D8E1-A99C-44FA-8E2E-490F99B6F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A84D5F5-1BF3-41EE-B3AD-9714296C2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71D517A-9243-42DB-94D5-303161896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5C35-C00D-93F1-CA87-F0F7CCB3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980" y="4677850"/>
            <a:ext cx="3997745" cy="2070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Location Quotient:</a:t>
            </a:r>
            <a:r>
              <a:rPr lang="en-US" sz="2200" dirty="0"/>
              <a:t> A numerical index indicating location’s favorability to have golf courses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3B1095B0-B142-CCC5-F10D-C28C8C001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332" y="609599"/>
            <a:ext cx="5027939" cy="3356149"/>
          </a:xfrm>
          <a:prstGeom prst="rect">
            <a:avLst/>
          </a:prstGeom>
        </p:spPr>
      </p:pic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E978F282-FCB7-3BE1-AC85-3F62ACE9E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89" y="609598"/>
            <a:ext cx="5027939" cy="33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EC7E-0891-10E8-1297-CCEB93B1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What is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216D-2563-20F1-F05D-B58466C0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76260"/>
            <a:ext cx="11274612" cy="51008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regression is a </a:t>
            </a:r>
            <a:r>
              <a:rPr lang="en-US" i="1" dirty="0"/>
              <a:t>model</a:t>
            </a:r>
            <a:r>
              <a:rPr lang="en-US" dirty="0"/>
              <a:t> that estimates </a:t>
            </a:r>
            <a:r>
              <a:rPr lang="en-US" i="1" dirty="0"/>
              <a:t>linear relationship</a:t>
            </a:r>
            <a:r>
              <a:rPr lang="en-US" dirty="0"/>
              <a:t> between a dependent variable and one or more independent variable(s)</a:t>
            </a:r>
          </a:p>
          <a:p>
            <a:r>
              <a:rPr lang="en-US" dirty="0"/>
              <a:t>It is an attempt to find the best fit line between independent and dependent variables</a:t>
            </a:r>
          </a:p>
          <a:p>
            <a:r>
              <a:rPr lang="en-US" b="1" dirty="0"/>
              <a:t>Strengths:</a:t>
            </a:r>
          </a:p>
          <a:p>
            <a:pPr lvl="1"/>
            <a:r>
              <a:rPr lang="en-US" dirty="0"/>
              <a:t>Explainability and interpretability</a:t>
            </a:r>
          </a:p>
          <a:p>
            <a:pPr lvl="1"/>
            <a:r>
              <a:rPr lang="en-US" dirty="0"/>
              <a:t>Simple, quick and easy</a:t>
            </a:r>
          </a:p>
          <a:p>
            <a:pPr lvl="1"/>
            <a:r>
              <a:rPr lang="en-US" dirty="0"/>
              <a:t>Statistical basis for usage and interpretation</a:t>
            </a:r>
          </a:p>
          <a:p>
            <a:r>
              <a:rPr lang="en-US" b="1" dirty="0"/>
              <a:t>Weaknesses:</a:t>
            </a:r>
          </a:p>
          <a:p>
            <a:pPr lvl="1"/>
            <a:r>
              <a:rPr lang="en-US" dirty="0"/>
              <a:t>Assumes linear relationship — simple model is too simple</a:t>
            </a:r>
          </a:p>
          <a:p>
            <a:pPr lvl="1"/>
            <a:r>
              <a:rPr lang="en-US" dirty="0"/>
              <a:t>Sensitive to outliers</a:t>
            </a:r>
          </a:p>
          <a:p>
            <a:pPr lvl="1"/>
            <a:r>
              <a:rPr lang="en-US" dirty="0"/>
              <a:t>Assumptions — we will talk about them</a:t>
            </a:r>
          </a:p>
          <a:p>
            <a:pPr lvl="1"/>
            <a:r>
              <a:rPr lang="en-US" b="1" dirty="0"/>
              <a:t>No causation implied, only a sophisticated form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48979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B1065-06D3-7ECE-2D5A-F2095F4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60" y="-2"/>
            <a:ext cx="4191000" cy="1598342"/>
          </a:xfrm>
        </p:spPr>
        <p:txBody>
          <a:bodyPr>
            <a:normAutofit/>
          </a:bodyPr>
          <a:lstStyle/>
          <a:p>
            <a:r>
              <a:rPr lang="en-US" sz="4000" dirty="0"/>
              <a:t>Scatterplot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1849C-6E2D-BC9E-2749-8701A5130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404" y="1598339"/>
                <a:ext cx="4190730" cy="49251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Note for:</a:t>
                </a:r>
              </a:p>
              <a:p>
                <a:pPr lvl="1"/>
                <a:r>
                  <a:rPr lang="en-US" sz="2200" dirty="0"/>
                  <a:t>Direction</a:t>
                </a:r>
              </a:p>
              <a:p>
                <a:pPr lvl="1"/>
                <a:r>
                  <a:rPr lang="en-US" sz="2200" dirty="0"/>
                  <a:t>Strength</a:t>
                </a:r>
              </a:p>
              <a:p>
                <a:pPr lvl="1"/>
                <a:r>
                  <a:rPr lang="en-US" sz="2200" dirty="0"/>
                  <a:t>Outliers</a:t>
                </a:r>
              </a:p>
              <a:p>
                <a:r>
                  <a:rPr lang="en-US" sz="2200" dirty="0"/>
                  <a:t>Linear regression is square of correlation between Y and X</a:t>
                </a:r>
              </a:p>
              <a:p>
                <a:r>
                  <a:rPr lang="en-US" sz="2200" dirty="0"/>
                  <a:t>In multilinear regression, its squared correlation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(Why?)</a:t>
                </a:r>
              </a:p>
              <a:p>
                <a:r>
                  <a:rPr lang="en-US" sz="2200" dirty="0">
                    <a:hlinkClick r:id="rId4"/>
                  </a:rPr>
                  <a:t>https://digitalfirst.bfwpub.com/stats_applet/stats_applet_5_correg.html</a:t>
                </a: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1849C-6E2D-BC9E-2749-8701A5130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404" y="1598339"/>
                <a:ext cx="4190730" cy="4925123"/>
              </a:xfrm>
              <a:blipFill>
                <a:blip r:embed="rId5"/>
                <a:stretch>
                  <a:fillRect l="-1813" t="-771" r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with dots on it&#10;&#10;Description automatically generated">
            <a:extLst>
              <a:ext uri="{FF2B5EF4-FFF2-40B4-BE49-F238E27FC236}">
                <a16:creationId xmlns:a16="http://schemas.microsoft.com/office/drawing/2014/main" id="{DF53DF25-5EF1-967A-87EF-C53BD575F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387" y="799169"/>
            <a:ext cx="7157838" cy="51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D38-D8B4-E0D1-36EF-C98958B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B50CB-C2C7-9FF5-6F18-D08C0E004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Dependent Variable: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Variable to be predicted or explained</a:t>
                </a:r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/>
                  <a:t>Response</a:t>
                </a:r>
                <a:r>
                  <a:rPr lang="en-US" dirty="0"/>
                  <a:t> or </a:t>
                </a:r>
                <a:r>
                  <a:rPr lang="en-US" b="1" dirty="0"/>
                  <a:t>Outcome</a:t>
                </a:r>
                <a:r>
                  <a:rPr lang="en-US" dirty="0"/>
                  <a:t> variables. </a:t>
                </a:r>
              </a:p>
              <a:p>
                <a:pPr lvl="1"/>
                <a:r>
                  <a:rPr lang="en-US" dirty="0"/>
                  <a:t>Usually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:r>
                  <a:rPr lang="en-US" i="1" dirty="0"/>
                  <a:t>Number of golf courses</a:t>
                </a:r>
                <a:endParaRPr lang="en-US" dirty="0"/>
              </a:p>
              <a:p>
                <a:r>
                  <a:rPr lang="en-US" b="1" dirty="0"/>
                  <a:t>Independent Variable(s):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Variables used to predict or explain dependent variable</a:t>
                </a:r>
                <a:endParaRPr lang="en-US" i="1" dirty="0"/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/>
                  <a:t>Predictor</a:t>
                </a:r>
                <a:r>
                  <a:rPr lang="en-US" dirty="0"/>
                  <a:t> or </a:t>
                </a:r>
                <a:r>
                  <a:rPr lang="en-US" b="1" dirty="0"/>
                  <a:t>Explanatory </a:t>
                </a:r>
                <a:r>
                  <a:rPr lang="en-US" dirty="0"/>
                  <a:t>variables</a:t>
                </a:r>
              </a:p>
              <a:p>
                <a:pPr lvl="1"/>
                <a:r>
                  <a:rPr lang="en-US" dirty="0"/>
                  <a:t>Usually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:r>
                  <a:rPr lang="en-US" i="1" dirty="0"/>
                  <a:t>Location Quotient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B50CB-C2C7-9FF5-6F18-D08C0E004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64615C-304D-17D1-BC6E-7097B3A94567}"/>
              </a:ext>
            </a:extLst>
          </p:cNvPr>
          <p:cNvSpPr/>
          <p:nvPr/>
        </p:nvSpPr>
        <p:spPr>
          <a:xfrm>
            <a:off x="9099394" y="1768347"/>
            <a:ext cx="2464419" cy="12489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/ Explanatory / Independent Variable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3C83D2-1236-02EC-076F-85C80E533273}"/>
              </a:ext>
            </a:extLst>
          </p:cNvPr>
          <p:cNvSpPr/>
          <p:nvPr/>
        </p:nvSpPr>
        <p:spPr>
          <a:xfrm>
            <a:off x="9099393" y="4533796"/>
            <a:ext cx="2464419" cy="12489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/ Response / Outcome / Dependent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25827-02B6-A9BD-E9E0-6580E5560E4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331603" y="3017283"/>
            <a:ext cx="1" cy="151651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8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2278-255D-2E6B-F5E9-EFE9BAE3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Mathematics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140E9-1356-F2C6-AD4E-5887B44A0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Model, Coefficients and </a:t>
            </a:r>
            <a:r>
              <a:rPr lang="en-US"/>
              <a:t>Predicted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2494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1362</Words>
  <Application>Microsoft Macintosh PowerPoint</Application>
  <PresentationFormat>Widescreen</PresentationFormat>
  <Paragraphs>212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AvenirNext LT Pro Medium</vt:lpstr>
      <vt:lpstr>Cambria Math</vt:lpstr>
      <vt:lpstr>Sabon Next LT</vt:lpstr>
      <vt:lpstr>DappledVTI</vt:lpstr>
      <vt:lpstr>Linear Regression</vt:lpstr>
      <vt:lpstr>Table of Contents</vt:lpstr>
      <vt:lpstr>Golf Courses by State: How Many Are There?</vt:lpstr>
      <vt:lpstr>PowerPoint Presentation</vt:lpstr>
      <vt:lpstr>Golf Courses by Location</vt:lpstr>
      <vt:lpstr>What is Linear Regression?</vt:lpstr>
      <vt:lpstr>Scatterplot and Correlation</vt:lpstr>
      <vt:lpstr>Key Components</vt:lpstr>
      <vt:lpstr>Linear Regression Mathematics</vt:lpstr>
      <vt:lpstr>Mathematics of Linear Regression</vt:lpstr>
      <vt:lpstr>Calculating Coefficients</vt:lpstr>
      <vt:lpstr>Predicted Response: Y ̂</vt:lpstr>
      <vt:lpstr>Interpretation, Assumptions and Diagnostics</vt:lpstr>
      <vt:lpstr>Significance and Strength of Relationship</vt:lpstr>
      <vt:lpstr>Interpretation</vt:lpstr>
      <vt:lpstr>Interpretation</vt:lpstr>
      <vt:lpstr>Multiple Linear Regression</vt:lpstr>
      <vt:lpstr>Confidence Intervals of Estimated Coefficients</vt:lpstr>
      <vt:lpstr>Assumptions in Linear Regression (LINE)</vt:lpstr>
      <vt:lpstr>Model Diagnostics</vt:lpstr>
      <vt:lpstr>Model Diagnostics Case</vt:lpstr>
      <vt:lpstr>Mid-class Quiz</vt:lpstr>
      <vt:lpstr>Business Insights</vt:lpstr>
      <vt:lpstr>Impact of Location, Population, and Value of Linear Model</vt:lpstr>
      <vt:lpstr>Multiple Linear Regression</vt:lpstr>
      <vt:lpstr>Location Matters! Strategic Golf Course Development</vt:lpstr>
      <vt:lpstr>Market Potential</vt:lpstr>
      <vt:lpstr>Concluding Remarks</vt:lpstr>
      <vt:lpstr>Next Up…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Harshvardhan .</dc:creator>
  <cp:lastModifiedBy>Harshvardhan .</cp:lastModifiedBy>
  <cp:revision>59</cp:revision>
  <dcterms:created xsi:type="dcterms:W3CDTF">2024-11-25T15:51:34Z</dcterms:created>
  <dcterms:modified xsi:type="dcterms:W3CDTF">2024-11-27T00:40:20Z</dcterms:modified>
</cp:coreProperties>
</file>