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60" r:id="rId7"/>
    <p:sldId id="261" r:id="rId8"/>
    <p:sldId id="262" r:id="rId9"/>
    <p:sldId id="263" r:id="rId10"/>
    <p:sldId id="281" r:id="rId11"/>
    <p:sldId id="280" r:id="rId12"/>
    <p:sldId id="282" r:id="rId13"/>
    <p:sldId id="283" r:id="rId14"/>
    <p:sldId id="284" r:id="rId15"/>
    <p:sldId id="285" r:id="rId16"/>
    <p:sldId id="286" r:id="rId17"/>
    <p:sldId id="287" r:id="rId18"/>
    <p:sldId id="288" r:id="rId19"/>
    <p:sldId id="289" r:id="rId2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6" d="100"/>
          <a:sy n="86" d="100"/>
        </p:scale>
        <p:origin x="135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65F692-3458-E445-9061-1AB3B1E561C5}" type="doc">
      <dgm:prSet loTypeId="urn:microsoft.com/office/officeart/2005/8/layout/vProcess5" loCatId="" qsTypeId="urn:microsoft.com/office/officeart/2005/8/quickstyle/simple3" qsCatId="simple" csTypeId="urn:microsoft.com/office/officeart/2005/8/colors/accent0_1" csCatId="mainScheme" phldr="1"/>
      <dgm:spPr/>
      <dgm:t>
        <a:bodyPr/>
        <a:lstStyle/>
        <a:p>
          <a:endParaRPr lang="en-US"/>
        </a:p>
      </dgm:t>
    </dgm:pt>
    <dgm:pt modelId="{0284E606-AFE8-2946-8A5E-712FAEB1CB95}">
      <dgm:prSet phldrT="[Text]" custT="1"/>
      <dgm:spPr/>
      <dgm:t>
        <a:bodyPr/>
        <a:lstStyle/>
        <a:p>
          <a:r>
            <a:rPr lang="en-US" sz="1050" b="1" u="sng" dirty="0"/>
            <a:t>Build</a:t>
          </a:r>
        </a:p>
        <a:p>
          <a:r>
            <a:rPr lang="en-US" sz="1050" dirty="0"/>
            <a:t>Transform data</a:t>
          </a:r>
        </a:p>
        <a:p>
          <a:r>
            <a:rPr lang="en-US" sz="1050" dirty="0"/>
            <a:t>Split data into Training and Testing Sets</a:t>
          </a:r>
        </a:p>
        <a:p>
          <a:r>
            <a:rPr lang="en-US" sz="1050" dirty="0"/>
            <a:t>Use ML algorithms to use for classification (KNN, Decision Tree, SVM, Logistic Regression)</a:t>
          </a:r>
        </a:p>
        <a:p>
          <a:r>
            <a:rPr lang="en-US" sz="1050" dirty="0"/>
            <a:t>Use Grid Search and Cross Validation to find best tuning parameters </a:t>
          </a:r>
        </a:p>
      </dgm:t>
    </dgm:pt>
    <dgm:pt modelId="{0D2FA647-B0A1-F949-9755-EFCEABD717E7}" type="parTrans" cxnId="{6577631C-16E6-C941-A111-907C6F7A43F2}">
      <dgm:prSet/>
      <dgm:spPr/>
      <dgm:t>
        <a:bodyPr/>
        <a:lstStyle/>
        <a:p>
          <a:endParaRPr lang="en-US"/>
        </a:p>
      </dgm:t>
    </dgm:pt>
    <dgm:pt modelId="{12A53DA5-C1C9-2C48-A85A-E6056DEFFE11}" type="sibTrans" cxnId="{6577631C-16E6-C941-A111-907C6F7A43F2}">
      <dgm:prSet/>
      <dgm:spPr/>
      <dgm:t>
        <a:bodyPr/>
        <a:lstStyle/>
        <a:p>
          <a:endParaRPr lang="en-US"/>
        </a:p>
      </dgm:t>
    </dgm:pt>
    <dgm:pt modelId="{48918282-AC9D-DC4F-8A7A-0FD1527A6652}">
      <dgm:prSet phldrT="[Text]" custT="1"/>
      <dgm:spPr/>
      <dgm:t>
        <a:bodyPr/>
        <a:lstStyle/>
        <a:p>
          <a:r>
            <a:rPr lang="en-US" sz="1100" b="1" u="sng" dirty="0"/>
            <a:t>Evaluate</a:t>
          </a:r>
        </a:p>
        <a:p>
          <a:r>
            <a:rPr lang="en-US" sz="1100" dirty="0"/>
            <a:t>Check accuracy of each model</a:t>
          </a:r>
        </a:p>
        <a:p>
          <a:r>
            <a:rPr lang="en-US" sz="1100" dirty="0"/>
            <a:t>Plot Confusion Matrix</a:t>
          </a:r>
        </a:p>
      </dgm:t>
    </dgm:pt>
    <dgm:pt modelId="{55B1AACC-4A1D-6447-B0BD-A4433FBFDCDB}" type="parTrans" cxnId="{9D678C99-AFA6-AE48-BAC2-0314E5AB89A4}">
      <dgm:prSet/>
      <dgm:spPr/>
      <dgm:t>
        <a:bodyPr/>
        <a:lstStyle/>
        <a:p>
          <a:endParaRPr lang="en-US"/>
        </a:p>
      </dgm:t>
    </dgm:pt>
    <dgm:pt modelId="{CA928840-877C-8044-A07E-A01DAD4E37CB}" type="sibTrans" cxnId="{9D678C99-AFA6-AE48-BAC2-0314E5AB89A4}">
      <dgm:prSet/>
      <dgm:spPr/>
      <dgm:t>
        <a:bodyPr/>
        <a:lstStyle/>
        <a:p>
          <a:endParaRPr lang="en-US"/>
        </a:p>
      </dgm:t>
    </dgm:pt>
    <dgm:pt modelId="{8B428100-6F87-694F-8CC0-59B46D065614}">
      <dgm:prSet phldrT="[Text]" custT="1"/>
      <dgm:spPr/>
      <dgm:t>
        <a:bodyPr/>
        <a:lstStyle/>
        <a:p>
          <a:r>
            <a:rPr lang="en-US" sz="1400" b="1" u="sng" dirty="0"/>
            <a:t>Improve</a:t>
          </a:r>
        </a:p>
        <a:p>
          <a:r>
            <a:rPr lang="en-US" sz="1400" dirty="0"/>
            <a:t>Feature Engineering</a:t>
          </a:r>
        </a:p>
        <a:p>
          <a:r>
            <a:rPr lang="en-US" sz="1400" dirty="0"/>
            <a:t>Algorithm Tuning</a:t>
          </a:r>
        </a:p>
      </dgm:t>
    </dgm:pt>
    <dgm:pt modelId="{0252108C-3765-B345-9CC6-26B85FF4994C}" type="parTrans" cxnId="{E96EA34F-FDCB-C14A-A14C-5E3780F3E14C}">
      <dgm:prSet/>
      <dgm:spPr/>
      <dgm:t>
        <a:bodyPr/>
        <a:lstStyle/>
        <a:p>
          <a:endParaRPr lang="en-US"/>
        </a:p>
      </dgm:t>
    </dgm:pt>
    <dgm:pt modelId="{93B7BC4F-38A2-AF4F-921A-4DC1091249BB}" type="sibTrans" cxnId="{E96EA34F-FDCB-C14A-A14C-5E3780F3E14C}">
      <dgm:prSet/>
      <dgm:spPr/>
      <dgm:t>
        <a:bodyPr/>
        <a:lstStyle/>
        <a:p>
          <a:endParaRPr lang="en-US"/>
        </a:p>
      </dgm:t>
    </dgm:pt>
    <dgm:pt modelId="{EF431932-7C56-EB4C-9E8C-BB459172CA36}">
      <dgm:prSet custT="1"/>
      <dgm:spPr/>
      <dgm:t>
        <a:bodyPr/>
        <a:lstStyle/>
        <a:p>
          <a:r>
            <a:rPr lang="en-US" sz="1600" b="1" u="sng" dirty="0"/>
            <a:t>Select</a:t>
          </a:r>
        </a:p>
        <a:p>
          <a:r>
            <a:rPr lang="en-US" sz="1600" dirty="0"/>
            <a:t>Model with best accuracy score is chosen on best model</a:t>
          </a:r>
        </a:p>
      </dgm:t>
    </dgm:pt>
    <dgm:pt modelId="{BD8DCFA6-005C-0845-AF1C-9F1FF5A750CC}" type="parTrans" cxnId="{D538D13B-4EFE-7E46-A582-04D6F9D13B78}">
      <dgm:prSet/>
      <dgm:spPr/>
      <dgm:t>
        <a:bodyPr/>
        <a:lstStyle/>
        <a:p>
          <a:endParaRPr lang="en-US"/>
        </a:p>
      </dgm:t>
    </dgm:pt>
    <dgm:pt modelId="{717DED88-E3EC-F14A-A9C8-725EC61C9AAC}" type="sibTrans" cxnId="{D538D13B-4EFE-7E46-A582-04D6F9D13B78}">
      <dgm:prSet/>
      <dgm:spPr/>
      <dgm:t>
        <a:bodyPr/>
        <a:lstStyle/>
        <a:p>
          <a:endParaRPr lang="en-US"/>
        </a:p>
      </dgm:t>
    </dgm:pt>
    <dgm:pt modelId="{F103B6DF-FE84-8748-A8C8-B08C15638558}" type="pres">
      <dgm:prSet presAssocID="{2165F692-3458-E445-9061-1AB3B1E561C5}" presName="outerComposite" presStyleCnt="0">
        <dgm:presLayoutVars>
          <dgm:chMax val="5"/>
          <dgm:dir/>
          <dgm:resizeHandles val="exact"/>
        </dgm:presLayoutVars>
      </dgm:prSet>
      <dgm:spPr/>
    </dgm:pt>
    <dgm:pt modelId="{E75A45DC-066E-FC47-8676-CD954FE4EEFA}" type="pres">
      <dgm:prSet presAssocID="{2165F692-3458-E445-9061-1AB3B1E561C5}" presName="dummyMaxCanvas" presStyleCnt="0">
        <dgm:presLayoutVars/>
      </dgm:prSet>
      <dgm:spPr/>
    </dgm:pt>
    <dgm:pt modelId="{5D1F5573-A30A-DA42-9359-2D0CA08C7278}" type="pres">
      <dgm:prSet presAssocID="{2165F692-3458-E445-9061-1AB3B1E561C5}" presName="FourNodes_1" presStyleLbl="node1" presStyleIdx="0" presStyleCnt="4" custScaleY="136531">
        <dgm:presLayoutVars>
          <dgm:bulletEnabled val="1"/>
        </dgm:presLayoutVars>
      </dgm:prSet>
      <dgm:spPr/>
    </dgm:pt>
    <dgm:pt modelId="{1321C71D-E9E8-6044-A6ED-9665B7DFB0BC}" type="pres">
      <dgm:prSet presAssocID="{2165F692-3458-E445-9061-1AB3B1E561C5}" presName="FourNodes_2" presStyleLbl="node1" presStyleIdx="1" presStyleCnt="4" custScaleY="70399">
        <dgm:presLayoutVars>
          <dgm:bulletEnabled val="1"/>
        </dgm:presLayoutVars>
      </dgm:prSet>
      <dgm:spPr/>
    </dgm:pt>
    <dgm:pt modelId="{4EDE7A47-C320-154D-979B-5CBE2624D74A}" type="pres">
      <dgm:prSet presAssocID="{2165F692-3458-E445-9061-1AB3B1E561C5}" presName="FourNodes_3" presStyleLbl="node1" presStyleIdx="2" presStyleCnt="4" custScaleY="94501">
        <dgm:presLayoutVars>
          <dgm:bulletEnabled val="1"/>
        </dgm:presLayoutVars>
      </dgm:prSet>
      <dgm:spPr/>
    </dgm:pt>
    <dgm:pt modelId="{D3619D57-620B-0146-A0C6-BFDCA7AE0CBA}" type="pres">
      <dgm:prSet presAssocID="{2165F692-3458-E445-9061-1AB3B1E561C5}" presName="FourNodes_4" presStyleLbl="node1" presStyleIdx="3" presStyleCnt="4" custScaleY="85906">
        <dgm:presLayoutVars>
          <dgm:bulletEnabled val="1"/>
        </dgm:presLayoutVars>
      </dgm:prSet>
      <dgm:spPr/>
    </dgm:pt>
    <dgm:pt modelId="{5E2C5F5C-1166-7846-939F-D10111921420}" type="pres">
      <dgm:prSet presAssocID="{2165F692-3458-E445-9061-1AB3B1E561C5}" presName="FourConn_1-2" presStyleLbl="fgAccFollowNode1" presStyleIdx="0" presStyleCnt="3">
        <dgm:presLayoutVars>
          <dgm:bulletEnabled val="1"/>
        </dgm:presLayoutVars>
      </dgm:prSet>
      <dgm:spPr/>
    </dgm:pt>
    <dgm:pt modelId="{BE24E2EF-1617-EE4D-9794-60C125935B7A}" type="pres">
      <dgm:prSet presAssocID="{2165F692-3458-E445-9061-1AB3B1E561C5}" presName="FourConn_2-3" presStyleLbl="fgAccFollowNode1" presStyleIdx="1" presStyleCnt="3">
        <dgm:presLayoutVars>
          <dgm:bulletEnabled val="1"/>
        </dgm:presLayoutVars>
      </dgm:prSet>
      <dgm:spPr/>
    </dgm:pt>
    <dgm:pt modelId="{0F8FF698-218C-4D46-9F8C-B4B56656894C}" type="pres">
      <dgm:prSet presAssocID="{2165F692-3458-E445-9061-1AB3B1E561C5}" presName="FourConn_3-4" presStyleLbl="fgAccFollowNode1" presStyleIdx="2" presStyleCnt="3">
        <dgm:presLayoutVars>
          <dgm:bulletEnabled val="1"/>
        </dgm:presLayoutVars>
      </dgm:prSet>
      <dgm:spPr/>
    </dgm:pt>
    <dgm:pt modelId="{F0D26AAE-44BB-5B42-89F6-B247808C3AB2}" type="pres">
      <dgm:prSet presAssocID="{2165F692-3458-E445-9061-1AB3B1E561C5}" presName="FourNodes_1_text" presStyleLbl="node1" presStyleIdx="3" presStyleCnt="4">
        <dgm:presLayoutVars>
          <dgm:bulletEnabled val="1"/>
        </dgm:presLayoutVars>
      </dgm:prSet>
      <dgm:spPr/>
    </dgm:pt>
    <dgm:pt modelId="{1C343BB4-CF39-A249-B0E7-86CCF9B282E1}" type="pres">
      <dgm:prSet presAssocID="{2165F692-3458-E445-9061-1AB3B1E561C5}" presName="FourNodes_2_text" presStyleLbl="node1" presStyleIdx="3" presStyleCnt="4">
        <dgm:presLayoutVars>
          <dgm:bulletEnabled val="1"/>
        </dgm:presLayoutVars>
      </dgm:prSet>
      <dgm:spPr/>
    </dgm:pt>
    <dgm:pt modelId="{AD9F93D8-6B90-3B45-BF70-0E6908CF1C2D}" type="pres">
      <dgm:prSet presAssocID="{2165F692-3458-E445-9061-1AB3B1E561C5}" presName="FourNodes_3_text" presStyleLbl="node1" presStyleIdx="3" presStyleCnt="4">
        <dgm:presLayoutVars>
          <dgm:bulletEnabled val="1"/>
        </dgm:presLayoutVars>
      </dgm:prSet>
      <dgm:spPr/>
    </dgm:pt>
    <dgm:pt modelId="{E328F09A-A39C-E249-A97E-D55AEFC7F977}" type="pres">
      <dgm:prSet presAssocID="{2165F692-3458-E445-9061-1AB3B1E561C5}" presName="FourNodes_4_text" presStyleLbl="node1" presStyleIdx="3" presStyleCnt="4">
        <dgm:presLayoutVars>
          <dgm:bulletEnabled val="1"/>
        </dgm:presLayoutVars>
      </dgm:prSet>
      <dgm:spPr/>
    </dgm:pt>
  </dgm:ptLst>
  <dgm:cxnLst>
    <dgm:cxn modelId="{23CA7F0E-F70E-3943-810A-AE0B872E1CB7}" type="presOf" srcId="{2165F692-3458-E445-9061-1AB3B1E561C5}" destId="{F103B6DF-FE84-8748-A8C8-B08C15638558}" srcOrd="0" destOrd="0" presId="urn:microsoft.com/office/officeart/2005/8/layout/vProcess5"/>
    <dgm:cxn modelId="{740A3112-E889-C74E-B6E0-AE7F4C2A5ED5}" type="presOf" srcId="{93B7BC4F-38A2-AF4F-921A-4DC1091249BB}" destId="{0F8FF698-218C-4D46-9F8C-B4B56656894C}" srcOrd="0" destOrd="0" presId="urn:microsoft.com/office/officeart/2005/8/layout/vProcess5"/>
    <dgm:cxn modelId="{6577631C-16E6-C941-A111-907C6F7A43F2}" srcId="{2165F692-3458-E445-9061-1AB3B1E561C5}" destId="{0284E606-AFE8-2946-8A5E-712FAEB1CB95}" srcOrd="0" destOrd="0" parTransId="{0D2FA647-B0A1-F949-9755-EFCEABD717E7}" sibTransId="{12A53DA5-C1C9-2C48-A85A-E6056DEFFE11}"/>
    <dgm:cxn modelId="{AD6E461E-4958-5248-B8F8-13F2AD7F2BA2}" type="presOf" srcId="{0284E606-AFE8-2946-8A5E-712FAEB1CB95}" destId="{5D1F5573-A30A-DA42-9359-2D0CA08C7278}" srcOrd="0" destOrd="0" presId="urn:microsoft.com/office/officeart/2005/8/layout/vProcess5"/>
    <dgm:cxn modelId="{5FA4F01E-8155-6545-ADAC-01FD86303669}" type="presOf" srcId="{48918282-AC9D-DC4F-8A7A-0FD1527A6652}" destId="{1321C71D-E9E8-6044-A6ED-9665B7DFB0BC}" srcOrd="0" destOrd="0" presId="urn:microsoft.com/office/officeart/2005/8/layout/vProcess5"/>
    <dgm:cxn modelId="{98CC9728-2930-7D44-B61E-CF91B8EDBCAB}" type="presOf" srcId="{EF431932-7C56-EB4C-9E8C-BB459172CA36}" destId="{E328F09A-A39C-E249-A97E-D55AEFC7F977}" srcOrd="1" destOrd="0" presId="urn:microsoft.com/office/officeart/2005/8/layout/vProcess5"/>
    <dgm:cxn modelId="{D538D13B-4EFE-7E46-A582-04D6F9D13B78}" srcId="{2165F692-3458-E445-9061-1AB3B1E561C5}" destId="{EF431932-7C56-EB4C-9E8C-BB459172CA36}" srcOrd="3" destOrd="0" parTransId="{BD8DCFA6-005C-0845-AF1C-9F1FF5A750CC}" sibTransId="{717DED88-E3EC-F14A-A9C8-725EC61C9AAC}"/>
    <dgm:cxn modelId="{2A3DFF5F-D346-D949-B065-EB70D5F6F5C7}" type="presOf" srcId="{0284E606-AFE8-2946-8A5E-712FAEB1CB95}" destId="{F0D26AAE-44BB-5B42-89F6-B247808C3AB2}" srcOrd="1" destOrd="0" presId="urn:microsoft.com/office/officeart/2005/8/layout/vProcess5"/>
    <dgm:cxn modelId="{4A372C46-453F-3247-8D18-110C3E25F131}" type="presOf" srcId="{8B428100-6F87-694F-8CC0-59B46D065614}" destId="{AD9F93D8-6B90-3B45-BF70-0E6908CF1C2D}" srcOrd="1" destOrd="0" presId="urn:microsoft.com/office/officeart/2005/8/layout/vProcess5"/>
    <dgm:cxn modelId="{E96EA34F-FDCB-C14A-A14C-5E3780F3E14C}" srcId="{2165F692-3458-E445-9061-1AB3B1E561C5}" destId="{8B428100-6F87-694F-8CC0-59B46D065614}" srcOrd="2" destOrd="0" parTransId="{0252108C-3765-B345-9CC6-26B85FF4994C}" sibTransId="{93B7BC4F-38A2-AF4F-921A-4DC1091249BB}"/>
    <dgm:cxn modelId="{9B071876-3EB9-B242-8435-C862B3ACE421}" type="presOf" srcId="{CA928840-877C-8044-A07E-A01DAD4E37CB}" destId="{BE24E2EF-1617-EE4D-9794-60C125935B7A}" srcOrd="0" destOrd="0" presId="urn:microsoft.com/office/officeart/2005/8/layout/vProcess5"/>
    <dgm:cxn modelId="{B1822A85-712D-6042-8567-4AA0A2CB362A}" type="presOf" srcId="{12A53DA5-C1C9-2C48-A85A-E6056DEFFE11}" destId="{5E2C5F5C-1166-7846-939F-D10111921420}" srcOrd="0" destOrd="0" presId="urn:microsoft.com/office/officeart/2005/8/layout/vProcess5"/>
    <dgm:cxn modelId="{82A6498B-4F54-6144-984C-34D66ABBCE86}" type="presOf" srcId="{EF431932-7C56-EB4C-9E8C-BB459172CA36}" destId="{D3619D57-620B-0146-A0C6-BFDCA7AE0CBA}" srcOrd="0" destOrd="0" presId="urn:microsoft.com/office/officeart/2005/8/layout/vProcess5"/>
    <dgm:cxn modelId="{9D678C99-AFA6-AE48-BAC2-0314E5AB89A4}" srcId="{2165F692-3458-E445-9061-1AB3B1E561C5}" destId="{48918282-AC9D-DC4F-8A7A-0FD1527A6652}" srcOrd="1" destOrd="0" parTransId="{55B1AACC-4A1D-6447-B0BD-A4433FBFDCDB}" sibTransId="{CA928840-877C-8044-A07E-A01DAD4E37CB}"/>
    <dgm:cxn modelId="{51F1C99F-4ECC-5642-A75E-F005E2E400DE}" type="presOf" srcId="{48918282-AC9D-DC4F-8A7A-0FD1527A6652}" destId="{1C343BB4-CF39-A249-B0E7-86CCF9B282E1}" srcOrd="1" destOrd="0" presId="urn:microsoft.com/office/officeart/2005/8/layout/vProcess5"/>
    <dgm:cxn modelId="{B148FAD7-D260-A04E-BFC7-A3EF0FA9BEED}" type="presOf" srcId="{8B428100-6F87-694F-8CC0-59B46D065614}" destId="{4EDE7A47-C320-154D-979B-5CBE2624D74A}" srcOrd="0" destOrd="0" presId="urn:microsoft.com/office/officeart/2005/8/layout/vProcess5"/>
    <dgm:cxn modelId="{65E7D5DF-3453-8D4B-954B-75035300118B}" type="presParOf" srcId="{F103B6DF-FE84-8748-A8C8-B08C15638558}" destId="{E75A45DC-066E-FC47-8676-CD954FE4EEFA}" srcOrd="0" destOrd="0" presId="urn:microsoft.com/office/officeart/2005/8/layout/vProcess5"/>
    <dgm:cxn modelId="{4A676099-7D6A-8F44-BA89-F5F580FC0FB6}" type="presParOf" srcId="{F103B6DF-FE84-8748-A8C8-B08C15638558}" destId="{5D1F5573-A30A-DA42-9359-2D0CA08C7278}" srcOrd="1" destOrd="0" presId="urn:microsoft.com/office/officeart/2005/8/layout/vProcess5"/>
    <dgm:cxn modelId="{87090320-F7FD-5047-AAD7-B7407BE17940}" type="presParOf" srcId="{F103B6DF-FE84-8748-A8C8-B08C15638558}" destId="{1321C71D-E9E8-6044-A6ED-9665B7DFB0BC}" srcOrd="2" destOrd="0" presId="urn:microsoft.com/office/officeart/2005/8/layout/vProcess5"/>
    <dgm:cxn modelId="{E185D0CC-0348-DF43-ACAA-75CAD0637B57}" type="presParOf" srcId="{F103B6DF-FE84-8748-A8C8-B08C15638558}" destId="{4EDE7A47-C320-154D-979B-5CBE2624D74A}" srcOrd="3" destOrd="0" presId="urn:microsoft.com/office/officeart/2005/8/layout/vProcess5"/>
    <dgm:cxn modelId="{33B28E9B-9532-2041-9F1F-E1695DAD8C7E}" type="presParOf" srcId="{F103B6DF-FE84-8748-A8C8-B08C15638558}" destId="{D3619D57-620B-0146-A0C6-BFDCA7AE0CBA}" srcOrd="4" destOrd="0" presId="urn:microsoft.com/office/officeart/2005/8/layout/vProcess5"/>
    <dgm:cxn modelId="{BC21E4EF-18CF-F34A-8291-AFDE00B83B28}" type="presParOf" srcId="{F103B6DF-FE84-8748-A8C8-B08C15638558}" destId="{5E2C5F5C-1166-7846-939F-D10111921420}" srcOrd="5" destOrd="0" presId="urn:microsoft.com/office/officeart/2005/8/layout/vProcess5"/>
    <dgm:cxn modelId="{B5342D1D-9DFB-9742-BCA8-C68A16FCB93F}" type="presParOf" srcId="{F103B6DF-FE84-8748-A8C8-B08C15638558}" destId="{BE24E2EF-1617-EE4D-9794-60C125935B7A}" srcOrd="6" destOrd="0" presId="urn:microsoft.com/office/officeart/2005/8/layout/vProcess5"/>
    <dgm:cxn modelId="{014C4C4C-AADD-0349-A54A-E4B3E065CA14}" type="presParOf" srcId="{F103B6DF-FE84-8748-A8C8-B08C15638558}" destId="{0F8FF698-218C-4D46-9F8C-B4B56656894C}" srcOrd="7" destOrd="0" presId="urn:microsoft.com/office/officeart/2005/8/layout/vProcess5"/>
    <dgm:cxn modelId="{B205D4C2-6180-0943-9B4E-BA7024FDF124}" type="presParOf" srcId="{F103B6DF-FE84-8748-A8C8-B08C15638558}" destId="{F0D26AAE-44BB-5B42-89F6-B247808C3AB2}" srcOrd="8" destOrd="0" presId="urn:microsoft.com/office/officeart/2005/8/layout/vProcess5"/>
    <dgm:cxn modelId="{2AAAC3C4-C0BB-2646-9A68-A81811D399E7}" type="presParOf" srcId="{F103B6DF-FE84-8748-A8C8-B08C15638558}" destId="{1C343BB4-CF39-A249-B0E7-86CCF9B282E1}" srcOrd="9" destOrd="0" presId="urn:microsoft.com/office/officeart/2005/8/layout/vProcess5"/>
    <dgm:cxn modelId="{D4A654B3-E3C5-8C4A-8828-2C0919322853}" type="presParOf" srcId="{F103B6DF-FE84-8748-A8C8-B08C15638558}" destId="{AD9F93D8-6B90-3B45-BF70-0E6908CF1C2D}" srcOrd="10" destOrd="0" presId="urn:microsoft.com/office/officeart/2005/8/layout/vProcess5"/>
    <dgm:cxn modelId="{96A85F33-4451-174B-BB48-0DF9038A9BDA}" type="presParOf" srcId="{F103B6DF-FE84-8748-A8C8-B08C15638558}" destId="{E328F09A-A39C-E249-A97E-D55AEFC7F97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F5573-A30A-DA42-9359-2D0CA08C7278}">
      <dsp:nvSpPr>
        <dsp:cNvPr id="0" name=""/>
        <dsp:cNvSpPr/>
      </dsp:nvSpPr>
      <dsp:spPr>
        <a:xfrm>
          <a:off x="0" y="-97264"/>
          <a:ext cx="5293360" cy="1454062"/>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u="sng" kern="1200" dirty="0"/>
            <a:t>Build</a:t>
          </a:r>
        </a:p>
        <a:p>
          <a:pPr marL="0" lvl="0" indent="0" algn="l" defTabSz="466725">
            <a:lnSpc>
              <a:spcPct val="90000"/>
            </a:lnSpc>
            <a:spcBef>
              <a:spcPct val="0"/>
            </a:spcBef>
            <a:spcAft>
              <a:spcPct val="35000"/>
            </a:spcAft>
            <a:buNone/>
          </a:pPr>
          <a:r>
            <a:rPr lang="en-US" sz="1050" kern="1200" dirty="0"/>
            <a:t>Transform data</a:t>
          </a:r>
        </a:p>
        <a:p>
          <a:pPr marL="0" lvl="0" indent="0" algn="l" defTabSz="466725">
            <a:lnSpc>
              <a:spcPct val="90000"/>
            </a:lnSpc>
            <a:spcBef>
              <a:spcPct val="0"/>
            </a:spcBef>
            <a:spcAft>
              <a:spcPct val="35000"/>
            </a:spcAft>
            <a:buNone/>
          </a:pPr>
          <a:r>
            <a:rPr lang="en-US" sz="1050" kern="1200" dirty="0"/>
            <a:t>Split data into Training and Testing Sets</a:t>
          </a:r>
        </a:p>
        <a:p>
          <a:pPr marL="0" lvl="0" indent="0" algn="l" defTabSz="466725">
            <a:lnSpc>
              <a:spcPct val="90000"/>
            </a:lnSpc>
            <a:spcBef>
              <a:spcPct val="0"/>
            </a:spcBef>
            <a:spcAft>
              <a:spcPct val="35000"/>
            </a:spcAft>
            <a:buNone/>
          </a:pPr>
          <a:r>
            <a:rPr lang="en-US" sz="1050" kern="1200" dirty="0"/>
            <a:t>Use ML algorithms to use for classification (KNN, Decision Tree, SVM, Logistic Regression)</a:t>
          </a:r>
        </a:p>
        <a:p>
          <a:pPr marL="0" lvl="0" indent="0" algn="l" defTabSz="466725">
            <a:lnSpc>
              <a:spcPct val="90000"/>
            </a:lnSpc>
            <a:spcBef>
              <a:spcPct val="0"/>
            </a:spcBef>
            <a:spcAft>
              <a:spcPct val="35000"/>
            </a:spcAft>
            <a:buNone/>
          </a:pPr>
          <a:r>
            <a:rPr lang="en-US" sz="1050" kern="1200" dirty="0"/>
            <a:t>Use Grid Search and Cross Validation to find best tuning parameters </a:t>
          </a:r>
        </a:p>
      </dsp:txBody>
      <dsp:txXfrm>
        <a:off x="42588" y="-54676"/>
        <a:ext cx="4031353" cy="1368886"/>
      </dsp:txXfrm>
    </dsp:sp>
    <dsp:sp modelId="{1321C71D-E9E8-6044-A6ED-9665B7DFB0BC}">
      <dsp:nvSpPr>
        <dsp:cNvPr id="0" name=""/>
        <dsp:cNvSpPr/>
      </dsp:nvSpPr>
      <dsp:spPr>
        <a:xfrm>
          <a:off x="443318" y="1513532"/>
          <a:ext cx="5293360" cy="749752"/>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u="sng" kern="1200" dirty="0"/>
            <a:t>Evaluate</a:t>
          </a:r>
        </a:p>
        <a:p>
          <a:pPr marL="0" lvl="0" indent="0" algn="l" defTabSz="488950">
            <a:lnSpc>
              <a:spcPct val="90000"/>
            </a:lnSpc>
            <a:spcBef>
              <a:spcPct val="0"/>
            </a:spcBef>
            <a:spcAft>
              <a:spcPct val="35000"/>
            </a:spcAft>
            <a:buNone/>
          </a:pPr>
          <a:r>
            <a:rPr lang="en-US" sz="1100" kern="1200" dirty="0"/>
            <a:t>Check accuracy of each model</a:t>
          </a:r>
        </a:p>
        <a:p>
          <a:pPr marL="0" lvl="0" indent="0" algn="l" defTabSz="488950">
            <a:lnSpc>
              <a:spcPct val="90000"/>
            </a:lnSpc>
            <a:spcBef>
              <a:spcPct val="0"/>
            </a:spcBef>
            <a:spcAft>
              <a:spcPct val="35000"/>
            </a:spcAft>
            <a:buNone/>
          </a:pPr>
          <a:r>
            <a:rPr lang="en-US" sz="1100" kern="1200" dirty="0"/>
            <a:t>Plot Confusion Matrix</a:t>
          </a:r>
        </a:p>
      </dsp:txBody>
      <dsp:txXfrm>
        <a:off x="465277" y="1535491"/>
        <a:ext cx="4113869" cy="705834"/>
      </dsp:txXfrm>
    </dsp:sp>
    <dsp:sp modelId="{4EDE7A47-C320-154D-979B-5CBE2624D74A}">
      <dsp:nvSpPr>
        <dsp:cNvPr id="0" name=""/>
        <dsp:cNvSpPr/>
      </dsp:nvSpPr>
      <dsp:spPr>
        <a:xfrm>
          <a:off x="880021" y="2643831"/>
          <a:ext cx="5293360" cy="1006440"/>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dirty="0"/>
            <a:t>Improve</a:t>
          </a:r>
        </a:p>
        <a:p>
          <a:pPr marL="0" lvl="0" indent="0" algn="l" defTabSz="622300">
            <a:lnSpc>
              <a:spcPct val="90000"/>
            </a:lnSpc>
            <a:spcBef>
              <a:spcPct val="0"/>
            </a:spcBef>
            <a:spcAft>
              <a:spcPct val="35000"/>
            </a:spcAft>
            <a:buNone/>
          </a:pPr>
          <a:r>
            <a:rPr lang="en-US" sz="1400" kern="1200" dirty="0"/>
            <a:t>Feature Engineering</a:t>
          </a:r>
        </a:p>
        <a:p>
          <a:pPr marL="0" lvl="0" indent="0" algn="l" defTabSz="622300">
            <a:lnSpc>
              <a:spcPct val="90000"/>
            </a:lnSpc>
            <a:spcBef>
              <a:spcPct val="0"/>
            </a:spcBef>
            <a:spcAft>
              <a:spcPct val="35000"/>
            </a:spcAft>
            <a:buNone/>
          </a:pPr>
          <a:r>
            <a:rPr lang="en-US" sz="1400" kern="1200" dirty="0"/>
            <a:t>Algorithm Tuning</a:t>
          </a:r>
        </a:p>
      </dsp:txBody>
      <dsp:txXfrm>
        <a:off x="909499" y="2673309"/>
        <a:ext cx="4105448" cy="947484"/>
      </dsp:txXfrm>
    </dsp:sp>
    <dsp:sp modelId="{D3619D57-620B-0146-A0C6-BFDCA7AE0CBA}">
      <dsp:nvSpPr>
        <dsp:cNvPr id="0" name=""/>
        <dsp:cNvSpPr/>
      </dsp:nvSpPr>
      <dsp:spPr>
        <a:xfrm>
          <a:off x="1323339" y="3948242"/>
          <a:ext cx="5293360" cy="91490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dirty="0"/>
            <a:t>Select</a:t>
          </a:r>
        </a:p>
        <a:p>
          <a:pPr marL="0" lvl="0" indent="0" algn="l" defTabSz="711200">
            <a:lnSpc>
              <a:spcPct val="90000"/>
            </a:lnSpc>
            <a:spcBef>
              <a:spcPct val="0"/>
            </a:spcBef>
            <a:spcAft>
              <a:spcPct val="35000"/>
            </a:spcAft>
            <a:buNone/>
          </a:pPr>
          <a:r>
            <a:rPr lang="en-US" sz="1600" kern="1200" dirty="0"/>
            <a:t>Model with best accuracy score is chosen on best model</a:t>
          </a:r>
        </a:p>
      </dsp:txBody>
      <dsp:txXfrm>
        <a:off x="1350136" y="3975039"/>
        <a:ext cx="4104193" cy="861309"/>
      </dsp:txXfrm>
    </dsp:sp>
    <dsp:sp modelId="{5E2C5F5C-1166-7846-939F-D10111921420}">
      <dsp:nvSpPr>
        <dsp:cNvPr id="0" name=""/>
        <dsp:cNvSpPr/>
      </dsp:nvSpPr>
      <dsp:spPr>
        <a:xfrm>
          <a:off x="4601106" y="912961"/>
          <a:ext cx="692253" cy="692253"/>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756863" y="912961"/>
        <a:ext cx="380739" cy="520920"/>
      </dsp:txXfrm>
    </dsp:sp>
    <dsp:sp modelId="{BE24E2EF-1617-EE4D-9794-60C125935B7A}">
      <dsp:nvSpPr>
        <dsp:cNvPr id="0" name=""/>
        <dsp:cNvSpPr/>
      </dsp:nvSpPr>
      <dsp:spPr>
        <a:xfrm>
          <a:off x="5044425" y="2171603"/>
          <a:ext cx="692253" cy="692253"/>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200182" y="2171603"/>
        <a:ext cx="380739" cy="520920"/>
      </dsp:txXfrm>
    </dsp:sp>
    <dsp:sp modelId="{0F8FF698-218C-4D46-9F8C-B4B56656894C}">
      <dsp:nvSpPr>
        <dsp:cNvPr id="0" name=""/>
        <dsp:cNvSpPr/>
      </dsp:nvSpPr>
      <dsp:spPr>
        <a:xfrm>
          <a:off x="5481127" y="3430245"/>
          <a:ext cx="692253" cy="692253"/>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636884" y="3430245"/>
        <a:ext cx="380739" cy="5209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215314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678622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398508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30203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arshvardhansharmaa/Coursera/blob/main/EDA%20SQL.ipynb"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arshvardhansharmaa/Coursera/blob/main/Launch%20Site%20Location%20Analysis%20-%20Folium.ipynb"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harshvardhansharmaa/Coursera/blob/main/Machine%20Learning%20Prediction.ipynb" TargetMode="Externa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github.com/harshvardhansharmaa/Coursera/blob/main/Machine%20Learning%20Prediction.ipynb"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2900302" cy="1325563"/>
          </a:xfrm>
        </p:spPr>
        <p:txBody>
          <a:bodyPr anchor="ctr">
            <a:normAutofit fontScale="90000"/>
          </a:bodyPr>
          <a:lstStyle/>
          <a:p>
            <a:r>
              <a:rPr lang="en-US" dirty="0">
                <a:solidFill>
                  <a:srgbClr val="0E659B"/>
                </a:solidFill>
              </a:rPr>
              <a:t>SpaceX Falcon 9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Harshvardhan Sharma</a:t>
            </a:r>
          </a:p>
          <a:p>
            <a:pPr marL="0" indent="0">
              <a:buNone/>
            </a:pPr>
            <a:r>
              <a:rPr lang="en-US" dirty="0"/>
              <a:t>18</a:t>
            </a:r>
            <a:r>
              <a:rPr lang="en-US" baseline="30000" dirty="0"/>
              <a:t>th</a:t>
            </a:r>
            <a:r>
              <a:rPr lang="en-US" dirty="0"/>
              <a:t> Feb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D6E480-6291-22BE-EA35-65BEA270DCFE}"/>
              </a:ext>
            </a:extLst>
          </p:cNvPr>
          <p:cNvSpPr>
            <a:spLocks noGrp="1"/>
          </p:cNvSpPr>
          <p:nvPr/>
        </p:nvSpPr>
        <p:spPr>
          <a:xfrm>
            <a:off x="838200" y="30061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Python SQL Query</a:t>
            </a:r>
          </a:p>
        </p:txBody>
      </p:sp>
      <p:sp>
        <p:nvSpPr>
          <p:cNvPr id="6" name="Content Placeholder 2">
            <a:extLst>
              <a:ext uri="{FF2B5EF4-FFF2-40B4-BE49-F238E27FC236}">
                <a16:creationId xmlns:a16="http://schemas.microsoft.com/office/drawing/2014/main" id="{F32FE4C5-FF6C-BFE2-39D9-6C89ED8D344C}"/>
              </a:ext>
            </a:extLst>
          </p:cNvPr>
          <p:cNvSpPr>
            <a:spLocks noGrp="1"/>
          </p:cNvSpPr>
          <p:nvPr/>
        </p:nvSpPr>
        <p:spPr>
          <a:xfrm>
            <a:off x="838200" y="1916112"/>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i="0" dirty="0">
                <a:effectLst/>
                <a:latin typeface="-apple-system"/>
              </a:rPr>
              <a:t>Display the names of the unique launch sites in the space mission</a:t>
            </a:r>
          </a:p>
          <a:p>
            <a:r>
              <a:rPr lang="en-US" b="1" i="0" dirty="0">
                <a:effectLst/>
                <a:latin typeface="-apple-system"/>
              </a:rPr>
              <a:t>Display 5 records where launch sites begin with the string 'CCA'</a:t>
            </a:r>
          </a:p>
          <a:p>
            <a:r>
              <a:rPr lang="en-US" b="1" i="0" dirty="0">
                <a:effectLst/>
                <a:latin typeface="-apple-system"/>
              </a:rPr>
              <a:t>Display the total payload mass carried by boosters launched by NASA (CRS)</a:t>
            </a:r>
          </a:p>
          <a:p>
            <a:r>
              <a:rPr lang="en-US" b="1" i="0" dirty="0">
                <a:effectLst/>
                <a:latin typeface="-apple-system"/>
              </a:rPr>
              <a:t>Display average payload mass carried by booster version F9 v1.1</a:t>
            </a:r>
          </a:p>
          <a:p>
            <a:r>
              <a:rPr lang="en-US" b="1" i="0" dirty="0">
                <a:effectLst/>
                <a:latin typeface="-apple-system"/>
              </a:rPr>
              <a:t>List the date when the first successful landing outcome in ground pad was achieved</a:t>
            </a:r>
          </a:p>
          <a:p>
            <a:r>
              <a:rPr lang="en-US" b="1" i="0" dirty="0">
                <a:effectLst/>
                <a:latin typeface="-apple-system"/>
              </a:rPr>
              <a:t>List the names of the boosters which have success in drone ship and have payload mass greater than 4000 but less than 6000</a:t>
            </a:r>
          </a:p>
          <a:p>
            <a:r>
              <a:rPr lang="en-US" b="1" i="0" dirty="0">
                <a:effectLst/>
                <a:latin typeface="-apple-system"/>
              </a:rPr>
              <a:t>List the total number of successful and failure mission outcomes</a:t>
            </a:r>
          </a:p>
          <a:p>
            <a:r>
              <a:rPr lang="en-US" b="1" i="0" dirty="0">
                <a:effectLst/>
                <a:latin typeface="-apple-system"/>
              </a:rPr>
              <a:t>List the names of the booster versions which have carried the maximum payload mass</a:t>
            </a:r>
          </a:p>
          <a:p>
            <a:r>
              <a:rPr lang="en-US" b="1" i="0" dirty="0">
                <a:effectLst/>
                <a:latin typeface="-apple-system"/>
              </a:rPr>
              <a:t>Rank the count of successful landing outcomes between the date 04-06-2010 and 20-03-2017 in descending order</a:t>
            </a:r>
          </a:p>
          <a:p>
            <a:endParaRPr lang="en-US" b="1" i="0" dirty="0">
              <a:effectLst/>
              <a:latin typeface="-apple-system"/>
            </a:endParaRPr>
          </a:p>
          <a:p>
            <a:endParaRPr lang="en-US" dirty="0"/>
          </a:p>
        </p:txBody>
      </p:sp>
      <p:sp>
        <p:nvSpPr>
          <p:cNvPr id="7" name="TextBox 3">
            <a:extLst>
              <a:ext uri="{FF2B5EF4-FFF2-40B4-BE49-F238E27FC236}">
                <a16:creationId xmlns:a16="http://schemas.microsoft.com/office/drawing/2014/main" id="{EF4B641A-4193-6940-FFB9-83D39B277E15}"/>
              </a:ext>
            </a:extLst>
          </p:cNvPr>
          <p:cNvSpPr txBox="1"/>
          <p:nvPr/>
        </p:nvSpPr>
        <p:spPr>
          <a:xfrm>
            <a:off x="1078825" y="5882244"/>
            <a:ext cx="22388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hlinkClick r:id="rId2"/>
              </a:rPr>
              <a:t>Github</a:t>
            </a:r>
            <a:r>
              <a:rPr lang="en-US" dirty="0">
                <a:hlinkClick r:id="rId2"/>
              </a:rPr>
              <a:t> Notebook Link</a:t>
            </a:r>
            <a:endParaRPr lang="en-US" dirty="0"/>
          </a:p>
        </p:txBody>
      </p:sp>
    </p:spTree>
    <p:extLst>
      <p:ext uri="{BB962C8B-B14F-4D97-AF65-F5344CB8AC3E}">
        <p14:creationId xmlns:p14="http://schemas.microsoft.com/office/powerpoint/2010/main" val="43621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3EE3F2-E677-36FD-D5DF-CADFEC107812}"/>
              </a:ext>
            </a:extLst>
          </p:cNvPr>
          <p:cNvSpPr>
            <a:spLocks noGrp="1"/>
          </p:cNvSpPr>
          <p:nvPr/>
        </p:nvSpPr>
        <p:spPr>
          <a:xfrm>
            <a:off x="838200" y="4058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Maps with Folium</a:t>
            </a:r>
          </a:p>
        </p:txBody>
      </p:sp>
      <p:sp>
        <p:nvSpPr>
          <p:cNvPr id="6" name="Content Placeholder 2">
            <a:extLst>
              <a:ext uri="{FF2B5EF4-FFF2-40B4-BE49-F238E27FC236}">
                <a16:creationId xmlns:a16="http://schemas.microsoft.com/office/drawing/2014/main" id="{FE1EE4EA-828C-4247-D18A-1BD070C07BBE}"/>
              </a:ext>
            </a:extLst>
          </p:cNvPr>
          <p:cNvSpPr>
            <a:spLocks noGrp="1"/>
          </p:cNvSpPr>
          <p:nvPr/>
        </p:nvSpPr>
        <p:spPr>
          <a:xfrm>
            <a:off x="838200" y="1564178"/>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Used Latitude and Longitude coordinates of given launch sites to add markers and labels</a:t>
            </a:r>
          </a:p>
          <a:p>
            <a:r>
              <a:rPr lang="en-US" dirty="0"/>
              <a:t>Assigned launch outcome (success/failure) from the data frame to classes 1 and 0 respectively and assigned the class ‘Green’ and ’Red’ markers to marker clusters grouped by launch site</a:t>
            </a:r>
          </a:p>
          <a:p>
            <a:r>
              <a:rPr lang="en-US" dirty="0"/>
              <a:t>Measured minimum distances of launch sites to:</a:t>
            </a:r>
          </a:p>
          <a:p>
            <a:pPr lvl="1"/>
            <a:r>
              <a:rPr lang="en-US" dirty="0"/>
              <a:t>Cities</a:t>
            </a:r>
          </a:p>
          <a:p>
            <a:pPr lvl="1"/>
            <a:r>
              <a:rPr lang="en-US" dirty="0"/>
              <a:t>Highways</a:t>
            </a:r>
          </a:p>
          <a:p>
            <a:pPr lvl="1"/>
            <a:r>
              <a:rPr lang="en-US" dirty="0"/>
              <a:t>Coastlines</a:t>
            </a:r>
          </a:p>
          <a:p>
            <a:pPr lvl="1"/>
            <a:r>
              <a:rPr lang="en-US" dirty="0"/>
              <a:t>Railways</a:t>
            </a:r>
          </a:p>
          <a:p>
            <a:r>
              <a:rPr lang="en-US" dirty="0"/>
              <a:t>It was determined that launch sites are within proximity to </a:t>
            </a:r>
            <a:r>
              <a:rPr lang="en-US" b="1" dirty="0"/>
              <a:t>railways</a:t>
            </a:r>
            <a:r>
              <a:rPr lang="en-US" dirty="0"/>
              <a:t>, </a:t>
            </a:r>
            <a:r>
              <a:rPr lang="en-US" b="1" dirty="0"/>
              <a:t>highways</a:t>
            </a:r>
            <a:r>
              <a:rPr lang="en-US" dirty="0"/>
              <a:t>, and </a:t>
            </a:r>
            <a:r>
              <a:rPr lang="en-US" b="1" dirty="0"/>
              <a:t>coastline</a:t>
            </a:r>
            <a:r>
              <a:rPr lang="en-US" dirty="0"/>
              <a:t>. Launch sites are within 50km of a city.</a:t>
            </a:r>
          </a:p>
        </p:txBody>
      </p:sp>
      <p:sp>
        <p:nvSpPr>
          <p:cNvPr id="7" name="TextBox 4">
            <a:extLst>
              <a:ext uri="{FF2B5EF4-FFF2-40B4-BE49-F238E27FC236}">
                <a16:creationId xmlns:a16="http://schemas.microsoft.com/office/drawing/2014/main" id="{45C41726-90FF-2926-B0D2-7FB27C49B732}"/>
              </a:ext>
            </a:extLst>
          </p:cNvPr>
          <p:cNvSpPr txBox="1"/>
          <p:nvPr/>
        </p:nvSpPr>
        <p:spPr>
          <a:xfrm>
            <a:off x="838200" y="5915516"/>
            <a:ext cx="979170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hlinkClick r:id="rId3"/>
              </a:rPr>
              <a:t>Github</a:t>
            </a:r>
            <a:r>
              <a:rPr lang="en-US" dirty="0">
                <a:hlinkClick r:id="rId3"/>
              </a:rPr>
              <a:t> Notebook Link</a:t>
            </a:r>
            <a:endParaRPr lang="en-US" dirty="0"/>
          </a:p>
        </p:txBody>
      </p:sp>
    </p:spTree>
    <p:extLst>
      <p:ext uri="{BB962C8B-B14F-4D97-AF65-F5344CB8AC3E}">
        <p14:creationId xmlns:p14="http://schemas.microsoft.com/office/powerpoint/2010/main" val="339264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F30EAE-7B0E-3B08-EB34-66FD5D91E098}"/>
              </a:ext>
            </a:extLst>
          </p:cNvPr>
          <p:cNvSpPr>
            <a:spLocks noGrp="1"/>
          </p:cNvSpPr>
          <p:nvPr/>
        </p:nvSpPr>
        <p:spPr>
          <a:xfrm>
            <a:off x="838200" y="3791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Build </a:t>
            </a:r>
            <a:r>
              <a:rPr lang="en-US" dirty="0" err="1"/>
              <a:t>Plotly</a:t>
            </a:r>
            <a:r>
              <a:rPr lang="en-US" dirty="0"/>
              <a:t> Dashboard</a:t>
            </a:r>
          </a:p>
        </p:txBody>
      </p:sp>
      <p:sp>
        <p:nvSpPr>
          <p:cNvPr id="6" name="Content Placeholder 2">
            <a:extLst>
              <a:ext uri="{FF2B5EF4-FFF2-40B4-BE49-F238E27FC236}">
                <a16:creationId xmlns:a16="http://schemas.microsoft.com/office/drawing/2014/main" id="{489E0FA3-C6E0-8449-BDD5-A09B5689701F}"/>
              </a:ext>
            </a:extLst>
          </p:cNvPr>
          <p:cNvSpPr>
            <a:spLocks noGrp="1"/>
          </p:cNvSpPr>
          <p:nvPr/>
        </p:nvSpPr>
        <p:spPr>
          <a:xfrm>
            <a:off x="838200" y="170471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Make an interactive web app to visualize launch data</a:t>
            </a:r>
          </a:p>
          <a:p>
            <a:pPr lvl="1"/>
            <a:r>
              <a:rPr lang="en-US" dirty="0"/>
              <a:t>Include pie chart to visualize launch landing success by launch site</a:t>
            </a:r>
          </a:p>
          <a:p>
            <a:pPr lvl="1"/>
            <a:r>
              <a:rPr lang="en-US" dirty="0"/>
              <a:t>Include scatter plot of payload mass vs. landing success rate color coded </a:t>
            </a:r>
            <a:r>
              <a:rPr lang="en-US" dirty="0" err="1"/>
              <a:t>bby</a:t>
            </a:r>
            <a:r>
              <a:rPr lang="en-US" dirty="0"/>
              <a:t> booster version</a:t>
            </a:r>
          </a:p>
        </p:txBody>
      </p:sp>
      <p:pic>
        <p:nvPicPr>
          <p:cNvPr id="7" name="Picture 6" descr="Chart, pie chart&#10;&#10;Description automatically generated">
            <a:extLst>
              <a:ext uri="{FF2B5EF4-FFF2-40B4-BE49-F238E27FC236}">
                <a16:creationId xmlns:a16="http://schemas.microsoft.com/office/drawing/2014/main" id="{04CE586A-0567-C558-1780-B0A9474E172D}"/>
              </a:ext>
            </a:extLst>
          </p:cNvPr>
          <p:cNvPicPr>
            <a:picLocks noChangeAspect="1"/>
          </p:cNvPicPr>
          <p:nvPr/>
        </p:nvPicPr>
        <p:blipFill rotWithShape="1">
          <a:blip r:embed="rId2"/>
          <a:srcRect b="9564"/>
          <a:stretch/>
        </p:blipFill>
        <p:spPr>
          <a:xfrm>
            <a:off x="152400" y="3195380"/>
            <a:ext cx="5943600" cy="3032125"/>
          </a:xfrm>
          <a:prstGeom prst="rect">
            <a:avLst/>
          </a:prstGeom>
        </p:spPr>
      </p:pic>
      <p:pic>
        <p:nvPicPr>
          <p:cNvPr id="8" name="Picture 7" descr="Scatter chart&#10;&#10;Description automatically generated">
            <a:extLst>
              <a:ext uri="{FF2B5EF4-FFF2-40B4-BE49-F238E27FC236}">
                <a16:creationId xmlns:a16="http://schemas.microsoft.com/office/drawing/2014/main" id="{4A68EABA-D897-2132-3E7D-5AE9B8D422AD}"/>
              </a:ext>
            </a:extLst>
          </p:cNvPr>
          <p:cNvPicPr>
            <a:picLocks noChangeAspect="1"/>
          </p:cNvPicPr>
          <p:nvPr/>
        </p:nvPicPr>
        <p:blipFill>
          <a:blip r:embed="rId3"/>
          <a:stretch>
            <a:fillRect/>
          </a:stretch>
        </p:blipFill>
        <p:spPr>
          <a:xfrm>
            <a:off x="6096000" y="2957255"/>
            <a:ext cx="5943600" cy="3441700"/>
          </a:xfrm>
          <a:prstGeom prst="rect">
            <a:avLst/>
          </a:prstGeom>
        </p:spPr>
      </p:pic>
    </p:spTree>
    <p:extLst>
      <p:ext uri="{BB962C8B-B14F-4D97-AF65-F5344CB8AC3E}">
        <p14:creationId xmlns:p14="http://schemas.microsoft.com/office/powerpoint/2010/main" val="249794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995479-9426-9C1D-A3CF-BDA7955F487A}"/>
              </a:ext>
            </a:extLst>
          </p:cNvPr>
          <p:cNvSpPr>
            <a:spLocks noGrp="1"/>
          </p:cNvSpPr>
          <p:nvPr/>
        </p:nvSpPr>
        <p:spPr>
          <a:xfrm>
            <a:off x="803275" y="417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Predictive Analysis</a:t>
            </a:r>
          </a:p>
        </p:txBody>
      </p:sp>
      <p:graphicFrame>
        <p:nvGraphicFramePr>
          <p:cNvPr id="8" name="Diagram 7">
            <a:extLst>
              <a:ext uri="{FF2B5EF4-FFF2-40B4-BE49-F238E27FC236}">
                <a16:creationId xmlns:a16="http://schemas.microsoft.com/office/drawing/2014/main" id="{E7017C08-3E0D-D68C-A396-53A8FBA1A799}"/>
              </a:ext>
            </a:extLst>
          </p:cNvPr>
          <p:cNvGraphicFramePr/>
          <p:nvPr>
            <p:extLst>
              <p:ext uri="{D42A27DB-BD31-4B8C-83A1-F6EECF244321}">
                <p14:modId xmlns:p14="http://schemas.microsoft.com/office/powerpoint/2010/main" val="2580630510"/>
              </p:ext>
            </p:extLst>
          </p:nvPr>
        </p:nvGraphicFramePr>
        <p:xfrm>
          <a:off x="34926" y="1599555"/>
          <a:ext cx="6616700" cy="484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7">
            <a:extLst>
              <a:ext uri="{FF2B5EF4-FFF2-40B4-BE49-F238E27FC236}">
                <a16:creationId xmlns:a16="http://schemas.microsoft.com/office/drawing/2014/main" id="{43527F1A-8837-CF3C-0163-4DCBDACDFDCF}"/>
              </a:ext>
            </a:extLst>
          </p:cNvPr>
          <p:cNvSpPr txBox="1"/>
          <p:nvPr/>
        </p:nvSpPr>
        <p:spPr>
          <a:xfrm>
            <a:off x="7543724" y="3244334"/>
            <a:ext cx="164488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hlinkClick r:id="rId7"/>
              </a:rPr>
              <a:t>Github</a:t>
            </a:r>
            <a:r>
              <a:rPr lang="en-US" dirty="0">
                <a:hlinkClick r:id="rId7"/>
              </a:rPr>
              <a:t> Link</a:t>
            </a:r>
            <a:endParaRPr lang="en-US" dirty="0"/>
          </a:p>
        </p:txBody>
      </p:sp>
    </p:spTree>
    <p:extLst>
      <p:ext uri="{BB962C8B-B14F-4D97-AF65-F5344CB8AC3E}">
        <p14:creationId xmlns:p14="http://schemas.microsoft.com/office/powerpoint/2010/main" val="328513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890916F-84D7-E89B-C889-54862674B231}"/>
              </a:ext>
            </a:extLst>
          </p:cNvPr>
          <p:cNvSpPr>
            <a:spLocks noGrp="1"/>
          </p:cNvSpPr>
          <p:nvPr/>
        </p:nvSpPr>
        <p:spPr>
          <a:xfrm>
            <a:off x="838200" y="3038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ML Method</a:t>
            </a:r>
          </a:p>
        </p:txBody>
      </p:sp>
      <p:pic>
        <p:nvPicPr>
          <p:cNvPr id="11" name="Picture 10" descr="Graphical user interface, text, application, email&#10;&#10;Description automatically generated">
            <a:extLst>
              <a:ext uri="{FF2B5EF4-FFF2-40B4-BE49-F238E27FC236}">
                <a16:creationId xmlns:a16="http://schemas.microsoft.com/office/drawing/2014/main" id="{98252494-62F4-63F6-7E01-EF9EF9C7BB28}"/>
              </a:ext>
            </a:extLst>
          </p:cNvPr>
          <p:cNvPicPr>
            <a:picLocks noChangeAspect="1"/>
          </p:cNvPicPr>
          <p:nvPr/>
        </p:nvPicPr>
        <p:blipFill rotWithShape="1">
          <a:blip r:embed="rId3"/>
          <a:srcRect r="46763"/>
          <a:stretch/>
        </p:blipFill>
        <p:spPr>
          <a:xfrm>
            <a:off x="431800" y="1354822"/>
            <a:ext cx="5097808" cy="4667250"/>
          </a:xfrm>
          <a:prstGeom prst="rect">
            <a:avLst/>
          </a:prstGeom>
        </p:spPr>
      </p:pic>
      <p:sp>
        <p:nvSpPr>
          <p:cNvPr id="13" name="Content Placeholder 2">
            <a:extLst>
              <a:ext uri="{FF2B5EF4-FFF2-40B4-BE49-F238E27FC236}">
                <a16:creationId xmlns:a16="http://schemas.microsoft.com/office/drawing/2014/main" id="{49479EE8-2C19-D55A-42FD-496B91D0DCCE}"/>
              </a:ext>
            </a:extLst>
          </p:cNvPr>
          <p:cNvSpPr>
            <a:spLocks noGrp="1"/>
          </p:cNvSpPr>
          <p:nvPr/>
        </p:nvSpPr>
        <p:spPr>
          <a:xfrm>
            <a:off x="5826947" y="2227947"/>
            <a:ext cx="5730052" cy="2279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After performing analysis on logistic regression, SVM, tree, and KNN methods it was noted that SVM had the highest accuracy and would be used for modeling and prediction</a:t>
            </a:r>
          </a:p>
        </p:txBody>
      </p:sp>
      <p:sp>
        <p:nvSpPr>
          <p:cNvPr id="14" name="Rectangle 13">
            <a:extLst>
              <a:ext uri="{FF2B5EF4-FFF2-40B4-BE49-F238E27FC236}">
                <a16:creationId xmlns:a16="http://schemas.microsoft.com/office/drawing/2014/main" id="{DE2A4CF4-6197-5993-62D2-22B57CE9F836}"/>
              </a:ext>
            </a:extLst>
          </p:cNvPr>
          <p:cNvSpPr/>
          <p:nvPr/>
        </p:nvSpPr>
        <p:spPr>
          <a:xfrm>
            <a:off x="2171700" y="5691872"/>
            <a:ext cx="520700" cy="21590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C756F4A7-787F-4AC7-AFC5-E9897B89492C}"/>
              </a:ext>
            </a:extLst>
          </p:cNvPr>
          <p:cNvSpPr txBox="1"/>
          <p:nvPr/>
        </p:nvSpPr>
        <p:spPr>
          <a:xfrm>
            <a:off x="7543724" y="5229251"/>
            <a:ext cx="164488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hlinkClick r:id="rId4"/>
              </a:rPr>
              <a:t>Github</a:t>
            </a:r>
            <a:r>
              <a:rPr lang="en-US" dirty="0">
                <a:hlinkClick r:id="rId4"/>
              </a:rPr>
              <a:t> Link</a:t>
            </a:r>
            <a:endParaRPr lang="en-US" dirty="0"/>
          </a:p>
        </p:txBody>
      </p:sp>
    </p:spTree>
    <p:extLst>
      <p:ext uri="{BB962C8B-B14F-4D97-AF65-F5344CB8AC3E}">
        <p14:creationId xmlns:p14="http://schemas.microsoft.com/office/powerpoint/2010/main" val="245844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73BEC0-94F5-4226-A9E7-51B66045EF49}"/>
              </a:ext>
            </a:extLst>
          </p:cNvPr>
          <p:cNvSpPr>
            <a:spLocks noGrp="1"/>
          </p:cNvSpPr>
          <p:nvPr/>
        </p:nvSpPr>
        <p:spPr>
          <a:xfrm>
            <a:off x="8382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CONCLUSION</a:t>
            </a:r>
          </a:p>
        </p:txBody>
      </p:sp>
      <p:sp>
        <p:nvSpPr>
          <p:cNvPr id="6" name="Content Placeholder 3">
            <a:extLst>
              <a:ext uri="{FF2B5EF4-FFF2-40B4-BE49-F238E27FC236}">
                <a16:creationId xmlns:a16="http://schemas.microsoft.com/office/drawing/2014/main" id="{28684E62-A9F8-4E7A-AB01-78893062A1B4}"/>
              </a:ext>
            </a:extLst>
          </p:cNvPr>
          <p:cNvSpPr>
            <a:spLocks noGrp="1"/>
          </p:cNvSpPr>
          <p:nvPr/>
        </p:nvSpPr>
        <p:spPr>
          <a:xfrm>
            <a:off x="4544291" y="1983581"/>
            <a:ext cx="6809509"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Low weighted payloads perform better than heavier payloads on the Falcon 9 rocket system except when in VLEO orbit</a:t>
            </a:r>
          </a:p>
          <a:p>
            <a:r>
              <a:rPr lang="en-US" dirty="0"/>
              <a:t>Success rates for SpaceX launches display a positive linear trend indicating that success rates of Falcon 9 rocket systems are increasing</a:t>
            </a:r>
          </a:p>
          <a:p>
            <a:r>
              <a:rPr lang="en-US" dirty="0"/>
              <a:t>KSCLC 39A has the most success of all the sites by a large margin</a:t>
            </a:r>
          </a:p>
          <a:p>
            <a:r>
              <a:rPr lang="en-US" dirty="0"/>
              <a:t>GEO, SO, HEO, ESL-1 only have one launch and data is inconclusive to their efficacy. VLEO has demonstrated success.</a:t>
            </a:r>
          </a:p>
          <a:p>
            <a:endParaRPr lang="en-US" dirty="0"/>
          </a:p>
        </p:txBody>
      </p:sp>
      <p:pic>
        <p:nvPicPr>
          <p:cNvPr id="7" name="Content Placeholder 5">
            <a:extLst>
              <a:ext uri="{FF2B5EF4-FFF2-40B4-BE49-F238E27FC236}">
                <a16:creationId xmlns:a16="http://schemas.microsoft.com/office/drawing/2014/main" id="{5E013141-2139-434F-83AB-CF1C80A7AC4A}"/>
              </a:ext>
            </a:extLst>
          </p:cNvPr>
          <p:cNvPicPr>
            <a:picLocks noGrp="1" noChangeAspect="1"/>
          </p:cNvPicPr>
          <p:nvPr/>
        </p:nvPicPr>
        <p:blipFill>
          <a:blip r:embed="rId2"/>
          <a:stretch>
            <a:fillRect/>
          </a:stretch>
        </p:blipFill>
        <p:spPr>
          <a:xfrm>
            <a:off x="1125967" y="2271852"/>
            <a:ext cx="3054361" cy="3054361"/>
          </a:xfrm>
          <a:prstGeom prst="rect">
            <a:avLst/>
          </a:prstGeom>
        </p:spPr>
      </p:pic>
    </p:spTree>
    <p:extLst>
      <p:ext uri="{BB962C8B-B14F-4D97-AF65-F5344CB8AC3E}">
        <p14:creationId xmlns:p14="http://schemas.microsoft.com/office/powerpoint/2010/main" val="410136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FCF411A-B036-F4A3-5A3A-763A387A76EE}"/>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Thank you!</a:t>
            </a:r>
          </a:p>
        </p:txBody>
      </p:sp>
    </p:spTree>
    <p:extLst>
      <p:ext uri="{BB962C8B-B14F-4D97-AF65-F5344CB8AC3E}">
        <p14:creationId xmlns:p14="http://schemas.microsoft.com/office/powerpoint/2010/main" val="59618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Methodology Summary:</a:t>
            </a:r>
          </a:p>
          <a:p>
            <a:pPr lvl="1"/>
            <a:r>
              <a:rPr lang="en-US" sz="1800" dirty="0"/>
              <a:t>Data collected via API and </a:t>
            </a:r>
            <a:r>
              <a:rPr lang="en-US" sz="1800" dirty="0" err="1"/>
              <a:t>Webscraping</a:t>
            </a:r>
            <a:r>
              <a:rPr lang="en-US" sz="1800" dirty="0"/>
              <a:t> Wikipedia page</a:t>
            </a:r>
          </a:p>
          <a:p>
            <a:pPr lvl="1"/>
            <a:r>
              <a:rPr lang="en-US" sz="1800" dirty="0"/>
              <a:t>Data Wrangling to clean data</a:t>
            </a:r>
          </a:p>
          <a:p>
            <a:pPr lvl="1"/>
            <a:r>
              <a:rPr lang="en-US" sz="1800" dirty="0"/>
              <a:t>Exploratory Data Analysis using SQL and </a:t>
            </a:r>
            <a:r>
              <a:rPr lang="en-US" sz="1800" dirty="0" err="1"/>
              <a:t>Visualisation</a:t>
            </a:r>
            <a:r>
              <a:rPr lang="en-US" sz="1800" dirty="0"/>
              <a:t> techniques</a:t>
            </a:r>
          </a:p>
          <a:p>
            <a:pPr lvl="1"/>
            <a:r>
              <a:rPr lang="en-US" sz="1800" dirty="0"/>
              <a:t>Interactive </a:t>
            </a:r>
            <a:r>
              <a:rPr lang="en-US" sz="1800" dirty="0" err="1"/>
              <a:t>Plotly</a:t>
            </a:r>
            <a:r>
              <a:rPr lang="en-US" sz="1800" dirty="0"/>
              <a:t> web app to </a:t>
            </a:r>
            <a:r>
              <a:rPr lang="en-US" sz="1800" dirty="0" err="1"/>
              <a:t>visualise</a:t>
            </a:r>
            <a:r>
              <a:rPr lang="en-US" sz="1800" dirty="0"/>
              <a:t> payload and success launch data at each launch site</a:t>
            </a:r>
          </a:p>
          <a:p>
            <a:pPr lvl="1"/>
            <a:r>
              <a:rPr lang="en-US" sz="1800" dirty="0"/>
              <a:t>Exploring launch analysis using Folium maps</a:t>
            </a:r>
          </a:p>
          <a:p>
            <a:pPr lvl="1"/>
            <a:r>
              <a:rPr lang="en-US" sz="1800" dirty="0"/>
              <a:t>Predictive Analysis for classification of Falcon 9 landing success</a:t>
            </a:r>
          </a:p>
          <a:p>
            <a:r>
              <a:rPr lang="en-US" sz="2200" dirty="0"/>
              <a:t>Summary of Results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SpaceX advertises Falcon 9 rocket launches with a cost of 62 million dollars</a:t>
            </a:r>
          </a:p>
          <a:p>
            <a:r>
              <a:rPr lang="en-US" sz="2200" dirty="0"/>
              <a:t>Other providers cost upward of 165 million dollars each</a:t>
            </a:r>
          </a:p>
          <a:p>
            <a:r>
              <a:rPr lang="en-US" sz="2200" dirty="0"/>
              <a:t>Savings are because SpaceX can reuse the first stage</a:t>
            </a:r>
          </a:p>
          <a:p>
            <a:r>
              <a:rPr lang="en-US" sz="2200" dirty="0"/>
              <a:t>What we aim to find</a:t>
            </a:r>
          </a:p>
          <a:p>
            <a:pPr lvl="1"/>
            <a:r>
              <a:rPr lang="en-US" sz="1800" dirty="0"/>
              <a:t>Understand Falcon 9 history of success and failures</a:t>
            </a:r>
          </a:p>
          <a:p>
            <a:pPr lvl="1"/>
            <a:r>
              <a:rPr lang="en-US" sz="1800" dirty="0"/>
              <a:t>Predict if Falcon 9 rocket will land successfully</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collection methodology</a:t>
            </a:r>
          </a:p>
          <a:p>
            <a:pPr lvl="1"/>
            <a:r>
              <a:rPr lang="en-US" sz="1800" dirty="0"/>
              <a:t>SpaceX REST API</a:t>
            </a:r>
          </a:p>
          <a:p>
            <a:pPr lvl="1"/>
            <a:r>
              <a:rPr lang="en-US" sz="1800" dirty="0"/>
              <a:t>Web scraping from Wikipedia</a:t>
            </a:r>
          </a:p>
          <a:p>
            <a:r>
              <a:rPr lang="en-US" sz="2200" dirty="0"/>
              <a:t>Data wrangling</a:t>
            </a:r>
          </a:p>
          <a:p>
            <a:pPr lvl="1"/>
            <a:r>
              <a:rPr lang="en-US" sz="1800" dirty="0"/>
              <a:t>One hot encoding data fields for ML and data cleaning of null values/irrelevant columns</a:t>
            </a:r>
          </a:p>
          <a:p>
            <a:r>
              <a:rPr lang="en-US" sz="2200" dirty="0"/>
              <a:t>Exploratory data analysis (EDA)</a:t>
            </a:r>
          </a:p>
          <a:p>
            <a:r>
              <a:rPr lang="en-US" sz="2200" dirty="0"/>
              <a:t>Interactive visual analytics</a:t>
            </a:r>
          </a:p>
          <a:p>
            <a:pPr lvl="1"/>
            <a:r>
              <a:rPr lang="en-US" sz="1800" dirty="0"/>
              <a:t>Folium maps</a:t>
            </a:r>
          </a:p>
          <a:p>
            <a:pPr lvl="1"/>
            <a:r>
              <a:rPr lang="en-US" sz="1800" dirty="0" err="1"/>
              <a:t>Plotly</a:t>
            </a:r>
            <a:r>
              <a:rPr lang="en-US" sz="1800" dirty="0"/>
              <a:t> dashboard</a:t>
            </a:r>
          </a:p>
          <a:p>
            <a:r>
              <a:rPr lang="en-US" sz="2200" dirty="0"/>
              <a:t>Predictive analysis</a:t>
            </a:r>
          </a:p>
          <a:p>
            <a:pPr lvl="1"/>
            <a:r>
              <a:rPr lang="en-US" sz="1800" dirty="0"/>
              <a:t>LR, KNN, SVM, DT models were built and evaluated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231449"/>
            <a:ext cx="10515600" cy="1325563"/>
          </a:xfrm>
        </p:spPr>
        <p:txBody>
          <a:bodyPr anchor="ctr">
            <a:normAutofit/>
          </a:bodyPr>
          <a:lstStyle/>
          <a:p>
            <a:r>
              <a:rPr lang="en-US" dirty="0"/>
              <a:t>Data Visualization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3" descr="As Flight Number increases, so does the Payload Mass which appears to have a positive correlation with mission success.">
            <a:extLst>
              <a:ext uri="{FF2B5EF4-FFF2-40B4-BE49-F238E27FC236}">
                <a16:creationId xmlns:a16="http://schemas.microsoft.com/office/drawing/2014/main" id="{80A708A2-C82D-1177-1BC5-A2E1A0A931D9}"/>
              </a:ext>
              <a:ext uri="{C183D7F6-B498-43B3-948B-1728B52AA6E4}">
                <adec:decorative xmlns:adec="http://schemas.microsoft.com/office/drawing/2017/decorative" val="0"/>
              </a:ext>
            </a:extLst>
          </p:cNvPr>
          <p:cNvPicPr>
            <a:picLocks noChangeAspect="1"/>
          </p:cNvPicPr>
          <p:nvPr/>
        </p:nvPicPr>
        <p:blipFill rotWithShape="1">
          <a:blip r:embed="rId3"/>
          <a:srcRect t="4466"/>
          <a:stretch/>
        </p:blipFill>
        <p:spPr>
          <a:xfrm>
            <a:off x="298107" y="1081397"/>
            <a:ext cx="11580948" cy="2343151"/>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5F1B3FE8-1662-7522-6898-7B38C4D4E720}"/>
              </a:ext>
            </a:extLst>
          </p:cNvPr>
          <p:cNvPicPr>
            <a:picLocks noChangeAspect="1"/>
          </p:cNvPicPr>
          <p:nvPr/>
        </p:nvPicPr>
        <p:blipFill>
          <a:blip r:embed="rId4"/>
          <a:stretch>
            <a:fillRect/>
          </a:stretch>
        </p:blipFill>
        <p:spPr>
          <a:xfrm>
            <a:off x="298107" y="4044949"/>
            <a:ext cx="11397726" cy="2266951"/>
          </a:xfrm>
          <a:prstGeom prst="rect">
            <a:avLst/>
          </a:prstGeom>
        </p:spPr>
      </p:pic>
      <p:sp>
        <p:nvSpPr>
          <p:cNvPr id="6" name="TextBox 6">
            <a:extLst>
              <a:ext uri="{FF2B5EF4-FFF2-40B4-BE49-F238E27FC236}">
                <a16:creationId xmlns:a16="http://schemas.microsoft.com/office/drawing/2014/main" id="{93496B39-5C02-8299-E7F0-CDAAF19B5E6D}"/>
              </a:ext>
            </a:extLst>
          </p:cNvPr>
          <p:cNvSpPr txBox="1"/>
          <p:nvPr/>
        </p:nvSpPr>
        <p:spPr>
          <a:xfrm>
            <a:off x="3339960" y="3330323"/>
            <a:ext cx="563167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It appears that Flight Number and Pay Load Mass has a positive correlation</a:t>
            </a:r>
          </a:p>
        </p:txBody>
      </p:sp>
      <p:sp>
        <p:nvSpPr>
          <p:cNvPr id="7" name="TextBox 6">
            <a:extLst>
              <a:ext uri="{FF2B5EF4-FFF2-40B4-BE49-F238E27FC236}">
                <a16:creationId xmlns:a16="http://schemas.microsoft.com/office/drawing/2014/main" id="{638CF8AD-7CD3-47F9-B81C-EEDBE6B711AD}"/>
              </a:ext>
            </a:extLst>
          </p:cNvPr>
          <p:cNvSpPr txBox="1"/>
          <p:nvPr/>
        </p:nvSpPr>
        <p:spPr>
          <a:xfrm>
            <a:off x="2274446" y="6158011"/>
            <a:ext cx="850450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SLC4E and LC39A have a high success rates, however after flight 40, even SLC30 begins to reach high success levels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D630AAA-9C6C-EAFD-3D67-005DC4D33B39}"/>
              </a:ext>
            </a:extLst>
          </p:cNvPr>
          <p:cNvSpPr>
            <a:spLocks noGrp="1"/>
          </p:cNvSpPr>
          <p:nvPr/>
        </p:nvSpPr>
        <p:spPr>
          <a:xfrm>
            <a:off x="987156" y="4397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Data Visualization</a:t>
            </a:r>
          </a:p>
        </p:txBody>
      </p:sp>
      <p:pic>
        <p:nvPicPr>
          <p:cNvPr id="13" name="Picture 12" descr="Chart, scatter chart&#10;&#10;Description automatically generated">
            <a:extLst>
              <a:ext uri="{FF2B5EF4-FFF2-40B4-BE49-F238E27FC236}">
                <a16:creationId xmlns:a16="http://schemas.microsoft.com/office/drawing/2014/main" id="{D78A9BDD-AF6B-73EE-08E2-D2D785855E36}"/>
              </a:ext>
            </a:extLst>
          </p:cNvPr>
          <p:cNvPicPr>
            <a:picLocks noChangeAspect="1"/>
          </p:cNvPicPr>
          <p:nvPr/>
        </p:nvPicPr>
        <p:blipFill>
          <a:blip r:embed="rId3"/>
          <a:stretch>
            <a:fillRect/>
          </a:stretch>
        </p:blipFill>
        <p:spPr>
          <a:xfrm>
            <a:off x="148955" y="1544638"/>
            <a:ext cx="11894089" cy="2330450"/>
          </a:xfrm>
          <a:prstGeom prst="rect">
            <a:avLst/>
          </a:prstGeom>
        </p:spPr>
      </p:pic>
      <p:pic>
        <p:nvPicPr>
          <p:cNvPr id="14" name="Picture 13" descr="Chart, bar chart&#10;&#10;Description automatically generated">
            <a:extLst>
              <a:ext uri="{FF2B5EF4-FFF2-40B4-BE49-F238E27FC236}">
                <a16:creationId xmlns:a16="http://schemas.microsoft.com/office/drawing/2014/main" id="{A9103CEF-9ACF-9D9F-D650-D120C8AB45E5}"/>
              </a:ext>
            </a:extLst>
          </p:cNvPr>
          <p:cNvPicPr>
            <a:picLocks noChangeAspect="1"/>
          </p:cNvPicPr>
          <p:nvPr/>
        </p:nvPicPr>
        <p:blipFill>
          <a:blip r:embed="rId4"/>
          <a:stretch>
            <a:fillRect/>
          </a:stretch>
        </p:blipFill>
        <p:spPr>
          <a:xfrm>
            <a:off x="325167" y="3875087"/>
            <a:ext cx="3843445" cy="2543175"/>
          </a:xfrm>
          <a:prstGeom prst="rect">
            <a:avLst/>
          </a:prstGeom>
        </p:spPr>
      </p:pic>
      <p:sp>
        <p:nvSpPr>
          <p:cNvPr id="15" name="TextBox 9">
            <a:extLst>
              <a:ext uri="{FF2B5EF4-FFF2-40B4-BE49-F238E27FC236}">
                <a16:creationId xmlns:a16="http://schemas.microsoft.com/office/drawing/2014/main" id="{4A43A9A0-70F6-3315-CF81-4C08906E78CD}"/>
              </a:ext>
            </a:extLst>
          </p:cNvPr>
          <p:cNvSpPr txBox="1"/>
          <p:nvPr/>
        </p:nvSpPr>
        <p:spPr>
          <a:xfrm>
            <a:off x="4378056" y="4075113"/>
            <a:ext cx="734377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GEO, SO, HEO, ESL-1 each only have one flight and therefore an assessment cannot be made as to the efficacy of its flight success. VLEO has achieved a high success rate in the later flights whereas LEO and ISS also have higher average success throughout all flights.</a:t>
            </a:r>
          </a:p>
        </p:txBody>
      </p:sp>
    </p:spTree>
    <p:extLst>
      <p:ext uri="{BB962C8B-B14F-4D97-AF65-F5344CB8AC3E}">
        <p14:creationId xmlns:p14="http://schemas.microsoft.com/office/powerpoint/2010/main" val="384734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71EFD2-728B-645E-99F7-D5FF34394447}"/>
              </a:ext>
            </a:extLst>
          </p:cNvPr>
          <p:cNvSpPr>
            <a:spLocks noGrp="1"/>
          </p:cNvSpPr>
          <p:nvPr/>
        </p:nvSpPr>
        <p:spPr>
          <a:xfrm>
            <a:off x="838200" y="3967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Data Visualization</a:t>
            </a:r>
          </a:p>
        </p:txBody>
      </p:sp>
      <p:pic>
        <p:nvPicPr>
          <p:cNvPr id="6" name="Picture 5" descr="Chart, scatter chart&#10;&#10;Description automatically generated">
            <a:extLst>
              <a:ext uri="{FF2B5EF4-FFF2-40B4-BE49-F238E27FC236}">
                <a16:creationId xmlns:a16="http://schemas.microsoft.com/office/drawing/2014/main" id="{5355468A-3EBA-B3A2-D364-D459FFDB05A8}"/>
              </a:ext>
            </a:extLst>
          </p:cNvPr>
          <p:cNvPicPr>
            <a:picLocks noChangeAspect="1"/>
          </p:cNvPicPr>
          <p:nvPr/>
        </p:nvPicPr>
        <p:blipFill>
          <a:blip r:embed="rId2"/>
          <a:stretch>
            <a:fillRect/>
          </a:stretch>
        </p:blipFill>
        <p:spPr>
          <a:xfrm>
            <a:off x="206322" y="2108110"/>
            <a:ext cx="11779356" cy="2338388"/>
          </a:xfrm>
          <a:prstGeom prst="rect">
            <a:avLst/>
          </a:prstGeom>
        </p:spPr>
      </p:pic>
      <p:sp>
        <p:nvSpPr>
          <p:cNvPr id="7" name="TextBox 6">
            <a:extLst>
              <a:ext uri="{FF2B5EF4-FFF2-40B4-BE49-F238E27FC236}">
                <a16:creationId xmlns:a16="http://schemas.microsoft.com/office/drawing/2014/main" id="{E8C0A717-9B6E-2629-D741-074769D83F0E}"/>
              </a:ext>
            </a:extLst>
          </p:cNvPr>
          <p:cNvSpPr txBox="1"/>
          <p:nvPr/>
        </p:nvSpPr>
        <p:spPr>
          <a:xfrm>
            <a:off x="347609" y="4832260"/>
            <a:ext cx="112728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LEO, SSO, and ISS tend to only launch smaller payloads achieving high mission success. GTO on the other hand launches heavier payloads but has seen more mission failure. VLEO almost exclusively launches the heaviest payloads and achieves a very high mission success. The key takeaway: VLEO orbits are very likely to be heavy payloads whereas lighter payloads will be in SSO, LEO, or ISS save a few exceptions.</a:t>
            </a:r>
          </a:p>
        </p:txBody>
      </p:sp>
    </p:spTree>
    <p:extLst>
      <p:ext uri="{BB962C8B-B14F-4D97-AF65-F5344CB8AC3E}">
        <p14:creationId xmlns:p14="http://schemas.microsoft.com/office/powerpoint/2010/main" val="326723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6B03E6-DF56-0E75-86D4-56B668649AE3}"/>
              </a:ext>
            </a:extLst>
          </p:cNvPr>
          <p:cNvSpPr>
            <a:spLocks noGrp="1"/>
          </p:cNvSpPr>
          <p:nvPr/>
        </p:nvSpPr>
        <p:spPr>
          <a:xfrm>
            <a:off x="838200" y="2975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Data Visualization</a:t>
            </a:r>
          </a:p>
        </p:txBody>
      </p:sp>
      <p:pic>
        <p:nvPicPr>
          <p:cNvPr id="6" name="Content Placeholder 5" descr="Chart, line chart&#10;&#10;Description automatically generated">
            <a:extLst>
              <a:ext uri="{FF2B5EF4-FFF2-40B4-BE49-F238E27FC236}">
                <a16:creationId xmlns:a16="http://schemas.microsoft.com/office/drawing/2014/main" id="{456976C6-0B9F-3529-F2B5-FA238FBBA250}"/>
              </a:ext>
            </a:extLst>
          </p:cNvPr>
          <p:cNvPicPr>
            <a:picLocks noGrp="1" noChangeAspect="1"/>
          </p:cNvPicPr>
          <p:nvPr/>
        </p:nvPicPr>
        <p:blipFill>
          <a:blip r:embed="rId2"/>
          <a:stretch>
            <a:fillRect/>
          </a:stretch>
        </p:blipFill>
        <p:spPr>
          <a:xfrm>
            <a:off x="142875" y="1722437"/>
            <a:ext cx="7126817" cy="4581525"/>
          </a:xfrm>
          <a:prstGeom prst="rect">
            <a:avLst/>
          </a:prstGeom>
        </p:spPr>
      </p:pic>
      <p:sp>
        <p:nvSpPr>
          <p:cNvPr id="7" name="TextBox 6">
            <a:extLst>
              <a:ext uri="{FF2B5EF4-FFF2-40B4-BE49-F238E27FC236}">
                <a16:creationId xmlns:a16="http://schemas.microsoft.com/office/drawing/2014/main" id="{A75523C8-0FB3-5429-FBC0-A64089474185}"/>
              </a:ext>
            </a:extLst>
          </p:cNvPr>
          <p:cNvSpPr txBox="1"/>
          <p:nvPr/>
        </p:nvSpPr>
        <p:spPr>
          <a:xfrm>
            <a:off x="7429500" y="3117848"/>
            <a:ext cx="4619625"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There is a positive trend of mission success in the years beyond 2013. There was a negative trend in 2017 and a slight dip in 2019 though the overall trend of mission success has been upward.</a:t>
            </a:r>
          </a:p>
        </p:txBody>
      </p:sp>
    </p:spTree>
    <p:extLst>
      <p:ext uri="{BB962C8B-B14F-4D97-AF65-F5344CB8AC3E}">
        <p14:creationId xmlns:p14="http://schemas.microsoft.com/office/powerpoint/2010/main" val="2005950441"/>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447</TotalTime>
  <Words>858</Words>
  <Application>Microsoft Office PowerPoint</Application>
  <PresentationFormat>Widescreen</PresentationFormat>
  <Paragraphs>107</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Helv</vt:lpstr>
      <vt:lpstr>IBM Plex Mono SemiBold</vt:lpstr>
      <vt:lpstr>IBM Plex Mono Text</vt:lpstr>
      <vt:lpstr>IBM Plex Sans Text</vt:lpstr>
      <vt:lpstr>SLIDE_TEMPLATE_skill_network</vt:lpstr>
      <vt:lpstr>SpaceX Falcon 9 Analysis</vt:lpstr>
      <vt:lpstr>OUTLINE</vt:lpstr>
      <vt:lpstr>EXECUTIVE SUMMARY</vt:lpstr>
      <vt:lpstr>INTRODUCTION</vt:lpstr>
      <vt:lpstr>METHODOLOGY</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Harshvardhan Sharma</cp:lastModifiedBy>
  <cp:revision>19</cp:revision>
  <dcterms:created xsi:type="dcterms:W3CDTF">2020-10-28T18:29:43Z</dcterms:created>
  <dcterms:modified xsi:type="dcterms:W3CDTF">2023-02-18T17:14:08Z</dcterms:modified>
</cp:coreProperties>
</file>