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57" r:id="rId5"/>
    <p:sldId id="259" r:id="rId6"/>
    <p:sldId id="260" r:id="rId7"/>
    <p:sldId id="262" r:id="rId8"/>
    <p:sldId id="263" r:id="rId9"/>
    <p:sldId id="271" r:id="rId10"/>
    <p:sldId id="264" r:id="rId11"/>
    <p:sldId id="273" r:id="rId12"/>
    <p:sldId id="265" r:id="rId13"/>
    <p:sldId id="267" r:id="rId14"/>
    <p:sldId id="266" r:id="rId15"/>
    <p:sldId id="268" r:id="rId16"/>
    <p:sldId id="269" r:id="rId17"/>
    <p:sldId id="270"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40960F-4BEA-49B5-85A6-7D37454E58CF}" type="datetimeFigureOut">
              <a:rPr lang="en-IN" smtClean="0"/>
              <a:t>29-05-2023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138320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40960F-4BEA-49B5-85A6-7D37454E58CF}"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381019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40960F-4BEA-49B5-85A6-7D37454E58CF}"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79821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40960F-4BEA-49B5-85A6-7D37454E58CF}"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1682745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40960F-4BEA-49B5-85A6-7D37454E58CF}"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736183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40960F-4BEA-49B5-85A6-7D37454E58CF}"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2398828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40960F-4BEA-49B5-85A6-7D37454E58CF}"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2030991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0960F-4BEA-49B5-85A6-7D37454E58CF}"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42910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0960F-4BEA-49B5-85A6-7D37454E58CF}"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298077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0960F-4BEA-49B5-85A6-7D37454E58CF}"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89380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40960F-4BEA-49B5-85A6-7D37454E58CF}"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338286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40960F-4BEA-49B5-85A6-7D37454E58CF}"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832632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40960F-4BEA-49B5-85A6-7D37454E58CF}" type="datetimeFigureOut">
              <a:rPr lang="en-IN" smtClean="0"/>
              <a:t>29-05-2023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260701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40960F-4BEA-49B5-85A6-7D37454E58CF}" type="datetimeFigureOut">
              <a:rPr lang="en-IN" smtClean="0"/>
              <a:t>29-05-2023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61915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0960F-4BEA-49B5-85A6-7D37454E58CF}" type="datetimeFigureOut">
              <a:rPr lang="en-IN" smtClean="0"/>
              <a:t>29-05-2023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80830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40960F-4BEA-49B5-85A6-7D37454E58CF}"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213423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40960F-4BEA-49B5-85A6-7D37454E58CF}"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A7CB70-4DAC-498D-AB5C-A7CA32B2C72D}" type="slidenum">
              <a:rPr lang="en-IN" smtClean="0"/>
              <a:t>‹#›</a:t>
            </a:fld>
            <a:endParaRPr lang="en-IN"/>
          </a:p>
        </p:txBody>
      </p:sp>
    </p:spTree>
    <p:extLst>
      <p:ext uri="{BB962C8B-B14F-4D97-AF65-F5344CB8AC3E}">
        <p14:creationId xmlns:p14="http://schemas.microsoft.com/office/powerpoint/2010/main" val="667225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40960F-4BEA-49B5-85A6-7D37454E58CF}" type="datetimeFigureOut">
              <a:rPr lang="en-IN" smtClean="0"/>
              <a:t>29-05-2023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A7CB70-4DAC-498D-AB5C-A7CA32B2C72D}" type="slidenum">
              <a:rPr lang="en-IN" smtClean="0"/>
              <a:t>‹#›</a:t>
            </a:fld>
            <a:endParaRPr lang="en-IN"/>
          </a:p>
        </p:txBody>
      </p:sp>
    </p:spTree>
    <p:extLst>
      <p:ext uri="{BB962C8B-B14F-4D97-AF65-F5344CB8AC3E}">
        <p14:creationId xmlns:p14="http://schemas.microsoft.com/office/powerpoint/2010/main" val="1978746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EFAE-FCC6-4B8D-B48E-1794131FD914}"/>
              </a:ext>
            </a:extLst>
          </p:cNvPr>
          <p:cNvSpPr>
            <a:spLocks noGrp="1"/>
          </p:cNvSpPr>
          <p:nvPr>
            <p:ph type="ctrTitle"/>
          </p:nvPr>
        </p:nvSpPr>
        <p:spPr>
          <a:xfrm>
            <a:off x="2547934" y="177798"/>
            <a:ext cx="8574622" cy="1523998"/>
          </a:xfrm>
        </p:spPr>
        <p:txBody>
          <a:bodyPr>
            <a:noAutofit/>
          </a:bodyPr>
          <a:lstStyle/>
          <a:p>
            <a:pPr algn="ctr"/>
            <a:r>
              <a:rPr lang="en-IN" sz="2400" b="1" dirty="0">
                <a:effectLst>
                  <a:outerShdw blurRad="38100" dist="38100" dir="2700000" algn="tl">
                    <a:srgbClr val="000000">
                      <a:alpha val="43137"/>
                    </a:srgbClr>
                  </a:outerShdw>
                </a:effectLst>
              </a:rPr>
              <a:t>MINI PROJECT ON HINDI LANGUAGE</a:t>
            </a:r>
            <a:br>
              <a:rPr lang="en-IN" sz="2400" b="1" dirty="0">
                <a:effectLst>
                  <a:outerShdw blurRad="38100" dist="38100" dir="2700000" algn="tl">
                    <a:srgbClr val="000000">
                      <a:alpha val="43137"/>
                    </a:srgbClr>
                  </a:outerShdw>
                </a:effectLst>
              </a:rPr>
            </a:br>
            <a:br>
              <a:rPr lang="en-IN" sz="2400" b="1" dirty="0">
                <a:effectLst>
                  <a:outerShdw blurRad="38100" dist="38100" dir="2700000" algn="tl">
                    <a:srgbClr val="000000">
                      <a:alpha val="43137"/>
                    </a:srgbClr>
                  </a:outerShdw>
                </a:effectLst>
              </a:rPr>
            </a:br>
            <a:r>
              <a:rPr lang="en-IN" sz="1800" b="1" dirty="0">
                <a:effectLst>
                  <a:outerShdw blurRad="38100" dist="38100" dir="2700000" algn="tl">
                    <a:srgbClr val="000000">
                      <a:alpha val="43137"/>
                    </a:srgbClr>
                  </a:outerShdw>
                </a:effectLst>
              </a:rPr>
              <a:t>Tasks Performed :-</a:t>
            </a:r>
            <a:r>
              <a:rPr lang="en-IN" sz="600" b="1" dirty="0">
                <a:effectLst>
                  <a:outerShdw blurRad="38100" dist="38100" dir="2700000" algn="tl">
                    <a:srgbClr val="000000">
                      <a:alpha val="43137"/>
                    </a:srgbClr>
                  </a:outerShdw>
                </a:effectLst>
              </a:rPr>
              <a:t> </a:t>
            </a:r>
            <a:r>
              <a:rPr lang="en-US" sz="1800" b="1" dirty="0">
                <a:effectLst>
                  <a:outerShdw blurRad="38100" dist="38100" dir="2700000" algn="tl">
                    <a:srgbClr val="000000">
                      <a:alpha val="43137"/>
                    </a:srgbClr>
                  </a:outerShdw>
                </a:effectLst>
              </a:rPr>
              <a:t>Sentence Tokenization, Word Tokenization, Translation, Understanding Phonetics ,Homophone, Syllabification , POS Tagging</a:t>
            </a:r>
            <a:endParaRPr lang="en-IN" sz="24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CC0CEAEC-DF2D-47D0-9B99-EC83264ECF24}"/>
              </a:ext>
            </a:extLst>
          </p:cNvPr>
          <p:cNvSpPr>
            <a:spLocks noGrp="1"/>
          </p:cNvSpPr>
          <p:nvPr>
            <p:ph type="subTitle" idx="1"/>
          </p:nvPr>
        </p:nvSpPr>
        <p:spPr>
          <a:xfrm>
            <a:off x="6327245" y="4368801"/>
            <a:ext cx="5551490" cy="2311401"/>
          </a:xfrm>
        </p:spPr>
        <p:txBody>
          <a:bodyPr>
            <a:normAutofit fontScale="92500"/>
          </a:bodyPr>
          <a:lstStyle/>
          <a:p>
            <a:pPr algn="l"/>
            <a:r>
              <a:rPr lang="en-IN" b="1" i="1" dirty="0"/>
              <a:t>Name : - Harshvardhan Pardeshi</a:t>
            </a:r>
          </a:p>
          <a:p>
            <a:pPr algn="l"/>
            <a:r>
              <a:rPr lang="en-IN" b="1" i="1" dirty="0"/>
              <a:t>MTech Data Science</a:t>
            </a:r>
          </a:p>
          <a:p>
            <a:pPr algn="l"/>
            <a:r>
              <a:rPr lang="en-IN" b="1" i="1" dirty="0"/>
              <a:t>Enrolment Number : - 22/10/MI/002</a:t>
            </a:r>
          </a:p>
          <a:p>
            <a:pPr algn="l"/>
            <a:r>
              <a:rPr lang="en-IN" b="1" i="1" dirty="0"/>
              <a:t>Subject : - (CS 760) Natural Language Processing</a:t>
            </a:r>
          </a:p>
          <a:p>
            <a:pPr algn="l"/>
            <a:r>
              <a:rPr lang="en-IN" b="1" i="1" dirty="0"/>
              <a:t>JAWAHARLAL NEHRU UNIVERSITY </a:t>
            </a:r>
          </a:p>
        </p:txBody>
      </p:sp>
      <p:pic>
        <p:nvPicPr>
          <p:cNvPr id="1026" name="Picture 2" descr="natural language processing in artificial intelligence in hindi">
            <a:extLst>
              <a:ext uri="{FF2B5EF4-FFF2-40B4-BE49-F238E27FC236}">
                <a16:creationId xmlns:a16="http://schemas.microsoft.com/office/drawing/2014/main" id="{CAA70C27-AD7E-4691-90AE-8FDE62AD0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23" y="2006599"/>
            <a:ext cx="5197210" cy="215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672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D90C7D-5EC9-4CDC-9CF2-FD7570258C24}"/>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98935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C12F2-2DF6-41D7-BC7D-2A9F84DD17DA}"/>
              </a:ext>
            </a:extLst>
          </p:cNvPr>
          <p:cNvSpPr txBox="1"/>
          <p:nvPr/>
        </p:nvSpPr>
        <p:spPr>
          <a:xfrm>
            <a:off x="3917472" y="118534"/>
            <a:ext cx="6144631" cy="707886"/>
          </a:xfrm>
          <a:prstGeom prst="rect">
            <a:avLst/>
          </a:prstGeom>
          <a:noFill/>
        </p:spPr>
        <p:txBody>
          <a:bodyPr wrap="none" rtlCol="0">
            <a:spAutoFit/>
          </a:bodyPr>
          <a:lstStyle/>
          <a:p>
            <a:r>
              <a:rPr lang="en-IN" sz="4000" dirty="0">
                <a:effectLst>
                  <a:outerShdw blurRad="38100" dist="38100" dir="2700000" algn="tl">
                    <a:srgbClr val="000000">
                      <a:alpha val="43137"/>
                    </a:srgbClr>
                  </a:outerShdw>
                </a:effectLst>
              </a:rPr>
              <a:t>Importance of Homophones</a:t>
            </a:r>
          </a:p>
        </p:txBody>
      </p:sp>
      <p:sp>
        <p:nvSpPr>
          <p:cNvPr id="3" name="TextBox 2">
            <a:extLst>
              <a:ext uri="{FF2B5EF4-FFF2-40B4-BE49-F238E27FC236}">
                <a16:creationId xmlns:a16="http://schemas.microsoft.com/office/drawing/2014/main" id="{10EEEB93-6F00-459D-B663-98708198D018}"/>
              </a:ext>
            </a:extLst>
          </p:cNvPr>
          <p:cNvSpPr txBox="1"/>
          <p:nvPr/>
        </p:nvSpPr>
        <p:spPr>
          <a:xfrm>
            <a:off x="2553098" y="1166842"/>
            <a:ext cx="8873378" cy="5355312"/>
          </a:xfrm>
          <a:prstGeom prst="rect">
            <a:avLst/>
          </a:prstGeom>
          <a:noFill/>
        </p:spPr>
        <p:txBody>
          <a:bodyPr wrap="square" rtlCol="0">
            <a:spAutoFit/>
          </a:bodyPr>
          <a:lstStyle/>
          <a:p>
            <a:pPr algn="just"/>
            <a:r>
              <a:rPr lang="en-US" dirty="0"/>
              <a:t>Homophones are words that have the same pronunciation but different meanings and often different spellings. They are important in natural language processing (NLP) for several reasons:</a:t>
            </a:r>
          </a:p>
          <a:p>
            <a:pPr algn="just"/>
            <a:endParaRPr lang="en-US" dirty="0"/>
          </a:p>
          <a:p>
            <a:pPr algn="just"/>
            <a:endParaRPr lang="en-US" dirty="0"/>
          </a:p>
          <a:p>
            <a:pPr algn="just"/>
            <a:r>
              <a:rPr lang="en-US" dirty="0"/>
              <a:t>1. Word Sense Disambiguation</a:t>
            </a:r>
          </a:p>
          <a:p>
            <a:pPr algn="just"/>
            <a:r>
              <a:rPr lang="en-US" dirty="0"/>
              <a:t>2. Speech Recognition</a:t>
            </a:r>
          </a:p>
          <a:p>
            <a:pPr algn="just"/>
            <a:r>
              <a:rPr lang="en-US" dirty="0"/>
              <a:t>3. Spelling Correction</a:t>
            </a:r>
          </a:p>
          <a:p>
            <a:pPr algn="just"/>
            <a:r>
              <a:rPr lang="en-US" dirty="0"/>
              <a:t>4. Natural Language Understanding</a:t>
            </a:r>
          </a:p>
          <a:p>
            <a:pPr algn="just"/>
            <a:r>
              <a:rPr lang="en-US" dirty="0"/>
              <a:t>5. Machine Translation</a:t>
            </a:r>
          </a:p>
          <a:p>
            <a:pPr algn="just"/>
            <a:r>
              <a:rPr lang="en-US" dirty="0"/>
              <a:t>6. Language Generation</a:t>
            </a:r>
          </a:p>
          <a:p>
            <a:pPr algn="just"/>
            <a:endParaRPr lang="en-US" dirty="0"/>
          </a:p>
          <a:p>
            <a:pPr algn="just"/>
            <a:endParaRPr lang="en-US" dirty="0"/>
          </a:p>
          <a:p>
            <a:pPr algn="just"/>
            <a:endParaRPr lang="en-US" dirty="0"/>
          </a:p>
          <a:p>
            <a:pPr algn="just"/>
            <a:r>
              <a:rPr lang="en-US" dirty="0"/>
              <a:t>Homophones present challenges in various NLP tasks, including word sense disambiguation, speech recognition, spelling correction, natural language understanding, machine translation, and language generation. Effectively handling homophones enhances the accuracy and fluency of NLP systems, enabling better language processing and comprehension.</a:t>
            </a:r>
            <a:endParaRPr lang="en-IN" dirty="0"/>
          </a:p>
        </p:txBody>
      </p:sp>
      <p:pic>
        <p:nvPicPr>
          <p:cNvPr id="6" name="Picture 5">
            <a:extLst>
              <a:ext uri="{FF2B5EF4-FFF2-40B4-BE49-F238E27FC236}">
                <a16:creationId xmlns:a16="http://schemas.microsoft.com/office/drawing/2014/main" id="{166AE8E7-1A63-4FAC-B070-540827BC693F}"/>
              </a:ext>
            </a:extLst>
          </p:cNvPr>
          <p:cNvPicPr>
            <a:picLocks noChangeAspect="1"/>
          </p:cNvPicPr>
          <p:nvPr/>
        </p:nvPicPr>
        <p:blipFill>
          <a:blip r:embed="rId2"/>
          <a:stretch>
            <a:fillRect/>
          </a:stretch>
        </p:blipFill>
        <p:spPr>
          <a:xfrm>
            <a:off x="6989787" y="1998133"/>
            <a:ext cx="4436689" cy="2683934"/>
          </a:xfrm>
          <a:prstGeom prst="rect">
            <a:avLst/>
          </a:prstGeom>
        </p:spPr>
      </p:pic>
    </p:spTree>
    <p:extLst>
      <p:ext uri="{BB962C8B-B14F-4D97-AF65-F5344CB8AC3E}">
        <p14:creationId xmlns:p14="http://schemas.microsoft.com/office/powerpoint/2010/main" val="2749781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C4F589-9573-44EB-89EC-9499D2054FF3}"/>
              </a:ext>
            </a:extLst>
          </p:cNvPr>
          <p:cNvPicPr>
            <a:picLocks noChangeAspect="1"/>
          </p:cNvPicPr>
          <p:nvPr/>
        </p:nvPicPr>
        <p:blipFill>
          <a:blip r:embed="rId2"/>
          <a:stretch>
            <a:fillRect/>
          </a:stretch>
        </p:blipFill>
        <p:spPr>
          <a:xfrm>
            <a:off x="2548466" y="1176867"/>
            <a:ext cx="9643533" cy="5681133"/>
          </a:xfrm>
          <a:prstGeom prst="rect">
            <a:avLst/>
          </a:prstGeom>
        </p:spPr>
      </p:pic>
      <p:sp>
        <p:nvSpPr>
          <p:cNvPr id="3" name="TextBox 2">
            <a:extLst>
              <a:ext uri="{FF2B5EF4-FFF2-40B4-BE49-F238E27FC236}">
                <a16:creationId xmlns:a16="http://schemas.microsoft.com/office/drawing/2014/main" id="{CF8AAD66-693D-499C-B30C-5F6C44336E77}"/>
              </a:ext>
            </a:extLst>
          </p:cNvPr>
          <p:cNvSpPr txBox="1"/>
          <p:nvPr/>
        </p:nvSpPr>
        <p:spPr>
          <a:xfrm>
            <a:off x="1896534" y="0"/>
            <a:ext cx="10202333" cy="923330"/>
          </a:xfrm>
          <a:prstGeom prst="rect">
            <a:avLst/>
          </a:prstGeom>
          <a:noFill/>
        </p:spPr>
        <p:txBody>
          <a:bodyPr wrap="square" rtlCol="0">
            <a:spAutoFit/>
          </a:bodyPr>
          <a:lstStyle/>
          <a:p>
            <a:pPr algn="just"/>
            <a:r>
              <a:rPr lang="en-US" dirty="0"/>
              <a:t>A syllable is a unit of pronunciation that typically consists of a vowel sound (or a vowel sound in combination with one or more consonant sounds). Syllables are important in phonetics and phonology because they help determine the rhythm and structure of a word or phrase.</a:t>
            </a:r>
            <a:endParaRPr lang="en-IN" dirty="0"/>
          </a:p>
        </p:txBody>
      </p:sp>
    </p:spTree>
    <p:extLst>
      <p:ext uri="{BB962C8B-B14F-4D97-AF65-F5344CB8AC3E}">
        <p14:creationId xmlns:p14="http://schemas.microsoft.com/office/powerpoint/2010/main" val="295438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E26153-010B-403C-A29C-DBC5B930A279}"/>
              </a:ext>
            </a:extLst>
          </p:cNvPr>
          <p:cNvSpPr>
            <a:spLocks noGrp="1"/>
          </p:cNvSpPr>
          <p:nvPr>
            <p:ph type="title"/>
          </p:nvPr>
        </p:nvSpPr>
        <p:spPr>
          <a:xfrm>
            <a:off x="3319355" y="503009"/>
            <a:ext cx="3952876" cy="1049867"/>
          </a:xfrm>
        </p:spPr>
        <p:txBody>
          <a:bodyPr/>
          <a:lstStyle/>
          <a:p>
            <a:r>
              <a:rPr lang="en-IN" dirty="0">
                <a:effectLst>
                  <a:outerShdw blurRad="38100" dist="38100" dir="2700000" algn="tl">
                    <a:srgbClr val="000000">
                      <a:alpha val="43137"/>
                    </a:srgbClr>
                  </a:outerShdw>
                </a:effectLst>
              </a:rPr>
              <a:t>POS Tagging</a:t>
            </a:r>
          </a:p>
        </p:txBody>
      </p:sp>
      <p:sp>
        <p:nvSpPr>
          <p:cNvPr id="5" name="TextBox 4">
            <a:extLst>
              <a:ext uri="{FF2B5EF4-FFF2-40B4-BE49-F238E27FC236}">
                <a16:creationId xmlns:a16="http://schemas.microsoft.com/office/drawing/2014/main" id="{90F044BA-35D2-4654-86DC-F024DAE84E99}"/>
              </a:ext>
            </a:extLst>
          </p:cNvPr>
          <p:cNvSpPr txBox="1"/>
          <p:nvPr/>
        </p:nvSpPr>
        <p:spPr>
          <a:xfrm>
            <a:off x="2675465" y="2215396"/>
            <a:ext cx="9193531" cy="4139595"/>
          </a:xfrm>
          <a:prstGeom prst="rect">
            <a:avLst/>
          </a:prstGeom>
          <a:noFill/>
        </p:spPr>
        <p:txBody>
          <a:bodyPr wrap="square" rtlCol="0">
            <a:spAutoFit/>
          </a:bodyPr>
          <a:lstStyle/>
          <a:p>
            <a:pPr algn="just"/>
            <a:r>
              <a:rPr lang="en-US" sz="2000" dirty="0"/>
              <a:t>Part-of-speech (POS) tagging, also known as grammatical tagging or word category disambiguation, is a fundamental task in natural language processing (NLP). It involves assigning grammatical tags or labels to each word in a given text, indicating its part of speech and sometimes additional linguistic information.</a:t>
            </a:r>
          </a:p>
          <a:p>
            <a:pPr algn="just"/>
            <a:endParaRPr lang="en-US" sz="2000" dirty="0"/>
          </a:p>
          <a:p>
            <a:pPr algn="just"/>
            <a:r>
              <a:rPr lang="en-US" sz="2000" dirty="0"/>
              <a:t>The part of speech refers to the syntactic category of a word, such as noun, verb, adjective, adverb, pronoun, preposition, conjunction, or interjection. </a:t>
            </a:r>
          </a:p>
          <a:p>
            <a:pPr algn="just"/>
            <a:endParaRPr lang="en-US" sz="2000" dirty="0"/>
          </a:p>
          <a:p>
            <a:pPr algn="just"/>
            <a:r>
              <a:rPr lang="en-US" sz="2000" dirty="0"/>
              <a:t>POS tagging is crucial for many downstream NLP tasks, including </a:t>
            </a:r>
            <a:r>
              <a:rPr lang="en-US" sz="2000" u="sng" dirty="0"/>
              <a:t>syntactic parsing, information extraction, machine translation, and sentiment analysis.</a:t>
            </a:r>
          </a:p>
          <a:p>
            <a:pPr algn="just"/>
            <a:endParaRPr lang="en-IN" sz="1600" dirty="0"/>
          </a:p>
          <a:p>
            <a:pPr algn="just"/>
            <a:r>
              <a:rPr lang="en-IN" sz="2000" b="1" dirty="0"/>
              <a:t>A COMBINATION OF INDICNLP AND STANFORDNLP HAS BEEN USED IN THIS PROJECT FOR POS TAGGING.</a:t>
            </a:r>
          </a:p>
        </p:txBody>
      </p:sp>
      <p:pic>
        <p:nvPicPr>
          <p:cNvPr id="1026" name="Picture 2" descr="POS Tagging of Hindi Language Using Hybrid Approach | SpringerLink">
            <a:extLst>
              <a:ext uri="{FF2B5EF4-FFF2-40B4-BE49-F238E27FC236}">
                <a16:creationId xmlns:a16="http://schemas.microsoft.com/office/drawing/2014/main" id="{1CDC59E9-C91A-49CA-BA30-A5A717339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6122" y="218318"/>
            <a:ext cx="395287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41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8785D3-09E9-489C-B8C2-52A4B4AE9CEE}"/>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90894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A08403-25F0-40BB-B373-65CE6AA14EB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83663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EFEFA8-CD78-4F9D-8A60-A01E419FA635}"/>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421197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F07FF9-2906-4092-959E-88468B009F3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9872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B6994E-0A23-4DF6-B382-9F67C5FB1A1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59633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10A5B0-8C1E-45C7-A4FB-EC1CCF59D59D}"/>
              </a:ext>
            </a:extLst>
          </p:cNvPr>
          <p:cNvSpPr>
            <a:spLocks noGrp="1"/>
          </p:cNvSpPr>
          <p:nvPr>
            <p:ph type="title"/>
          </p:nvPr>
        </p:nvSpPr>
        <p:spPr>
          <a:xfrm>
            <a:off x="1662107" y="338666"/>
            <a:ext cx="10018713" cy="1752599"/>
          </a:xfrm>
        </p:spPr>
        <p:txBody>
          <a:bodyPr/>
          <a:lstStyle/>
          <a:p>
            <a:r>
              <a:rPr lang="en-IN" dirty="0"/>
              <a:t>Link to the GITHUB repository</a:t>
            </a:r>
          </a:p>
        </p:txBody>
      </p:sp>
      <p:sp>
        <p:nvSpPr>
          <p:cNvPr id="5" name="Arrow: Down 4">
            <a:extLst>
              <a:ext uri="{FF2B5EF4-FFF2-40B4-BE49-F238E27FC236}">
                <a16:creationId xmlns:a16="http://schemas.microsoft.com/office/drawing/2014/main" id="{70A77024-54ED-4FF8-BF5B-75FBF2781E62}"/>
              </a:ext>
            </a:extLst>
          </p:cNvPr>
          <p:cNvSpPr/>
          <p:nvPr/>
        </p:nvSpPr>
        <p:spPr>
          <a:xfrm>
            <a:off x="5905231" y="2091265"/>
            <a:ext cx="1532467" cy="1515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6FBC2C9-84F5-4C38-A547-B9700566E3CE}"/>
              </a:ext>
            </a:extLst>
          </p:cNvPr>
          <p:cNvSpPr txBox="1"/>
          <p:nvPr/>
        </p:nvSpPr>
        <p:spPr>
          <a:xfrm>
            <a:off x="3034441" y="4120405"/>
            <a:ext cx="7274043" cy="646331"/>
          </a:xfrm>
          <a:prstGeom prst="rect">
            <a:avLst/>
          </a:prstGeom>
          <a:noFill/>
        </p:spPr>
        <p:txBody>
          <a:bodyPr wrap="none" rtlCol="0">
            <a:spAutoFit/>
          </a:bodyPr>
          <a:lstStyle/>
          <a:p>
            <a:r>
              <a:rPr lang="en-IN" sz="3600" dirty="0"/>
              <a:t>https://github.com/harshJNU/NLP.git</a:t>
            </a:r>
          </a:p>
        </p:txBody>
      </p:sp>
    </p:spTree>
    <p:extLst>
      <p:ext uri="{BB962C8B-B14F-4D97-AF65-F5344CB8AC3E}">
        <p14:creationId xmlns:p14="http://schemas.microsoft.com/office/powerpoint/2010/main" val="10412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46F0-1726-46AF-A74A-2B61CD2374A1}"/>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Libraries Used</a:t>
            </a:r>
          </a:p>
        </p:txBody>
      </p:sp>
      <p:sp>
        <p:nvSpPr>
          <p:cNvPr id="3" name="Content Placeholder 2">
            <a:extLst>
              <a:ext uri="{FF2B5EF4-FFF2-40B4-BE49-F238E27FC236}">
                <a16:creationId xmlns:a16="http://schemas.microsoft.com/office/drawing/2014/main" id="{6ECEB79E-91BA-4435-B953-98B0EF50C671}"/>
              </a:ext>
            </a:extLst>
          </p:cNvPr>
          <p:cNvSpPr>
            <a:spLocks noGrp="1"/>
          </p:cNvSpPr>
          <p:nvPr>
            <p:ph idx="1"/>
          </p:nvPr>
        </p:nvSpPr>
        <p:spPr>
          <a:xfrm>
            <a:off x="1712911" y="2666999"/>
            <a:ext cx="3674532" cy="2706688"/>
          </a:xfrm>
        </p:spPr>
        <p:txBody>
          <a:bodyPr>
            <a:normAutofit/>
          </a:bodyPr>
          <a:lstStyle/>
          <a:p>
            <a:r>
              <a:rPr lang="en-IN" sz="2800" dirty="0"/>
              <a:t>indicnlp </a:t>
            </a:r>
          </a:p>
          <a:p>
            <a:r>
              <a:rPr lang="en-US" sz="2800" dirty="0"/>
              <a:t>StanfordNLP</a:t>
            </a:r>
          </a:p>
          <a:p>
            <a:r>
              <a:rPr lang="en-IN" sz="2800" dirty="0"/>
              <a:t>NLTK(Not Preferred)</a:t>
            </a:r>
          </a:p>
        </p:txBody>
      </p:sp>
      <p:pic>
        <p:nvPicPr>
          <p:cNvPr id="3074" name="Picture 2" descr="Top 10 Natural Language Programming Libraries - GeeksforGeeks">
            <a:extLst>
              <a:ext uri="{FF2B5EF4-FFF2-40B4-BE49-F238E27FC236}">
                <a16:creationId xmlns:a16="http://schemas.microsoft.com/office/drawing/2014/main" id="{D60AAB61-3D78-46F1-93EB-9F2314B0E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332" y="2666999"/>
            <a:ext cx="5304367" cy="270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04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2108527-D011-4DEC-99A6-6BC37E7A8FB0}"/>
              </a:ext>
            </a:extLst>
          </p:cNvPr>
          <p:cNvSpPr/>
          <p:nvPr/>
        </p:nvSpPr>
        <p:spPr>
          <a:xfrm>
            <a:off x="2173580" y="2424036"/>
            <a:ext cx="7844840" cy="1569660"/>
          </a:xfrm>
          <a:prstGeom prst="rect">
            <a:avLst/>
          </a:prstGeom>
          <a:noFill/>
        </p:spPr>
        <p:txBody>
          <a:bodyPr wrap="none" lIns="91440" tIns="45720" rIns="91440" bIns="45720">
            <a:spAutoFit/>
          </a:bodyPr>
          <a:lstStyle/>
          <a:p>
            <a:pPr algn="ctr"/>
            <a:r>
              <a:rPr lang="en-US" sz="9600" b="1" cap="none" spc="0" dirty="0">
                <a:ln w="12700">
                  <a:solidFill>
                    <a:schemeClr val="accent5"/>
                  </a:solidFill>
                  <a:prstDash val="solid"/>
                </a:ln>
                <a:pattFill prst="ltDnDiag">
                  <a:fgClr>
                    <a:schemeClr val="accent5">
                      <a:lumMod val="60000"/>
                      <a:lumOff val="40000"/>
                    </a:schemeClr>
                  </a:fgClr>
                  <a:bgClr>
                    <a:schemeClr val="bg1"/>
                  </a:bgClr>
                </a:pattFill>
                <a:effectLst/>
              </a:rPr>
              <a:t>THANK YOU !!</a:t>
            </a:r>
          </a:p>
        </p:txBody>
      </p:sp>
    </p:spTree>
    <p:extLst>
      <p:ext uri="{BB962C8B-B14F-4D97-AF65-F5344CB8AC3E}">
        <p14:creationId xmlns:p14="http://schemas.microsoft.com/office/powerpoint/2010/main" val="3960827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C0FF-6385-430F-875B-FF5DD7116D59}"/>
              </a:ext>
            </a:extLst>
          </p:cNvPr>
          <p:cNvSpPr>
            <a:spLocks noGrp="1"/>
          </p:cNvSpPr>
          <p:nvPr>
            <p:ph type="title"/>
          </p:nvPr>
        </p:nvSpPr>
        <p:spPr>
          <a:xfrm>
            <a:off x="1484310" y="0"/>
            <a:ext cx="10018713" cy="1752599"/>
          </a:xfrm>
        </p:spPr>
        <p:txBody>
          <a:bodyPr/>
          <a:lstStyle/>
          <a:p>
            <a:r>
              <a:rPr lang="en-IN" dirty="0"/>
              <a:t>Why indicnlp is better than NLTK for Indian languages?</a:t>
            </a:r>
          </a:p>
        </p:txBody>
      </p:sp>
      <p:sp>
        <p:nvSpPr>
          <p:cNvPr id="4" name="Text Placeholder 3">
            <a:extLst>
              <a:ext uri="{FF2B5EF4-FFF2-40B4-BE49-F238E27FC236}">
                <a16:creationId xmlns:a16="http://schemas.microsoft.com/office/drawing/2014/main" id="{BDBD9200-3A08-4F00-9263-B6F5E3AAFDDB}"/>
              </a:ext>
            </a:extLst>
          </p:cNvPr>
          <p:cNvSpPr>
            <a:spLocks noGrp="1"/>
          </p:cNvSpPr>
          <p:nvPr>
            <p:ph type="body" idx="1"/>
          </p:nvPr>
        </p:nvSpPr>
        <p:spPr>
          <a:xfrm>
            <a:off x="1461823" y="1752599"/>
            <a:ext cx="4607188" cy="576262"/>
          </a:xfrm>
        </p:spPr>
        <p:txBody>
          <a:bodyPr/>
          <a:lstStyle/>
          <a:p>
            <a:pPr algn="ctr"/>
            <a:r>
              <a:rPr lang="en-IN" dirty="0"/>
              <a:t>indicnlp</a:t>
            </a:r>
          </a:p>
        </p:txBody>
      </p:sp>
      <p:sp>
        <p:nvSpPr>
          <p:cNvPr id="3" name="Content Placeholder 2">
            <a:extLst>
              <a:ext uri="{FF2B5EF4-FFF2-40B4-BE49-F238E27FC236}">
                <a16:creationId xmlns:a16="http://schemas.microsoft.com/office/drawing/2014/main" id="{E12F42C7-0080-47D4-BFFD-860EBECF9350}"/>
              </a:ext>
            </a:extLst>
          </p:cNvPr>
          <p:cNvSpPr>
            <a:spLocks noGrp="1"/>
          </p:cNvSpPr>
          <p:nvPr>
            <p:ph sz="half" idx="2"/>
          </p:nvPr>
        </p:nvSpPr>
        <p:spPr>
          <a:xfrm>
            <a:off x="1151467" y="2539469"/>
            <a:ext cx="5227900" cy="3522664"/>
          </a:xfrm>
        </p:spPr>
        <p:txBody>
          <a:bodyPr>
            <a:normAutofit lnSpcReduction="10000"/>
          </a:bodyPr>
          <a:lstStyle/>
          <a:p>
            <a:pPr algn="just"/>
            <a:r>
              <a:rPr lang="en-US" dirty="0"/>
              <a:t>indicnlp provides </a:t>
            </a:r>
            <a:r>
              <a:rPr lang="en-US" b="1" dirty="0"/>
              <a:t>built-in support and specific functionality</a:t>
            </a:r>
            <a:r>
              <a:rPr lang="en-US" dirty="0"/>
              <a:t> tailored for Indian languages. </a:t>
            </a:r>
          </a:p>
          <a:p>
            <a:pPr algn="just"/>
            <a:endParaRPr lang="en-US" sz="1050" dirty="0"/>
          </a:p>
          <a:p>
            <a:pPr algn="just"/>
            <a:r>
              <a:rPr lang="en-US" dirty="0"/>
              <a:t>indicnlp has </a:t>
            </a:r>
            <a:r>
              <a:rPr lang="en-US" b="1" dirty="0"/>
              <a:t>extensive Unicode support</a:t>
            </a:r>
            <a:r>
              <a:rPr lang="en-US" dirty="0"/>
              <a:t>, which is crucial for handling Indian language text.</a:t>
            </a:r>
          </a:p>
          <a:p>
            <a:pPr algn="just"/>
            <a:r>
              <a:rPr lang="en-US" dirty="0"/>
              <a:t>indicnlp provides </a:t>
            </a:r>
            <a:r>
              <a:rPr lang="en-US" b="1" dirty="0"/>
              <a:t>pre-trained models, language resources, and corpora</a:t>
            </a:r>
            <a:r>
              <a:rPr lang="en-US" dirty="0"/>
              <a:t> specifically focused on Indian languages.</a:t>
            </a:r>
          </a:p>
          <a:p>
            <a:pPr algn="just"/>
            <a:r>
              <a:rPr lang="en-US" dirty="0"/>
              <a:t>indicnlp is developed and </a:t>
            </a:r>
            <a:r>
              <a:rPr lang="en-US" b="1" dirty="0"/>
              <a:t>maintained by a community that is specifically focused on Indian languages.</a:t>
            </a:r>
            <a:endParaRPr lang="en-IN" b="1" dirty="0"/>
          </a:p>
        </p:txBody>
      </p:sp>
      <p:sp>
        <p:nvSpPr>
          <p:cNvPr id="5" name="Text Placeholder 4">
            <a:extLst>
              <a:ext uri="{FF2B5EF4-FFF2-40B4-BE49-F238E27FC236}">
                <a16:creationId xmlns:a16="http://schemas.microsoft.com/office/drawing/2014/main" id="{1DCE3A45-91AC-4095-88EF-681F25C7CE49}"/>
              </a:ext>
            </a:extLst>
          </p:cNvPr>
          <p:cNvSpPr>
            <a:spLocks noGrp="1"/>
          </p:cNvSpPr>
          <p:nvPr>
            <p:ph type="body" sz="quarter" idx="3"/>
          </p:nvPr>
        </p:nvSpPr>
        <p:spPr>
          <a:xfrm>
            <a:off x="6629926" y="1752599"/>
            <a:ext cx="4622537" cy="576262"/>
          </a:xfrm>
        </p:spPr>
        <p:txBody>
          <a:bodyPr/>
          <a:lstStyle/>
          <a:p>
            <a:pPr algn="ctr"/>
            <a:r>
              <a:rPr lang="en-IN" dirty="0"/>
              <a:t>NLTK</a:t>
            </a:r>
          </a:p>
        </p:txBody>
      </p:sp>
      <p:sp>
        <p:nvSpPr>
          <p:cNvPr id="6" name="Content Placeholder 5">
            <a:extLst>
              <a:ext uri="{FF2B5EF4-FFF2-40B4-BE49-F238E27FC236}">
                <a16:creationId xmlns:a16="http://schemas.microsoft.com/office/drawing/2014/main" id="{88FE8BF2-5BA8-4562-8B76-9C1E93E0CA5F}"/>
              </a:ext>
            </a:extLst>
          </p:cNvPr>
          <p:cNvSpPr>
            <a:spLocks noGrp="1"/>
          </p:cNvSpPr>
          <p:nvPr>
            <p:ph sz="quarter" idx="4"/>
          </p:nvPr>
        </p:nvSpPr>
        <p:spPr>
          <a:xfrm>
            <a:off x="6379367" y="2539469"/>
            <a:ext cx="5123656" cy="3522663"/>
          </a:xfrm>
        </p:spPr>
        <p:txBody>
          <a:bodyPr>
            <a:normAutofit lnSpcReduction="10000"/>
          </a:bodyPr>
          <a:lstStyle/>
          <a:p>
            <a:pPr algn="just"/>
            <a:r>
              <a:rPr lang="en-US" dirty="0"/>
              <a:t>NLTK, on the other hand, offers more general features that may not be optimized for Indian languages.</a:t>
            </a:r>
          </a:p>
          <a:p>
            <a:pPr algn="just"/>
            <a:r>
              <a:rPr lang="en-US" dirty="0"/>
              <a:t>NLTK also has Unicode support, but it may not have the same level of specificity for Indian languages.</a:t>
            </a:r>
          </a:p>
          <a:p>
            <a:pPr algn="just"/>
            <a:r>
              <a:rPr lang="en-US" dirty="0"/>
              <a:t>NLTK offers a wide range of resources for various languages, it may have limited or less comprehensive resources for Indian languages.</a:t>
            </a:r>
          </a:p>
          <a:p>
            <a:pPr algn="just"/>
            <a:r>
              <a:rPr lang="en-US" dirty="0"/>
              <a:t>NLTK, being a more general-purpose library, may have a broader community but may not have the same level of specialization for Indian languages.</a:t>
            </a:r>
            <a:endParaRPr lang="en-IN" dirty="0"/>
          </a:p>
        </p:txBody>
      </p:sp>
      <p:pic>
        <p:nvPicPr>
          <p:cNvPr id="1026" name="Picture 2" descr="Justice League Flash Logo Juniors Tank - Flash Lightning Bolt Symbol -  590x919 PNG Download - PNGkit">
            <a:extLst>
              <a:ext uri="{FF2B5EF4-FFF2-40B4-BE49-F238E27FC236}">
                <a16:creationId xmlns:a16="http://schemas.microsoft.com/office/drawing/2014/main" id="{F3EB2E39-9F9F-48DF-86C7-6ADB8C15B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132" y="1549399"/>
            <a:ext cx="856988" cy="990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54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044A-6B6D-40ED-8E4E-4572A11C5B57}"/>
              </a:ext>
            </a:extLst>
          </p:cNvPr>
          <p:cNvSpPr>
            <a:spLocks noGrp="1"/>
          </p:cNvSpPr>
          <p:nvPr>
            <p:ph type="title"/>
          </p:nvPr>
        </p:nvSpPr>
        <p:spPr>
          <a:xfrm>
            <a:off x="1636711" y="431800"/>
            <a:ext cx="10018713" cy="1270000"/>
          </a:xfrm>
        </p:spPr>
        <p:txBody>
          <a:bodyPr/>
          <a:lstStyle/>
          <a:p>
            <a:r>
              <a:rPr lang="en-IN" b="1" dirty="0">
                <a:effectLst>
                  <a:outerShdw blurRad="38100" dist="38100" dir="2700000" algn="tl">
                    <a:srgbClr val="000000">
                      <a:alpha val="43137"/>
                    </a:srgbClr>
                  </a:outerShdw>
                </a:effectLst>
              </a:rPr>
              <a:t>Tokenization </a:t>
            </a:r>
          </a:p>
        </p:txBody>
      </p:sp>
      <p:sp>
        <p:nvSpPr>
          <p:cNvPr id="3" name="Content Placeholder 2">
            <a:extLst>
              <a:ext uri="{FF2B5EF4-FFF2-40B4-BE49-F238E27FC236}">
                <a16:creationId xmlns:a16="http://schemas.microsoft.com/office/drawing/2014/main" id="{22E8236A-6FF3-44FA-9A72-654A0C36A130}"/>
              </a:ext>
            </a:extLst>
          </p:cNvPr>
          <p:cNvSpPr>
            <a:spLocks noGrp="1"/>
          </p:cNvSpPr>
          <p:nvPr>
            <p:ph idx="1"/>
          </p:nvPr>
        </p:nvSpPr>
        <p:spPr>
          <a:xfrm>
            <a:off x="1636711" y="1634066"/>
            <a:ext cx="10018713" cy="2362201"/>
          </a:xfrm>
        </p:spPr>
        <p:txBody>
          <a:bodyPr/>
          <a:lstStyle/>
          <a:p>
            <a:r>
              <a:rPr lang="en-US" dirty="0"/>
              <a:t>Tokenization is nothing but splitting the raw text into small chunks of words or sentences, called tokens.</a:t>
            </a:r>
          </a:p>
          <a:p>
            <a:r>
              <a:rPr lang="en-US" dirty="0"/>
              <a:t>If the text is split into words, then its called as </a:t>
            </a:r>
            <a:r>
              <a:rPr lang="en-US" b="1" u="sng" dirty="0"/>
              <a:t>'Word Tokenization’</a:t>
            </a:r>
            <a:r>
              <a:rPr lang="en-US" b="1" dirty="0"/>
              <a:t>.</a:t>
            </a:r>
            <a:r>
              <a:rPr lang="en-US" dirty="0"/>
              <a:t> </a:t>
            </a:r>
          </a:p>
          <a:p>
            <a:r>
              <a:rPr lang="en-US" dirty="0"/>
              <a:t>If it's split into sentences then its called as </a:t>
            </a:r>
            <a:r>
              <a:rPr lang="en-US" b="1" u="sng" dirty="0"/>
              <a:t>'Sentence Tokenization</a:t>
            </a:r>
            <a:r>
              <a:rPr lang="en-US" b="1" dirty="0"/>
              <a:t>'</a:t>
            </a:r>
            <a:r>
              <a:rPr lang="en-US" dirty="0"/>
              <a:t>.</a:t>
            </a:r>
            <a:endParaRPr lang="en-IN" dirty="0"/>
          </a:p>
        </p:txBody>
      </p:sp>
      <p:pic>
        <p:nvPicPr>
          <p:cNvPr id="2054" name="Picture 6" descr="What is Tokenization | Methods to Perform Tokenization">
            <a:extLst>
              <a:ext uri="{FF2B5EF4-FFF2-40B4-BE49-F238E27FC236}">
                <a16:creationId xmlns:a16="http://schemas.microsoft.com/office/drawing/2014/main" id="{F977D16D-32AB-48D1-A3F0-20577F8D4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096" y="4046008"/>
            <a:ext cx="3952875" cy="1152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F9035CA-CB69-4AC7-AC7A-584B26F198D4}"/>
              </a:ext>
            </a:extLst>
          </p:cNvPr>
          <p:cNvSpPr txBox="1"/>
          <p:nvPr/>
        </p:nvSpPr>
        <p:spPr>
          <a:xfrm>
            <a:off x="2466968" y="5334001"/>
            <a:ext cx="2669129" cy="461665"/>
          </a:xfrm>
          <a:prstGeom prst="rect">
            <a:avLst/>
          </a:prstGeom>
          <a:noFill/>
        </p:spPr>
        <p:txBody>
          <a:bodyPr wrap="none" rtlCol="0">
            <a:spAutoFit/>
          </a:bodyPr>
          <a:lstStyle/>
          <a:p>
            <a:r>
              <a:rPr lang="en-IN" sz="2400" b="1" dirty="0"/>
              <a:t>Word Tokenization</a:t>
            </a:r>
          </a:p>
        </p:txBody>
      </p:sp>
      <p:pic>
        <p:nvPicPr>
          <p:cNvPr id="2056" name="Picture 8" descr="https://www.guru99.com/images/1/100118_0611_TokenizeWor2.png">
            <a:extLst>
              <a:ext uri="{FF2B5EF4-FFF2-40B4-BE49-F238E27FC236}">
                <a16:creationId xmlns:a16="http://schemas.microsoft.com/office/drawing/2014/main" id="{76F24517-50A9-4A30-870C-AE694950A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374" y="4046008"/>
            <a:ext cx="4210050" cy="11525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F4A25D0-E574-4818-B040-C9ED8D2D8E5B}"/>
              </a:ext>
            </a:extLst>
          </p:cNvPr>
          <p:cNvSpPr txBox="1"/>
          <p:nvPr/>
        </p:nvSpPr>
        <p:spPr>
          <a:xfrm>
            <a:off x="7952108" y="5334000"/>
            <a:ext cx="3196581" cy="461665"/>
          </a:xfrm>
          <a:prstGeom prst="rect">
            <a:avLst/>
          </a:prstGeom>
          <a:noFill/>
        </p:spPr>
        <p:txBody>
          <a:bodyPr wrap="none" rtlCol="0">
            <a:spAutoFit/>
          </a:bodyPr>
          <a:lstStyle/>
          <a:p>
            <a:r>
              <a:rPr lang="en-IN" sz="2400" b="1" dirty="0"/>
              <a:t>Sentence Tokenization</a:t>
            </a:r>
          </a:p>
        </p:txBody>
      </p:sp>
    </p:spTree>
    <p:extLst>
      <p:ext uri="{BB962C8B-B14F-4D97-AF65-F5344CB8AC3E}">
        <p14:creationId xmlns:p14="http://schemas.microsoft.com/office/powerpoint/2010/main" val="106455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523A45-790E-4C8B-9A64-DE2C1FC127B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3818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2BD941-3FEF-4DEA-9F41-80CA0B03DD08}"/>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81583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61319F-4732-412B-8C47-049DF55C838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64273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6A0B0B-AF61-47A0-990F-4230184EDED5}"/>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80517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C12F2-2DF6-41D7-BC7D-2A9F84DD17DA}"/>
              </a:ext>
            </a:extLst>
          </p:cNvPr>
          <p:cNvSpPr txBox="1"/>
          <p:nvPr/>
        </p:nvSpPr>
        <p:spPr>
          <a:xfrm>
            <a:off x="4216400" y="76200"/>
            <a:ext cx="5370381" cy="707886"/>
          </a:xfrm>
          <a:prstGeom prst="rect">
            <a:avLst/>
          </a:prstGeom>
          <a:noFill/>
        </p:spPr>
        <p:txBody>
          <a:bodyPr wrap="none" rtlCol="0">
            <a:spAutoFit/>
          </a:bodyPr>
          <a:lstStyle/>
          <a:p>
            <a:r>
              <a:rPr lang="en-IN" sz="4000" dirty="0">
                <a:effectLst>
                  <a:outerShdw blurRad="38100" dist="38100" dir="2700000" algn="tl">
                    <a:srgbClr val="000000">
                      <a:alpha val="43137"/>
                    </a:srgbClr>
                  </a:outerShdw>
                </a:effectLst>
              </a:rPr>
              <a:t>Importance of Phonetics</a:t>
            </a:r>
          </a:p>
        </p:txBody>
      </p:sp>
      <p:sp>
        <p:nvSpPr>
          <p:cNvPr id="3" name="TextBox 2">
            <a:extLst>
              <a:ext uri="{FF2B5EF4-FFF2-40B4-BE49-F238E27FC236}">
                <a16:creationId xmlns:a16="http://schemas.microsoft.com/office/drawing/2014/main" id="{10EEEB93-6F00-459D-B663-98708198D018}"/>
              </a:ext>
            </a:extLst>
          </p:cNvPr>
          <p:cNvSpPr txBox="1"/>
          <p:nvPr/>
        </p:nvSpPr>
        <p:spPr>
          <a:xfrm>
            <a:off x="2078966" y="1077383"/>
            <a:ext cx="8873378" cy="5078313"/>
          </a:xfrm>
          <a:prstGeom prst="rect">
            <a:avLst/>
          </a:prstGeom>
          <a:noFill/>
        </p:spPr>
        <p:txBody>
          <a:bodyPr wrap="square" rtlCol="0">
            <a:spAutoFit/>
          </a:bodyPr>
          <a:lstStyle/>
          <a:p>
            <a:pPr algn="just"/>
            <a:r>
              <a:rPr lang="en-US" dirty="0"/>
              <a:t>Phonetics plays a significant role in natural language processing (NLP) by providing insights into the acoustic and perceptual properties of speech sounds. Here are some key reasons why phonetics is important in NLP:</a:t>
            </a:r>
          </a:p>
          <a:p>
            <a:pPr algn="just"/>
            <a:endParaRPr lang="en-US" dirty="0"/>
          </a:p>
          <a:p>
            <a:pPr algn="just"/>
            <a:r>
              <a:rPr lang="en-US" dirty="0"/>
              <a:t>1. Speech Recognition</a:t>
            </a:r>
          </a:p>
          <a:p>
            <a:pPr algn="just"/>
            <a:r>
              <a:rPr lang="en-US" dirty="0"/>
              <a:t>2. Speech Synthesis</a:t>
            </a:r>
          </a:p>
          <a:p>
            <a:pPr algn="just"/>
            <a:r>
              <a:rPr lang="en-US" dirty="0"/>
              <a:t>3. Accent and Dialect Variation</a:t>
            </a:r>
          </a:p>
          <a:p>
            <a:pPr algn="just"/>
            <a:r>
              <a:rPr lang="en-US" dirty="0"/>
              <a:t>4. Pronunciation Modeling</a:t>
            </a:r>
          </a:p>
          <a:p>
            <a:pPr algn="just"/>
            <a:r>
              <a:rPr lang="en-US" dirty="0"/>
              <a:t>5. Error Detection and Correction</a:t>
            </a:r>
          </a:p>
          <a:p>
            <a:pPr algn="just"/>
            <a:r>
              <a:rPr lang="en-US" dirty="0"/>
              <a:t>6. Language Acquisition and Learning </a:t>
            </a:r>
          </a:p>
          <a:p>
            <a:pPr algn="just"/>
            <a:r>
              <a:rPr lang="en-US" dirty="0"/>
              <a:t>7. Phoneme-level Analysis</a:t>
            </a:r>
          </a:p>
          <a:p>
            <a:pPr algn="just"/>
            <a:endParaRPr lang="en-US" dirty="0"/>
          </a:p>
          <a:p>
            <a:pPr algn="just"/>
            <a:r>
              <a:rPr lang="en-US" dirty="0"/>
              <a:t>Phonetics is crucial in NLP for tasks related to speech processing, accent and dialect modeling, pronunciation analysis, error detection and correction, language learning, and more. Understanding the phonetic aspects of language allows NLP systems to handle spoken language effectively and improve the overall performance of speech-related applications.</a:t>
            </a:r>
          </a:p>
          <a:p>
            <a:pPr algn="just"/>
            <a:endParaRPr lang="en-IN" dirty="0"/>
          </a:p>
        </p:txBody>
      </p:sp>
      <p:pic>
        <p:nvPicPr>
          <p:cNvPr id="4" name="Picture 3">
            <a:extLst>
              <a:ext uri="{FF2B5EF4-FFF2-40B4-BE49-F238E27FC236}">
                <a16:creationId xmlns:a16="http://schemas.microsoft.com/office/drawing/2014/main" id="{0175E6A5-08B5-4194-8202-D208E774B19C}"/>
              </a:ext>
            </a:extLst>
          </p:cNvPr>
          <p:cNvPicPr>
            <a:picLocks noChangeAspect="1"/>
          </p:cNvPicPr>
          <p:nvPr/>
        </p:nvPicPr>
        <p:blipFill>
          <a:blip r:embed="rId2"/>
          <a:stretch>
            <a:fillRect/>
          </a:stretch>
        </p:blipFill>
        <p:spPr>
          <a:xfrm>
            <a:off x="7103534" y="2125133"/>
            <a:ext cx="3403602" cy="1752600"/>
          </a:xfrm>
          <a:prstGeom prst="rect">
            <a:avLst/>
          </a:prstGeom>
        </p:spPr>
      </p:pic>
    </p:spTree>
    <p:extLst>
      <p:ext uri="{BB962C8B-B14F-4D97-AF65-F5344CB8AC3E}">
        <p14:creationId xmlns:p14="http://schemas.microsoft.com/office/powerpoint/2010/main" val="2339985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337</TotalTime>
  <Words>708</Words>
  <Application>Microsoft Office PowerPoint</Application>
  <PresentationFormat>Widescreen</PresentationFormat>
  <Paragraphs>66</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Corbel</vt:lpstr>
      <vt:lpstr>Parallax</vt:lpstr>
      <vt:lpstr>MINI PROJECT ON HINDI LANGUAGE  Tasks Performed :- Sentence Tokenization, Word Tokenization, Translation, Understanding Phonetics ,Homophone, Syllabification , POS Tagging</vt:lpstr>
      <vt:lpstr>Libraries Used</vt:lpstr>
      <vt:lpstr>Why indicnlp is better than NLTK for Indian languages?</vt:lpstr>
      <vt:lpstr>Tokenization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 Tagging</vt:lpstr>
      <vt:lpstr>PowerPoint Presentation</vt:lpstr>
      <vt:lpstr>PowerPoint Presentation</vt:lpstr>
      <vt:lpstr>PowerPoint Presentation</vt:lpstr>
      <vt:lpstr>PowerPoint Presentation</vt:lpstr>
      <vt:lpstr>PowerPoint Presentation</vt:lpstr>
      <vt:lpstr>Link to the GITHUB repository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HarshVardhan Pardeshi</dc:creator>
  <cp:lastModifiedBy>HarshVardhan Pardeshi</cp:lastModifiedBy>
  <cp:revision>33</cp:revision>
  <dcterms:created xsi:type="dcterms:W3CDTF">2023-05-23T08:54:32Z</dcterms:created>
  <dcterms:modified xsi:type="dcterms:W3CDTF">2023-05-29T18:22:39Z</dcterms:modified>
</cp:coreProperties>
</file>