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0287000" cx="18288000"/>
  <p:notesSz cx="6858000" cy="9144000"/>
  <p:embeddedFontLst>
    <p:embeddedFont>
      <p:font typeface="Lobster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bs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c614599a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bc614599aa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c614599a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bc614599aa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bc614599a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bc614599aa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c614599a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bc614599aa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d0d1fa86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bd0d1fa863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d0d1fa86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bd0d1fa863_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bc8ed4ca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bc8ed4cac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c8ed4ca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bc8ed4cac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bd412d11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bd412d11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a1c55ae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6a1c55ae8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a1c55ae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6a1c55ae85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6a1c55ae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Cosine similarity is a measure of similarity between two non-zero vectors of an inner product space that measures the cosine of the angle between them.</a:t>
            </a:r>
            <a:endParaRPr/>
          </a:p>
        </p:txBody>
      </p:sp>
      <p:sp>
        <p:nvSpPr>
          <p:cNvPr id="355" name="Google Shape;355;g26a1c55ae8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d0d1fa863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bd0d1fa863_1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c8ed4ca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bc8ed4cac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d0d1fa86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bd0d1fa863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c614599a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bc614599aa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28.png"/><Relationship Id="rId7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32.png"/><Relationship Id="rId7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31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84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69375" y="639650"/>
            <a:ext cx="11336700" cy="57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800" u="sng">
                <a:solidFill>
                  <a:srgbClr val="2D3526"/>
                </a:solidFill>
                <a:latin typeface="Arial"/>
                <a:ea typeface="Arial"/>
                <a:cs typeface="Arial"/>
                <a:sym typeface="Arial"/>
              </a:rPr>
              <a:t>Project 2</a:t>
            </a:r>
            <a:endParaRPr b="1" sz="7800" u="sng">
              <a:solidFill>
                <a:srgbClr val="2D35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600">
              <a:solidFill>
                <a:srgbClr val="2D3526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2D3526"/>
                </a:solidFill>
              </a:rPr>
              <a:t>Spoti</a:t>
            </a:r>
            <a:r>
              <a:rPr lang="en-US" sz="9000">
                <a:solidFill>
                  <a:srgbClr val="2D3526"/>
                </a:solidFill>
              </a:rPr>
              <a:t>fy: </a:t>
            </a:r>
            <a:endParaRPr sz="9000">
              <a:solidFill>
                <a:srgbClr val="2D3526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2D3526"/>
                </a:solidFill>
              </a:rPr>
              <a:t>Predicting Popularity</a:t>
            </a:r>
            <a:endParaRPr sz="10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6325" y="3569475"/>
            <a:ext cx="1350052" cy="10125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488151" y="8471746"/>
            <a:ext cx="840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D3526"/>
                </a:solidFill>
                <a:latin typeface="Arial"/>
                <a:ea typeface="Arial"/>
                <a:cs typeface="Arial"/>
                <a:sym typeface="Arial"/>
              </a:rPr>
              <a:t>Presented by Harsh and Luz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/>
          <p:nvPr/>
        </p:nvSpPr>
        <p:spPr>
          <a:xfrm>
            <a:off x="13405160" y="-2395655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16989"/>
            <a:ext cx="10701599" cy="853378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2"/>
          <p:cNvSpPr txBox="1"/>
          <p:nvPr/>
        </p:nvSpPr>
        <p:spPr>
          <a:xfrm>
            <a:off x="0" y="0"/>
            <a:ext cx="14237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with popularity After Transformation and Splitting Mid  Bin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11504900" y="1557950"/>
            <a:ext cx="6591300" cy="83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●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Dropped</a:t>
            </a: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LR Model: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○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■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Transformation:-0.004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■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Transformation :0.011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○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■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0.007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/>
          <p:nvPr/>
        </p:nvSpPr>
        <p:spPr>
          <a:xfrm>
            <a:off x="13405160" y="-2395655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0" y="184725"/>
            <a:ext cx="144948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with popularity After Transformation and Splitting High Bin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45950"/>
            <a:ext cx="10552926" cy="834104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3"/>
          <p:cNvSpPr txBox="1"/>
          <p:nvPr/>
        </p:nvSpPr>
        <p:spPr>
          <a:xfrm>
            <a:off x="10807200" y="1945950"/>
            <a:ext cx="6693300" cy="81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●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drops for LR Model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13405160" y="-2395655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3307675" y="455400"/>
            <a:ext cx="125115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for Low Popularity Tracks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450" y="2597375"/>
            <a:ext cx="4570674" cy="6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94636" y="2597375"/>
            <a:ext cx="4570674" cy="6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325" y="3651775"/>
            <a:ext cx="8378899" cy="582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62402" y="3651775"/>
            <a:ext cx="8643323" cy="60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4"/>
          <p:cNvSpPr txBox="1"/>
          <p:nvPr/>
        </p:nvSpPr>
        <p:spPr>
          <a:xfrm>
            <a:off x="3307675" y="1821625"/>
            <a:ext cx="1677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116644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3500">
              <a:solidFill>
                <a:srgbClr val="1166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4"/>
          <p:cNvSpPr txBox="1"/>
          <p:nvPr/>
        </p:nvSpPr>
        <p:spPr>
          <a:xfrm>
            <a:off x="12247925" y="1821625"/>
            <a:ext cx="26844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116644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sz="3500">
              <a:solidFill>
                <a:srgbClr val="1166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/>
          <p:nvPr/>
        </p:nvSpPr>
        <p:spPr>
          <a:xfrm>
            <a:off x="13405160" y="-2395655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3793200" y="468175"/>
            <a:ext cx="107016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for Mid Popularity Tracks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2550" y="2240500"/>
            <a:ext cx="56007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2500" y="2240500"/>
            <a:ext cx="56007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29001"/>
            <a:ext cx="8935001" cy="62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53000" y="3428997"/>
            <a:ext cx="8934999" cy="628859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5"/>
          <p:cNvSpPr txBox="1"/>
          <p:nvPr/>
        </p:nvSpPr>
        <p:spPr>
          <a:xfrm>
            <a:off x="2636525" y="143810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116644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3500">
              <a:solidFill>
                <a:srgbClr val="1166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12002850" y="1397263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116644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sz="3500">
              <a:solidFill>
                <a:srgbClr val="11664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/>
          <p:nvPr/>
        </p:nvSpPr>
        <p:spPr>
          <a:xfrm>
            <a:off x="13405160" y="-2395655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3793200" y="468175"/>
            <a:ext cx="107016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for High Popularity Tracks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050" y="2144600"/>
            <a:ext cx="56007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24225" y="2133138"/>
            <a:ext cx="56007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29000"/>
            <a:ext cx="9051474" cy="636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34924" y="3524663"/>
            <a:ext cx="8779325" cy="61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6"/>
          <p:cNvSpPr txBox="1"/>
          <p:nvPr/>
        </p:nvSpPr>
        <p:spPr>
          <a:xfrm>
            <a:off x="2133200" y="1418725"/>
            <a:ext cx="2438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116644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3500">
              <a:solidFill>
                <a:srgbClr val="1166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12487625" y="1343588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116644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>
              <a:solidFill>
                <a:srgbClr val="11664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/>
          <p:nvPr/>
        </p:nvSpPr>
        <p:spPr>
          <a:xfrm>
            <a:off x="13405160" y="-2395655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294250" y="838900"/>
            <a:ext cx="125115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Variables Will Most Often Predict Popularity ?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3307675" y="1821625"/>
            <a:ext cx="1677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1166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12247925" y="1821625"/>
            <a:ext cx="26844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1166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294254" y="2888531"/>
            <a:ext cx="15938913" cy="5865645"/>
          </a:xfrm>
          <a:custGeom>
            <a:rect b="b" l="l" r="r" t="t"/>
            <a:pathLst>
              <a:path extrusionOk="0" h="1544607" w="4197212">
                <a:moveTo>
                  <a:pt x="24776" y="0"/>
                </a:moveTo>
                <a:lnTo>
                  <a:pt x="4172436" y="0"/>
                </a:lnTo>
                <a:cubicBezTo>
                  <a:pt x="4179007" y="0"/>
                  <a:pt x="4185309" y="2610"/>
                  <a:pt x="4189956" y="7257"/>
                </a:cubicBezTo>
                <a:cubicBezTo>
                  <a:pt x="4194602" y="11903"/>
                  <a:pt x="4197212" y="18205"/>
                  <a:pt x="4197212" y="24776"/>
                </a:cubicBezTo>
                <a:lnTo>
                  <a:pt x="4197212" y="1519831"/>
                </a:lnTo>
                <a:cubicBezTo>
                  <a:pt x="4197212" y="1533514"/>
                  <a:pt x="4186120" y="1544607"/>
                  <a:pt x="4172436" y="1544607"/>
                </a:cubicBezTo>
                <a:lnTo>
                  <a:pt x="24776" y="1544607"/>
                </a:lnTo>
                <a:cubicBezTo>
                  <a:pt x="18205" y="1544607"/>
                  <a:pt x="11903" y="1541996"/>
                  <a:pt x="7257" y="1537350"/>
                </a:cubicBezTo>
                <a:cubicBezTo>
                  <a:pt x="2610" y="1532704"/>
                  <a:pt x="0" y="1526402"/>
                  <a:pt x="0" y="1519831"/>
                </a:cubicBezTo>
                <a:lnTo>
                  <a:pt x="0" y="24776"/>
                </a:lnTo>
                <a:cubicBezTo>
                  <a:pt x="0" y="18205"/>
                  <a:pt x="2610" y="11903"/>
                  <a:pt x="7257" y="7257"/>
                </a:cubicBezTo>
                <a:cubicBezTo>
                  <a:pt x="11903" y="2610"/>
                  <a:pt x="18205" y="0"/>
                  <a:pt x="24776" y="0"/>
                </a:cubicBezTo>
                <a:close/>
              </a:path>
            </a:pathLst>
          </a:custGeom>
          <a:solidFill>
            <a:srgbClr val="2D35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7"/>
          <p:cNvSpPr txBox="1"/>
          <p:nvPr/>
        </p:nvSpPr>
        <p:spPr>
          <a:xfrm>
            <a:off x="902100" y="3465925"/>
            <a:ext cx="14449200" cy="4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found that Artists, name, ID and Release Date wouldn’t be as useful to predict popularity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low Pop bin: the most influential variables were all the previous mentioned variables except Key and Mode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Mid Pop bin: the most influential variables were all except Key and tempo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variables were included in determining high popular songs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/>
          <p:nvPr/>
        </p:nvSpPr>
        <p:spPr>
          <a:xfrm>
            <a:off x="13405160" y="-2395655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4880575" y="648575"/>
            <a:ext cx="7812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*Linear Regression Model</a:t>
            </a:r>
            <a:endParaRPr b="1" sz="5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35175"/>
            <a:ext cx="10198241" cy="839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8816" y="3767950"/>
            <a:ext cx="546735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/>
          <p:nvPr/>
        </p:nvSpPr>
        <p:spPr>
          <a:xfrm>
            <a:off x="13405160" y="-2395655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3014775" y="497275"/>
            <a:ext cx="7812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*Predicting the popularity</a:t>
            </a:r>
            <a:endParaRPr b="1" sz="5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35175"/>
            <a:ext cx="939165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9"/>
          <p:cNvSpPr txBox="1"/>
          <p:nvPr/>
        </p:nvSpPr>
        <p:spPr>
          <a:xfrm>
            <a:off x="11093850" y="2432825"/>
            <a:ext cx="5065200" cy="6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My favourite song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'valence': [0.188],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'year': [2099],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'acousticness': [0.989],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'danceability': [0.355],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'duration_ms': [211533],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'energy': [0.0304],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'explicit': [0],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'instrumentalness': [0.0555],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'liveness': [0.116],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'loudness': [-20.479],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'mode': [1],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'speechiness': [0.0361],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'tempo': [90.495]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popularity: 112.10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/>
          <p:nvPr/>
        </p:nvSpPr>
        <p:spPr>
          <a:xfrm>
            <a:off x="13405160" y="-2395655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665700" y="261950"/>
            <a:ext cx="7812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*Predicting the popularity</a:t>
            </a:r>
            <a:endParaRPr b="1" sz="5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11093850" y="2432825"/>
            <a:ext cx="50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00" y="1347425"/>
            <a:ext cx="8410575" cy="70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/>
          <p:nvPr/>
        </p:nvSpPr>
        <p:spPr>
          <a:xfrm>
            <a:off x="13405160" y="-2395655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1047750" y="343125"/>
            <a:ext cx="116991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16644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1" lang="en-US" sz="5000">
                <a:solidFill>
                  <a:srgbClr val="116644"/>
                </a:solidFill>
                <a:latin typeface="Calibri"/>
                <a:ea typeface="Calibri"/>
                <a:cs typeface="Calibri"/>
                <a:sym typeface="Calibri"/>
              </a:rPr>
              <a:t>Recommendation model for Songs</a:t>
            </a:r>
            <a:endParaRPr b="1" sz="5000">
              <a:solidFill>
                <a:srgbClr val="1166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" y="1164325"/>
            <a:ext cx="11938752" cy="51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6512300"/>
            <a:ext cx="17983201" cy="355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5909850" y="173677"/>
            <a:ext cx="7041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2D3526"/>
                </a:solidFill>
              </a:rPr>
              <a:t>Spotify Data at a Glance</a:t>
            </a:r>
            <a:endParaRPr sz="2300"/>
          </a:p>
        </p:txBody>
      </p:sp>
      <p:sp>
        <p:nvSpPr>
          <p:cNvPr id="93" name="Google Shape;93;p14"/>
          <p:cNvSpPr/>
          <p:nvPr/>
        </p:nvSpPr>
        <p:spPr>
          <a:xfrm>
            <a:off x="13293698" y="9258300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69" y="0"/>
                </a:lnTo>
                <a:lnTo>
                  <a:pt x="6693369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0668000" y="5362585"/>
            <a:ext cx="349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7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11822130" y="6566340"/>
            <a:ext cx="349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7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14"/>
          <p:cNvGrpSpPr/>
          <p:nvPr/>
        </p:nvGrpSpPr>
        <p:grpSpPr>
          <a:xfrm>
            <a:off x="-8" y="298202"/>
            <a:ext cx="6468275" cy="8841058"/>
            <a:chOff x="318242" y="263402"/>
            <a:chExt cx="6468275" cy="8841058"/>
          </a:xfrm>
        </p:grpSpPr>
        <p:grpSp>
          <p:nvGrpSpPr>
            <p:cNvPr id="97" name="Google Shape;97;p14"/>
            <p:cNvGrpSpPr/>
            <p:nvPr/>
          </p:nvGrpSpPr>
          <p:grpSpPr>
            <a:xfrm>
              <a:off x="318253" y="945969"/>
              <a:ext cx="4429035" cy="1168862"/>
              <a:chOff x="0" y="-38100"/>
              <a:chExt cx="2082096" cy="431984"/>
            </a:xfrm>
          </p:grpSpPr>
          <p:sp>
            <p:nvSpPr>
              <p:cNvPr id="98" name="Google Shape;98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4"/>
              <p:cNvSpPr txBox="1"/>
              <p:nvPr/>
            </p:nvSpPr>
            <p:spPr>
              <a:xfrm>
                <a:off x="0" y="-38100"/>
                <a:ext cx="2082096" cy="431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100;p14"/>
            <p:cNvGrpSpPr/>
            <p:nvPr/>
          </p:nvGrpSpPr>
          <p:grpSpPr>
            <a:xfrm>
              <a:off x="697860" y="2322827"/>
              <a:ext cx="4452979" cy="1093999"/>
              <a:chOff x="0" y="-38100"/>
              <a:chExt cx="2082096" cy="431984"/>
            </a:xfrm>
          </p:grpSpPr>
          <p:sp>
            <p:nvSpPr>
              <p:cNvPr id="101" name="Google Shape;101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4"/>
              <p:cNvSpPr txBox="1"/>
              <p:nvPr/>
            </p:nvSpPr>
            <p:spPr>
              <a:xfrm>
                <a:off x="0" y="-38100"/>
                <a:ext cx="2082096" cy="431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" name="Google Shape;103;p14"/>
            <p:cNvGrpSpPr/>
            <p:nvPr/>
          </p:nvGrpSpPr>
          <p:grpSpPr>
            <a:xfrm>
              <a:off x="1077475" y="3624825"/>
              <a:ext cx="4648373" cy="1243299"/>
              <a:chOff x="0" y="-97054"/>
              <a:chExt cx="2173457" cy="490938"/>
            </a:xfrm>
          </p:grpSpPr>
          <p:sp>
            <p:nvSpPr>
              <p:cNvPr id="104" name="Google Shape;104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4"/>
              <p:cNvSpPr txBox="1"/>
              <p:nvPr/>
            </p:nvSpPr>
            <p:spPr>
              <a:xfrm>
                <a:off x="91457" y="-97054"/>
                <a:ext cx="2082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" name="Google Shape;106;p14"/>
            <p:cNvSpPr/>
            <p:nvPr/>
          </p:nvSpPr>
          <p:spPr>
            <a:xfrm>
              <a:off x="318242" y="263402"/>
              <a:ext cx="4686865" cy="3244389"/>
            </a:xfrm>
            <a:custGeom>
              <a:rect b="b" l="l" r="r" t="t"/>
              <a:pathLst>
                <a:path extrusionOk="0" h="3244389" w="4686865">
                  <a:moveTo>
                    <a:pt x="0" y="0"/>
                  </a:moveTo>
                  <a:lnTo>
                    <a:pt x="4686866" y="0"/>
                  </a:lnTo>
                  <a:lnTo>
                    <a:pt x="4686866" y="3244389"/>
                  </a:lnTo>
                  <a:lnTo>
                    <a:pt x="0" y="32443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447067" y="1191688"/>
              <a:ext cx="44292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Valency</a:t>
              </a: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318250" y="2482925"/>
              <a:ext cx="52122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FFFF"/>
                  </a:solidFill>
                </a:rPr>
                <a:t>Year</a:t>
              </a:r>
              <a:endParaRPr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920838" y="4063296"/>
              <a:ext cx="52122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FFFF"/>
                  </a:solidFill>
                </a:rPr>
                <a:t>Acousticness</a:t>
              </a:r>
              <a:endParaRPr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2357482" y="7935598"/>
              <a:ext cx="4429035" cy="1168862"/>
              <a:chOff x="0" y="-38100"/>
              <a:chExt cx="2082096" cy="431984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4"/>
              <p:cNvSpPr txBox="1"/>
              <p:nvPr/>
            </p:nvSpPr>
            <p:spPr>
              <a:xfrm>
                <a:off x="0" y="-38100"/>
                <a:ext cx="2082096" cy="431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14"/>
            <p:cNvGrpSpPr/>
            <p:nvPr/>
          </p:nvGrpSpPr>
          <p:grpSpPr>
            <a:xfrm>
              <a:off x="2123831" y="6523486"/>
              <a:ext cx="4429035" cy="1168862"/>
              <a:chOff x="0" y="-38100"/>
              <a:chExt cx="2082096" cy="431984"/>
            </a:xfrm>
          </p:grpSpPr>
          <p:sp>
            <p:nvSpPr>
              <p:cNvPr id="114" name="Google Shape;114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4"/>
              <p:cNvSpPr txBox="1"/>
              <p:nvPr/>
            </p:nvSpPr>
            <p:spPr>
              <a:xfrm>
                <a:off x="0" y="-38100"/>
                <a:ext cx="2082096" cy="431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14"/>
            <p:cNvGrpSpPr/>
            <p:nvPr/>
          </p:nvGrpSpPr>
          <p:grpSpPr>
            <a:xfrm>
              <a:off x="1569788" y="5111373"/>
              <a:ext cx="4429035" cy="1168862"/>
              <a:chOff x="0" y="-38100"/>
              <a:chExt cx="2082096" cy="431984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4"/>
              <p:cNvSpPr txBox="1"/>
              <p:nvPr/>
            </p:nvSpPr>
            <p:spPr>
              <a:xfrm>
                <a:off x="0" y="-38100"/>
                <a:ext cx="2082096" cy="431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9" name="Google Shape;119;p14"/>
            <p:cNvSpPr txBox="1"/>
            <p:nvPr/>
          </p:nvSpPr>
          <p:spPr>
            <a:xfrm>
              <a:off x="2038142" y="5387169"/>
              <a:ext cx="34923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FFFF"/>
                  </a:solidFill>
                </a:rPr>
                <a:t>Artist</a:t>
              </a:r>
              <a:endParaRPr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2592199" y="8126733"/>
              <a:ext cx="34923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4400">
                  <a:solidFill>
                    <a:srgbClr val="FFFFFF"/>
                  </a:solidFill>
                </a:rPr>
                <a:t>uration_ms</a:t>
              </a:r>
              <a:endParaRPr/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2357481" y="6818728"/>
              <a:ext cx="34923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FFFF"/>
                  </a:solidFill>
                </a:rPr>
                <a:t>Danceability</a:t>
              </a:r>
              <a:endParaRPr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14"/>
          <p:cNvGrpSpPr/>
          <p:nvPr/>
        </p:nvGrpSpPr>
        <p:grpSpPr>
          <a:xfrm>
            <a:off x="5909854" y="417202"/>
            <a:ext cx="6468275" cy="8841102"/>
            <a:chOff x="318242" y="263402"/>
            <a:chExt cx="6468275" cy="8841102"/>
          </a:xfrm>
        </p:grpSpPr>
        <p:grpSp>
          <p:nvGrpSpPr>
            <p:cNvPr id="123" name="Google Shape;123;p14"/>
            <p:cNvGrpSpPr/>
            <p:nvPr/>
          </p:nvGrpSpPr>
          <p:grpSpPr>
            <a:xfrm>
              <a:off x="318253" y="945969"/>
              <a:ext cx="4429035" cy="1168906"/>
              <a:chOff x="0" y="-38100"/>
              <a:chExt cx="2082096" cy="432000"/>
            </a:xfrm>
          </p:grpSpPr>
          <p:sp>
            <p:nvSpPr>
              <p:cNvPr id="124" name="Google Shape;124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4"/>
              <p:cNvSpPr txBox="1"/>
              <p:nvPr/>
            </p:nvSpPr>
            <p:spPr>
              <a:xfrm>
                <a:off x="0" y="-38100"/>
                <a:ext cx="2082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14"/>
            <p:cNvGrpSpPr/>
            <p:nvPr/>
          </p:nvGrpSpPr>
          <p:grpSpPr>
            <a:xfrm>
              <a:off x="697860" y="2322827"/>
              <a:ext cx="4452979" cy="1094040"/>
              <a:chOff x="0" y="-38100"/>
              <a:chExt cx="2082096" cy="432000"/>
            </a:xfrm>
          </p:grpSpPr>
          <p:sp>
            <p:nvSpPr>
              <p:cNvPr id="127" name="Google Shape;127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4"/>
              <p:cNvSpPr txBox="1"/>
              <p:nvPr/>
            </p:nvSpPr>
            <p:spPr>
              <a:xfrm>
                <a:off x="0" y="-38100"/>
                <a:ext cx="2082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" name="Google Shape;129;p14"/>
            <p:cNvGrpSpPr/>
            <p:nvPr/>
          </p:nvGrpSpPr>
          <p:grpSpPr>
            <a:xfrm>
              <a:off x="1077475" y="3624825"/>
              <a:ext cx="4648373" cy="1243299"/>
              <a:chOff x="0" y="-97054"/>
              <a:chExt cx="2173457" cy="490938"/>
            </a:xfrm>
          </p:grpSpPr>
          <p:sp>
            <p:nvSpPr>
              <p:cNvPr id="130" name="Google Shape;130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91457" y="-97054"/>
                <a:ext cx="2082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" name="Google Shape;132;p14"/>
            <p:cNvSpPr/>
            <p:nvPr/>
          </p:nvSpPr>
          <p:spPr>
            <a:xfrm>
              <a:off x="318242" y="263402"/>
              <a:ext cx="4686865" cy="3244389"/>
            </a:xfrm>
            <a:custGeom>
              <a:rect b="b" l="l" r="r" t="t"/>
              <a:pathLst>
                <a:path extrusionOk="0" h="3244389" w="4686865">
                  <a:moveTo>
                    <a:pt x="0" y="0"/>
                  </a:moveTo>
                  <a:lnTo>
                    <a:pt x="4686866" y="0"/>
                  </a:lnTo>
                  <a:lnTo>
                    <a:pt x="4686866" y="3244389"/>
                  </a:lnTo>
                  <a:lnTo>
                    <a:pt x="0" y="32443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447067" y="1191688"/>
              <a:ext cx="44292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FFFF"/>
                  </a:solidFill>
                </a:rPr>
                <a:t>Energy</a:t>
              </a:r>
              <a:endParaRPr/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318250" y="2482925"/>
              <a:ext cx="52122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FFFF"/>
                  </a:solidFill>
                </a:rPr>
                <a:t>Explicit</a:t>
              </a:r>
              <a:endParaRPr/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920838" y="4063296"/>
              <a:ext cx="52122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FFFF"/>
                  </a:solidFill>
                </a:rPr>
                <a:t>ID</a:t>
              </a:r>
              <a:endParaRPr/>
            </a:p>
          </p:txBody>
        </p:sp>
        <p:grpSp>
          <p:nvGrpSpPr>
            <p:cNvPr id="136" name="Google Shape;136;p14"/>
            <p:cNvGrpSpPr/>
            <p:nvPr/>
          </p:nvGrpSpPr>
          <p:grpSpPr>
            <a:xfrm>
              <a:off x="2357482" y="7935598"/>
              <a:ext cx="4429035" cy="1168906"/>
              <a:chOff x="0" y="-38100"/>
              <a:chExt cx="2082096" cy="432000"/>
            </a:xfrm>
          </p:grpSpPr>
          <p:sp>
            <p:nvSpPr>
              <p:cNvPr id="137" name="Google Shape;137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 txBox="1"/>
              <p:nvPr/>
            </p:nvSpPr>
            <p:spPr>
              <a:xfrm>
                <a:off x="0" y="-38100"/>
                <a:ext cx="2082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14"/>
            <p:cNvGrpSpPr/>
            <p:nvPr/>
          </p:nvGrpSpPr>
          <p:grpSpPr>
            <a:xfrm>
              <a:off x="2123831" y="6523486"/>
              <a:ext cx="4429035" cy="1168906"/>
              <a:chOff x="0" y="-38100"/>
              <a:chExt cx="2082096" cy="4320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4"/>
              <p:cNvSpPr txBox="1"/>
              <p:nvPr/>
            </p:nvSpPr>
            <p:spPr>
              <a:xfrm>
                <a:off x="0" y="-38100"/>
                <a:ext cx="2082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14"/>
            <p:cNvGrpSpPr/>
            <p:nvPr/>
          </p:nvGrpSpPr>
          <p:grpSpPr>
            <a:xfrm>
              <a:off x="1077476" y="5111375"/>
              <a:ext cx="5475413" cy="1168906"/>
              <a:chOff x="-231437" y="-38099"/>
              <a:chExt cx="2574000" cy="432000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 txBox="1"/>
              <p:nvPr/>
            </p:nvSpPr>
            <p:spPr>
              <a:xfrm>
                <a:off x="-231437" y="-38099"/>
                <a:ext cx="2574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5" name="Google Shape;145;p14"/>
            <p:cNvSpPr txBox="1"/>
            <p:nvPr/>
          </p:nvSpPr>
          <p:spPr>
            <a:xfrm>
              <a:off x="1487363" y="5046725"/>
              <a:ext cx="4593900" cy="10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100">
                  <a:solidFill>
                    <a:schemeClr val="lt1"/>
                  </a:solidFill>
                </a:rPr>
                <a:t>Instrumentalness</a:t>
              </a:r>
              <a:endParaRPr sz="4100">
                <a:solidFill>
                  <a:schemeClr val="lt1"/>
                </a:solidFill>
              </a:endParaRPr>
            </a:p>
          </p:txBody>
        </p:sp>
        <p:sp>
          <p:nvSpPr>
            <p:cNvPr id="146" name="Google Shape;146;p14"/>
            <p:cNvSpPr txBox="1"/>
            <p:nvPr/>
          </p:nvSpPr>
          <p:spPr>
            <a:xfrm>
              <a:off x="2592199" y="8126733"/>
              <a:ext cx="34923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FFFF"/>
                  </a:solidFill>
                </a:rPr>
                <a:t>Liveness</a:t>
              </a:r>
              <a:endParaRPr/>
            </a:p>
          </p:txBody>
        </p:sp>
        <p:sp>
          <p:nvSpPr>
            <p:cNvPr id="147" name="Google Shape;147;p14"/>
            <p:cNvSpPr txBox="1"/>
            <p:nvPr/>
          </p:nvSpPr>
          <p:spPr>
            <a:xfrm>
              <a:off x="2357481" y="6818728"/>
              <a:ext cx="34923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FFFF"/>
                  </a:solidFill>
                </a:rPr>
                <a:t>Key</a:t>
              </a:r>
              <a:endParaRPr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14"/>
          <p:cNvGrpSpPr/>
          <p:nvPr/>
        </p:nvGrpSpPr>
        <p:grpSpPr>
          <a:xfrm>
            <a:off x="11473992" y="537652"/>
            <a:ext cx="6492131" cy="8841102"/>
            <a:chOff x="318242" y="263402"/>
            <a:chExt cx="6492131" cy="8841102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318253" y="945969"/>
              <a:ext cx="4429035" cy="1168906"/>
              <a:chOff x="0" y="-38100"/>
              <a:chExt cx="2082096" cy="432000"/>
            </a:xfrm>
          </p:grpSpPr>
          <p:sp>
            <p:nvSpPr>
              <p:cNvPr id="150" name="Google Shape;150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 txBox="1"/>
              <p:nvPr/>
            </p:nvSpPr>
            <p:spPr>
              <a:xfrm>
                <a:off x="0" y="-38100"/>
                <a:ext cx="2082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52;p14"/>
            <p:cNvGrpSpPr/>
            <p:nvPr/>
          </p:nvGrpSpPr>
          <p:grpSpPr>
            <a:xfrm>
              <a:off x="697860" y="2322827"/>
              <a:ext cx="4452979" cy="1094040"/>
              <a:chOff x="0" y="-38100"/>
              <a:chExt cx="2082096" cy="432000"/>
            </a:xfrm>
          </p:grpSpPr>
          <p:sp>
            <p:nvSpPr>
              <p:cNvPr id="153" name="Google Shape;153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4"/>
              <p:cNvSpPr txBox="1"/>
              <p:nvPr/>
            </p:nvSpPr>
            <p:spPr>
              <a:xfrm>
                <a:off x="0" y="-38100"/>
                <a:ext cx="2082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14"/>
            <p:cNvGrpSpPr/>
            <p:nvPr/>
          </p:nvGrpSpPr>
          <p:grpSpPr>
            <a:xfrm>
              <a:off x="1077475" y="3624825"/>
              <a:ext cx="4648373" cy="1243299"/>
              <a:chOff x="0" y="-97054"/>
              <a:chExt cx="2173457" cy="490938"/>
            </a:xfrm>
          </p:grpSpPr>
          <p:sp>
            <p:nvSpPr>
              <p:cNvPr id="156" name="Google Shape;156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 txBox="1"/>
              <p:nvPr/>
            </p:nvSpPr>
            <p:spPr>
              <a:xfrm>
                <a:off x="91457" y="-97054"/>
                <a:ext cx="2082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" name="Google Shape;158;p14"/>
            <p:cNvSpPr/>
            <p:nvPr/>
          </p:nvSpPr>
          <p:spPr>
            <a:xfrm>
              <a:off x="318242" y="263402"/>
              <a:ext cx="4686865" cy="3244389"/>
            </a:xfrm>
            <a:custGeom>
              <a:rect b="b" l="l" r="r" t="t"/>
              <a:pathLst>
                <a:path extrusionOk="0" h="3244389" w="4686865">
                  <a:moveTo>
                    <a:pt x="0" y="0"/>
                  </a:moveTo>
                  <a:lnTo>
                    <a:pt x="4686866" y="0"/>
                  </a:lnTo>
                  <a:lnTo>
                    <a:pt x="4686866" y="3244389"/>
                  </a:lnTo>
                  <a:lnTo>
                    <a:pt x="0" y="324438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447067" y="1191688"/>
              <a:ext cx="44292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FFFF"/>
                  </a:solidFill>
                </a:rPr>
                <a:t>Loudness</a:t>
              </a:r>
              <a:endParaRPr/>
            </a:p>
          </p:txBody>
        </p:sp>
        <p:sp>
          <p:nvSpPr>
            <p:cNvPr id="160" name="Google Shape;160;p14"/>
            <p:cNvSpPr txBox="1"/>
            <p:nvPr/>
          </p:nvSpPr>
          <p:spPr>
            <a:xfrm>
              <a:off x="318250" y="2482925"/>
              <a:ext cx="52122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FFFF"/>
                  </a:solidFill>
                </a:rPr>
                <a:t>Mode</a:t>
              </a:r>
              <a:endParaRPr/>
            </a:p>
          </p:txBody>
        </p:sp>
        <p:sp>
          <p:nvSpPr>
            <p:cNvPr id="161" name="Google Shape;161;p14"/>
            <p:cNvSpPr txBox="1"/>
            <p:nvPr/>
          </p:nvSpPr>
          <p:spPr>
            <a:xfrm>
              <a:off x="920838" y="4063296"/>
              <a:ext cx="52122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FFFF"/>
                  </a:solidFill>
                </a:rPr>
                <a:t>Name</a:t>
              </a:r>
              <a:endParaRPr/>
            </a:p>
          </p:txBody>
        </p:sp>
        <p:grpSp>
          <p:nvGrpSpPr>
            <p:cNvPr id="162" name="Google Shape;162;p14"/>
            <p:cNvGrpSpPr/>
            <p:nvPr/>
          </p:nvGrpSpPr>
          <p:grpSpPr>
            <a:xfrm>
              <a:off x="2357482" y="7935598"/>
              <a:ext cx="4429035" cy="1168906"/>
              <a:chOff x="0" y="-38100"/>
              <a:chExt cx="2082096" cy="432000"/>
            </a:xfrm>
          </p:grpSpPr>
          <p:sp>
            <p:nvSpPr>
              <p:cNvPr id="163" name="Google Shape;163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 txBox="1"/>
              <p:nvPr/>
            </p:nvSpPr>
            <p:spPr>
              <a:xfrm>
                <a:off x="0" y="-38100"/>
                <a:ext cx="2082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14"/>
            <p:cNvGrpSpPr/>
            <p:nvPr/>
          </p:nvGrpSpPr>
          <p:grpSpPr>
            <a:xfrm>
              <a:off x="2123831" y="6523486"/>
              <a:ext cx="4429035" cy="1168906"/>
              <a:chOff x="0" y="-38100"/>
              <a:chExt cx="2082096" cy="432000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4"/>
              <p:cNvSpPr txBox="1"/>
              <p:nvPr/>
            </p:nvSpPr>
            <p:spPr>
              <a:xfrm>
                <a:off x="0" y="-38100"/>
                <a:ext cx="2082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1569788" y="5111373"/>
              <a:ext cx="4429035" cy="1168906"/>
              <a:chOff x="0" y="-38100"/>
              <a:chExt cx="2082096" cy="432000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2082096" cy="393884"/>
              </a:xfrm>
              <a:custGeom>
                <a:rect b="b" l="l" r="r" t="t"/>
                <a:pathLst>
                  <a:path extrusionOk="0" h="393884" w="2082096">
                    <a:moveTo>
                      <a:pt x="47449" y="0"/>
                    </a:moveTo>
                    <a:lnTo>
                      <a:pt x="2034647" y="0"/>
                    </a:lnTo>
                    <a:cubicBezTo>
                      <a:pt x="2047231" y="0"/>
                      <a:pt x="2059300" y="4999"/>
                      <a:pt x="2068198" y="13897"/>
                    </a:cubicBezTo>
                    <a:cubicBezTo>
                      <a:pt x="2077096" y="22796"/>
                      <a:pt x="2082096" y="34865"/>
                      <a:pt x="2082096" y="47449"/>
                    </a:cubicBezTo>
                    <a:lnTo>
                      <a:pt x="2082096" y="346435"/>
                    </a:lnTo>
                    <a:cubicBezTo>
                      <a:pt x="2082096" y="359020"/>
                      <a:pt x="2077096" y="371088"/>
                      <a:pt x="2068198" y="379987"/>
                    </a:cubicBezTo>
                    <a:cubicBezTo>
                      <a:pt x="2059300" y="388885"/>
                      <a:pt x="2047231" y="393884"/>
                      <a:pt x="2034647" y="393884"/>
                    </a:cubicBezTo>
                    <a:lnTo>
                      <a:pt x="47449" y="393884"/>
                    </a:lnTo>
                    <a:cubicBezTo>
                      <a:pt x="34865" y="393884"/>
                      <a:pt x="22796" y="388885"/>
                      <a:pt x="13897" y="379987"/>
                    </a:cubicBezTo>
                    <a:cubicBezTo>
                      <a:pt x="4999" y="371088"/>
                      <a:pt x="0" y="359020"/>
                      <a:pt x="0" y="346435"/>
                    </a:cubicBezTo>
                    <a:lnTo>
                      <a:pt x="0" y="47449"/>
                    </a:lnTo>
                    <a:cubicBezTo>
                      <a:pt x="0" y="34865"/>
                      <a:pt x="4999" y="22796"/>
                      <a:pt x="13897" y="13897"/>
                    </a:cubicBezTo>
                    <a:cubicBezTo>
                      <a:pt x="22796" y="4999"/>
                      <a:pt x="34865" y="0"/>
                      <a:pt x="47449" y="0"/>
                    </a:cubicBezTo>
                    <a:close/>
                  </a:path>
                </a:pathLst>
              </a:custGeom>
              <a:solidFill>
                <a:srgbClr val="2D35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4"/>
              <p:cNvSpPr txBox="1"/>
              <p:nvPr/>
            </p:nvSpPr>
            <p:spPr>
              <a:xfrm>
                <a:off x="0" y="-38100"/>
                <a:ext cx="2082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1" name="Google Shape;171;p14"/>
            <p:cNvSpPr txBox="1"/>
            <p:nvPr/>
          </p:nvSpPr>
          <p:spPr>
            <a:xfrm>
              <a:off x="1704152" y="5362600"/>
              <a:ext cx="4428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FFFF"/>
                  </a:solidFill>
                </a:rPr>
                <a:t>Release Date</a:t>
              </a:r>
              <a:endParaRPr/>
            </a:p>
          </p:txBody>
        </p:sp>
        <p:sp>
          <p:nvSpPr>
            <p:cNvPr id="172" name="Google Shape;172;p14"/>
            <p:cNvSpPr txBox="1"/>
            <p:nvPr/>
          </p:nvSpPr>
          <p:spPr>
            <a:xfrm>
              <a:off x="2592199" y="8126733"/>
              <a:ext cx="34923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FFFF"/>
                  </a:solidFill>
                </a:rPr>
                <a:t>Tempo</a:t>
              </a:r>
              <a:endParaRPr/>
            </a:p>
          </p:txBody>
        </p:sp>
        <p:sp>
          <p:nvSpPr>
            <p:cNvPr id="173" name="Google Shape;173;p14"/>
            <p:cNvSpPr txBox="1"/>
            <p:nvPr/>
          </p:nvSpPr>
          <p:spPr>
            <a:xfrm>
              <a:off x="2357473" y="6818725"/>
              <a:ext cx="4452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6745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rgbClr val="FFFFFF"/>
                  </a:solidFill>
                </a:rPr>
                <a:t>Speechiness</a:t>
              </a:r>
              <a:endParaRPr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/>
          <p:nvPr/>
        </p:nvSpPr>
        <p:spPr>
          <a:xfrm>
            <a:off x="13405160" y="-2395655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1047750" y="343125"/>
            <a:ext cx="116991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16644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lang="en-US" sz="5000">
                <a:solidFill>
                  <a:srgbClr val="116644"/>
                </a:solidFill>
                <a:latin typeface="Calibri"/>
                <a:ea typeface="Calibri"/>
                <a:cs typeface="Calibri"/>
                <a:sym typeface="Calibri"/>
              </a:rPr>
              <a:t>Recommendation model for Songs</a:t>
            </a:r>
            <a:endParaRPr b="1" sz="5000">
              <a:solidFill>
                <a:srgbClr val="1166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00" y="1277325"/>
            <a:ext cx="12930451" cy="512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300" y="6512300"/>
            <a:ext cx="17754602" cy="36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/>
          <p:nvPr/>
        </p:nvSpPr>
        <p:spPr>
          <a:xfrm>
            <a:off x="13405160" y="-2395655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1383925" y="648575"/>
            <a:ext cx="116991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model for Songs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795625" y="2011450"/>
            <a:ext cx="4454400" cy="5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1585625" y="2448475"/>
            <a:ext cx="11497500" cy="5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nearest neighbour principle to recommend 10 nearest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neighbour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metric='cosine': sets the distance metric for the k-NN model to cosine similarity.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algorithm='brute': This sets the algorithm used to compute the nearest neighbors to ‘brute’, which uses a brute-force search.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n_neighbors=11: This sets the number of neighbors to use by default for k-NN queries to 11.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34"/>
          <p:cNvGrpSpPr/>
          <p:nvPr/>
        </p:nvGrpSpPr>
        <p:grpSpPr>
          <a:xfrm>
            <a:off x="1175854" y="3043920"/>
            <a:ext cx="15936291" cy="6009340"/>
            <a:chOff x="0" y="-38100"/>
            <a:chExt cx="4197212" cy="1582707"/>
          </a:xfrm>
        </p:grpSpPr>
        <p:sp>
          <p:nvSpPr>
            <p:cNvPr id="366" name="Google Shape;366;p34"/>
            <p:cNvSpPr/>
            <p:nvPr/>
          </p:nvSpPr>
          <p:spPr>
            <a:xfrm>
              <a:off x="0" y="0"/>
              <a:ext cx="4197212" cy="1544607"/>
            </a:xfrm>
            <a:custGeom>
              <a:rect b="b" l="l" r="r" t="t"/>
              <a:pathLst>
                <a:path extrusionOk="0" h="1544607" w="4197212">
                  <a:moveTo>
                    <a:pt x="24776" y="0"/>
                  </a:moveTo>
                  <a:lnTo>
                    <a:pt x="4172436" y="0"/>
                  </a:lnTo>
                  <a:cubicBezTo>
                    <a:pt x="4179007" y="0"/>
                    <a:pt x="4185309" y="2610"/>
                    <a:pt x="4189956" y="7257"/>
                  </a:cubicBezTo>
                  <a:cubicBezTo>
                    <a:pt x="4194602" y="11903"/>
                    <a:pt x="4197212" y="18205"/>
                    <a:pt x="4197212" y="24776"/>
                  </a:cubicBezTo>
                  <a:lnTo>
                    <a:pt x="4197212" y="1519831"/>
                  </a:lnTo>
                  <a:cubicBezTo>
                    <a:pt x="4197212" y="1533514"/>
                    <a:pt x="4186120" y="1544607"/>
                    <a:pt x="4172436" y="1544607"/>
                  </a:cubicBezTo>
                  <a:lnTo>
                    <a:pt x="24776" y="1544607"/>
                  </a:lnTo>
                  <a:cubicBezTo>
                    <a:pt x="18205" y="1544607"/>
                    <a:pt x="11903" y="1541996"/>
                    <a:pt x="7257" y="1537350"/>
                  </a:cubicBezTo>
                  <a:cubicBezTo>
                    <a:pt x="2610" y="1532704"/>
                    <a:pt x="0" y="1526402"/>
                    <a:pt x="0" y="1519831"/>
                  </a:cubicBezTo>
                  <a:lnTo>
                    <a:pt x="0" y="24776"/>
                  </a:lnTo>
                  <a:cubicBezTo>
                    <a:pt x="0" y="18205"/>
                    <a:pt x="2610" y="11903"/>
                    <a:pt x="7257" y="7257"/>
                  </a:cubicBezTo>
                  <a:cubicBezTo>
                    <a:pt x="11903" y="2610"/>
                    <a:pt x="18205" y="0"/>
                    <a:pt x="24776" y="0"/>
                  </a:cubicBezTo>
                  <a:close/>
                </a:path>
              </a:pathLst>
            </a:custGeom>
            <a:solidFill>
              <a:srgbClr val="2D35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4"/>
            <p:cNvSpPr txBox="1"/>
            <p:nvPr/>
          </p:nvSpPr>
          <p:spPr>
            <a:xfrm>
              <a:off x="0" y="-38100"/>
              <a:ext cx="4197212" cy="1582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34"/>
          <p:cNvSpPr txBox="1"/>
          <p:nvPr/>
        </p:nvSpPr>
        <p:spPr>
          <a:xfrm>
            <a:off x="2054304" y="3893658"/>
            <a:ext cx="14179500" cy="6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</a:rPr>
              <a:t>Variables can help us predict the popularity of a songs through linear regression models. Because the data is not uniform, breaking into bins helps ensure prediction </a:t>
            </a:r>
            <a:r>
              <a:rPr lang="en-US" sz="3500">
                <a:solidFill>
                  <a:srgbClr val="FFFFFF"/>
                </a:solidFill>
              </a:rPr>
              <a:t>where the data is scarce </a:t>
            </a:r>
            <a:endParaRPr sz="35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</a:rPr>
              <a:t>Songs can be recommended to other users by using a nearest neighbor model according to their likes</a:t>
            </a:r>
            <a:endParaRPr sz="35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3090627" y="1328990"/>
            <a:ext cx="12106746" cy="1425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>
                <a:solidFill>
                  <a:srgbClr val="2D3526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-4639065" y="-918422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69" y="0"/>
                </a:lnTo>
                <a:lnTo>
                  <a:pt x="6693369" y="3672987"/>
                </a:lnTo>
                <a:lnTo>
                  <a:pt x="0" y="36729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44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8" y="2818275"/>
            <a:ext cx="18159125" cy="75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5"/>
          <p:cNvSpPr txBox="1"/>
          <p:nvPr/>
        </p:nvSpPr>
        <p:spPr>
          <a:xfrm>
            <a:off x="1159793" y="487425"/>
            <a:ext cx="13973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2D3526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r>
              <a:rPr lang="en-US" sz="7500">
                <a:solidFill>
                  <a:srgbClr val="2D35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						Questions?</a:t>
            </a:r>
            <a:endParaRPr sz="7500">
              <a:solidFill>
                <a:srgbClr val="2D35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/>
          <p:nvPr/>
        </p:nvSpPr>
        <p:spPr>
          <a:xfrm>
            <a:off x="-2009983" y="-2644286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090627" y="2494041"/>
            <a:ext cx="1210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13293698" y="9258300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69" y="0"/>
                </a:lnTo>
                <a:lnTo>
                  <a:pt x="6693369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647150" y="1270325"/>
            <a:ext cx="14550300" cy="8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valence: happy song-1.0, sad song-0.0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year: Year released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acousticness: a confidence measure. acoustic-1.0, low acoustic-0.0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artists: Artists featured in song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danceability: 1.0-most dancable, 0.0-least danceble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duration_ms: duration of song in milisecond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energy: measure of activity and intensity. 1.0-energetic, 0.0-low energy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explicit: binary 1-explicit, 0-not explicit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id: unique spotify id of the song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instrumentalness: 1.0-has no vocals, 0.0-only vocals (&gt;0.5?)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key: Musical note key, no key is (-1)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liveness: Is the track live or recorded in studio.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loudness: how loud it is in decibels.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mode: major mode or minor mode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name: name of track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popularity: calculated, based on play times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release_date: release date, duh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 speechiness: words/speech in track</a:t>
            </a:r>
            <a:endParaRPr sz="2550">
              <a:solidFill>
                <a:schemeClr val="dk1"/>
              </a:solidFill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en-US" sz="2550">
                <a:solidFill>
                  <a:schemeClr val="dk1"/>
                </a:solidFill>
              </a:rPr>
              <a:t>tempo: beats per minutes or pace of music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4314350" y="95900"/>
            <a:ext cx="78138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*Variables and Their Descriptions</a:t>
            </a:r>
            <a:endParaRPr b="1"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/>
          <p:nvPr/>
        </p:nvSpPr>
        <p:spPr>
          <a:xfrm>
            <a:off x="-2009983" y="-2644286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3090627" y="2494041"/>
            <a:ext cx="121068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>
                <a:solidFill>
                  <a:srgbClr val="2D3526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13293698" y="9258300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69" y="0"/>
                </a:lnTo>
                <a:lnTo>
                  <a:pt x="6693369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2889400" y="4026725"/>
            <a:ext cx="12426600" cy="44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●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Spotify data describes the array of songs the users have available to listen to 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●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songs are described in variables that can help predict popularity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●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Popularity is based on the total number of plays and how recent those plays are 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●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total the data frame has 170653 rows and 18 variables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7"/>
          <p:cNvGrpSpPr/>
          <p:nvPr/>
        </p:nvGrpSpPr>
        <p:grpSpPr>
          <a:xfrm>
            <a:off x="2258137" y="1929704"/>
            <a:ext cx="13771730" cy="2602514"/>
            <a:chOff x="0" y="-38100"/>
            <a:chExt cx="3939620" cy="744490"/>
          </a:xfrm>
        </p:grpSpPr>
        <p:sp>
          <p:nvSpPr>
            <p:cNvPr id="196" name="Google Shape;196;p17"/>
            <p:cNvSpPr/>
            <p:nvPr/>
          </p:nvSpPr>
          <p:spPr>
            <a:xfrm>
              <a:off x="0" y="0"/>
              <a:ext cx="3939620" cy="706390"/>
            </a:xfrm>
            <a:custGeom>
              <a:rect b="b" l="l" r="r" t="t"/>
              <a:pathLst>
                <a:path extrusionOk="0" h="706390" w="3939620">
                  <a:moveTo>
                    <a:pt x="28671" y="0"/>
                  </a:moveTo>
                  <a:lnTo>
                    <a:pt x="3910950" y="0"/>
                  </a:lnTo>
                  <a:cubicBezTo>
                    <a:pt x="3918554" y="0"/>
                    <a:pt x="3925846" y="3021"/>
                    <a:pt x="3931223" y="8397"/>
                  </a:cubicBezTo>
                  <a:cubicBezTo>
                    <a:pt x="3936600" y="13774"/>
                    <a:pt x="3939620" y="21067"/>
                    <a:pt x="3939620" y="28671"/>
                  </a:cubicBezTo>
                  <a:lnTo>
                    <a:pt x="3939620" y="677719"/>
                  </a:lnTo>
                  <a:cubicBezTo>
                    <a:pt x="3939620" y="685323"/>
                    <a:pt x="3936600" y="692616"/>
                    <a:pt x="3931223" y="697992"/>
                  </a:cubicBezTo>
                  <a:cubicBezTo>
                    <a:pt x="3925846" y="703369"/>
                    <a:pt x="3918554" y="706390"/>
                    <a:pt x="3910950" y="706390"/>
                  </a:cubicBezTo>
                  <a:lnTo>
                    <a:pt x="28671" y="706390"/>
                  </a:lnTo>
                  <a:cubicBezTo>
                    <a:pt x="21067" y="706390"/>
                    <a:pt x="13774" y="703369"/>
                    <a:pt x="8397" y="697992"/>
                  </a:cubicBezTo>
                  <a:cubicBezTo>
                    <a:pt x="3021" y="692616"/>
                    <a:pt x="0" y="685323"/>
                    <a:pt x="0" y="677719"/>
                  </a:cubicBezTo>
                  <a:lnTo>
                    <a:pt x="0" y="28671"/>
                  </a:lnTo>
                  <a:cubicBezTo>
                    <a:pt x="0" y="21067"/>
                    <a:pt x="3021" y="13774"/>
                    <a:pt x="8397" y="8397"/>
                  </a:cubicBezTo>
                  <a:cubicBezTo>
                    <a:pt x="13774" y="3021"/>
                    <a:pt x="21067" y="0"/>
                    <a:pt x="28671" y="0"/>
                  </a:cubicBezTo>
                  <a:close/>
                </a:path>
              </a:pathLst>
            </a:custGeom>
            <a:solidFill>
              <a:srgbClr val="2D35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7"/>
            <p:cNvSpPr txBox="1"/>
            <p:nvPr/>
          </p:nvSpPr>
          <p:spPr>
            <a:xfrm>
              <a:off x="0" y="-38100"/>
              <a:ext cx="3939620" cy="7444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2336587" y="4693858"/>
            <a:ext cx="13771730" cy="2602898"/>
            <a:chOff x="0" y="-38100"/>
            <a:chExt cx="3939620" cy="7446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0"/>
              <a:ext cx="3939620" cy="706390"/>
            </a:xfrm>
            <a:custGeom>
              <a:rect b="b" l="l" r="r" t="t"/>
              <a:pathLst>
                <a:path extrusionOk="0" h="706390" w="3939620">
                  <a:moveTo>
                    <a:pt x="28671" y="0"/>
                  </a:moveTo>
                  <a:lnTo>
                    <a:pt x="3910950" y="0"/>
                  </a:lnTo>
                  <a:cubicBezTo>
                    <a:pt x="3918554" y="0"/>
                    <a:pt x="3925846" y="3021"/>
                    <a:pt x="3931223" y="8397"/>
                  </a:cubicBezTo>
                  <a:cubicBezTo>
                    <a:pt x="3936600" y="13774"/>
                    <a:pt x="3939620" y="21067"/>
                    <a:pt x="3939620" y="28671"/>
                  </a:cubicBezTo>
                  <a:lnTo>
                    <a:pt x="3939620" y="677719"/>
                  </a:lnTo>
                  <a:cubicBezTo>
                    <a:pt x="3939620" y="685323"/>
                    <a:pt x="3936600" y="692616"/>
                    <a:pt x="3931223" y="697992"/>
                  </a:cubicBezTo>
                  <a:cubicBezTo>
                    <a:pt x="3925846" y="703369"/>
                    <a:pt x="3918554" y="706390"/>
                    <a:pt x="3910950" y="706390"/>
                  </a:cubicBezTo>
                  <a:lnTo>
                    <a:pt x="28671" y="706390"/>
                  </a:lnTo>
                  <a:cubicBezTo>
                    <a:pt x="21067" y="706390"/>
                    <a:pt x="13774" y="703369"/>
                    <a:pt x="8397" y="697992"/>
                  </a:cubicBezTo>
                  <a:cubicBezTo>
                    <a:pt x="3021" y="692616"/>
                    <a:pt x="0" y="685323"/>
                    <a:pt x="0" y="677719"/>
                  </a:cubicBezTo>
                  <a:lnTo>
                    <a:pt x="0" y="28671"/>
                  </a:lnTo>
                  <a:cubicBezTo>
                    <a:pt x="0" y="21067"/>
                    <a:pt x="3021" y="13774"/>
                    <a:pt x="8397" y="8397"/>
                  </a:cubicBezTo>
                  <a:cubicBezTo>
                    <a:pt x="13774" y="3021"/>
                    <a:pt x="21067" y="0"/>
                    <a:pt x="28671" y="0"/>
                  </a:cubicBezTo>
                  <a:close/>
                </a:path>
              </a:pathLst>
            </a:custGeom>
            <a:solidFill>
              <a:srgbClr val="2D35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0" y="-38100"/>
              <a:ext cx="3939600" cy="7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17"/>
          <p:cNvGrpSpPr/>
          <p:nvPr/>
        </p:nvGrpSpPr>
        <p:grpSpPr>
          <a:xfrm>
            <a:off x="1490712" y="2368288"/>
            <a:ext cx="1725331" cy="1725331"/>
            <a:chOff x="0" y="0"/>
            <a:chExt cx="812800" cy="812800"/>
          </a:xfrm>
        </p:grpSpPr>
        <p:sp>
          <p:nvSpPr>
            <p:cNvPr id="202" name="Google Shape;202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7"/>
          <p:cNvGrpSpPr/>
          <p:nvPr/>
        </p:nvGrpSpPr>
        <p:grpSpPr>
          <a:xfrm>
            <a:off x="1265387" y="5234442"/>
            <a:ext cx="1725331" cy="1725331"/>
            <a:chOff x="0" y="0"/>
            <a:chExt cx="812800" cy="812800"/>
          </a:xfrm>
        </p:grpSpPr>
        <p:sp>
          <p:nvSpPr>
            <p:cNvPr id="205" name="Google Shape;205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7"/>
          <p:cNvSpPr/>
          <p:nvPr/>
        </p:nvSpPr>
        <p:spPr>
          <a:xfrm>
            <a:off x="12069096" y="1249334"/>
            <a:ext cx="7476694" cy="1631279"/>
          </a:xfrm>
          <a:custGeom>
            <a:rect b="b" l="l" r="r" t="t"/>
            <a:pathLst>
              <a:path extrusionOk="0" h="1631279" w="7476694">
                <a:moveTo>
                  <a:pt x="0" y="0"/>
                </a:moveTo>
                <a:lnTo>
                  <a:pt x="7476694" y="0"/>
                </a:lnTo>
                <a:lnTo>
                  <a:pt x="7476694" y="1631279"/>
                </a:lnTo>
                <a:lnTo>
                  <a:pt x="0" y="16312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3546650" y="3420950"/>
            <a:ext cx="1073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What factors cause a track to be more popular than others?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3837866" y="5881325"/>
            <a:ext cx="121209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Prediction model for popularity based on custom values of variables.</a:t>
            </a:r>
            <a:endParaRPr sz="2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1716031" y="2664114"/>
            <a:ext cx="12747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65">
                <a:solidFill>
                  <a:srgbClr val="2D3526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11" name="Google Shape;211;p17"/>
          <p:cNvSpPr txBox="1"/>
          <p:nvPr/>
        </p:nvSpPr>
        <p:spPr>
          <a:xfrm>
            <a:off x="1490694" y="5530258"/>
            <a:ext cx="12747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65">
                <a:solidFill>
                  <a:srgbClr val="2D3526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5097103" y="478484"/>
            <a:ext cx="73206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>
                <a:solidFill>
                  <a:srgbClr val="2D3526"/>
                </a:solidFill>
              </a:rPr>
              <a:t>*</a:t>
            </a:r>
            <a:r>
              <a:rPr lang="en-US" sz="9999">
                <a:solidFill>
                  <a:srgbClr val="2D3526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-1792430" y="-902828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69" y="0"/>
                </a:lnTo>
                <a:lnTo>
                  <a:pt x="6693369" y="3672987"/>
                </a:lnTo>
                <a:lnTo>
                  <a:pt x="0" y="36729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17"/>
          <p:cNvGrpSpPr/>
          <p:nvPr/>
        </p:nvGrpSpPr>
        <p:grpSpPr>
          <a:xfrm>
            <a:off x="2336587" y="7332471"/>
            <a:ext cx="13771730" cy="2602898"/>
            <a:chOff x="0" y="-38100"/>
            <a:chExt cx="3939620" cy="744600"/>
          </a:xfrm>
        </p:grpSpPr>
        <p:sp>
          <p:nvSpPr>
            <p:cNvPr id="215" name="Google Shape;215;p17"/>
            <p:cNvSpPr/>
            <p:nvPr/>
          </p:nvSpPr>
          <p:spPr>
            <a:xfrm>
              <a:off x="0" y="0"/>
              <a:ext cx="3939620" cy="706390"/>
            </a:xfrm>
            <a:custGeom>
              <a:rect b="b" l="l" r="r" t="t"/>
              <a:pathLst>
                <a:path extrusionOk="0" h="706390" w="3939620">
                  <a:moveTo>
                    <a:pt x="28671" y="0"/>
                  </a:moveTo>
                  <a:lnTo>
                    <a:pt x="3910950" y="0"/>
                  </a:lnTo>
                  <a:cubicBezTo>
                    <a:pt x="3918554" y="0"/>
                    <a:pt x="3925846" y="3021"/>
                    <a:pt x="3931223" y="8397"/>
                  </a:cubicBezTo>
                  <a:cubicBezTo>
                    <a:pt x="3936600" y="13774"/>
                    <a:pt x="3939620" y="21067"/>
                    <a:pt x="3939620" y="28671"/>
                  </a:cubicBezTo>
                  <a:lnTo>
                    <a:pt x="3939620" y="677719"/>
                  </a:lnTo>
                  <a:cubicBezTo>
                    <a:pt x="3939620" y="685323"/>
                    <a:pt x="3936600" y="692616"/>
                    <a:pt x="3931223" y="697992"/>
                  </a:cubicBezTo>
                  <a:cubicBezTo>
                    <a:pt x="3925846" y="703369"/>
                    <a:pt x="3918554" y="706390"/>
                    <a:pt x="3910950" y="706390"/>
                  </a:cubicBezTo>
                  <a:lnTo>
                    <a:pt x="28671" y="706390"/>
                  </a:lnTo>
                  <a:cubicBezTo>
                    <a:pt x="21067" y="706390"/>
                    <a:pt x="13774" y="703369"/>
                    <a:pt x="8397" y="697992"/>
                  </a:cubicBezTo>
                  <a:cubicBezTo>
                    <a:pt x="3021" y="692616"/>
                    <a:pt x="0" y="685323"/>
                    <a:pt x="0" y="677719"/>
                  </a:cubicBezTo>
                  <a:lnTo>
                    <a:pt x="0" y="28671"/>
                  </a:lnTo>
                  <a:cubicBezTo>
                    <a:pt x="0" y="21067"/>
                    <a:pt x="3021" y="13774"/>
                    <a:pt x="8397" y="8397"/>
                  </a:cubicBezTo>
                  <a:cubicBezTo>
                    <a:pt x="13774" y="3021"/>
                    <a:pt x="21067" y="0"/>
                    <a:pt x="28671" y="0"/>
                  </a:cubicBezTo>
                  <a:close/>
                </a:path>
              </a:pathLst>
            </a:custGeom>
            <a:solidFill>
              <a:srgbClr val="2D35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0" y="-38100"/>
              <a:ext cx="3939600" cy="7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17"/>
          <p:cNvGrpSpPr/>
          <p:nvPr/>
        </p:nvGrpSpPr>
        <p:grpSpPr>
          <a:xfrm>
            <a:off x="1265387" y="7896988"/>
            <a:ext cx="1725331" cy="1725331"/>
            <a:chOff x="0" y="0"/>
            <a:chExt cx="812800" cy="812800"/>
          </a:xfrm>
        </p:grpSpPr>
        <p:sp>
          <p:nvSpPr>
            <p:cNvPr id="218" name="Google Shape;218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7"/>
          <p:cNvSpPr txBox="1"/>
          <p:nvPr/>
        </p:nvSpPr>
        <p:spPr>
          <a:xfrm>
            <a:off x="628050" y="8100563"/>
            <a:ext cx="30000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65">
                <a:solidFill>
                  <a:srgbClr val="2D3526"/>
                </a:solidFill>
              </a:rPr>
              <a:t>03</a:t>
            </a:r>
            <a:endParaRPr/>
          </a:p>
        </p:txBody>
      </p:sp>
      <p:sp>
        <p:nvSpPr>
          <p:cNvPr id="221" name="Google Shape;221;p17"/>
          <p:cNvSpPr txBox="1"/>
          <p:nvPr/>
        </p:nvSpPr>
        <p:spPr>
          <a:xfrm>
            <a:off x="3737025" y="8227950"/>
            <a:ext cx="116979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Song recommendation model to recommend top 10 similar songs.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>
            <a:off x="13405160" y="-2395655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3566425" y="300425"/>
            <a:ext cx="107016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*Correlation with </a:t>
            </a: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popularity 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125" y="1588050"/>
            <a:ext cx="12090025" cy="812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/>
          <p:nvPr/>
        </p:nvSpPr>
        <p:spPr>
          <a:xfrm>
            <a:off x="13405160" y="-2395655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958750" y="343125"/>
            <a:ext cx="16035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*Prediction model with all the untransformed variables 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050" y="1774575"/>
            <a:ext cx="9713225" cy="76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/>
          <p:nvPr/>
        </p:nvSpPr>
        <p:spPr>
          <a:xfrm>
            <a:off x="13405160" y="-2395655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1174450" y="575250"/>
            <a:ext cx="11816400" cy="13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that:</a:t>
            </a:r>
            <a:endParaRPr sz="7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784850" y="2231500"/>
            <a:ext cx="15938913" cy="7062716"/>
          </a:xfrm>
          <a:custGeom>
            <a:rect b="b" l="l" r="r" t="t"/>
            <a:pathLst>
              <a:path extrusionOk="0" h="1544607" w="4197212">
                <a:moveTo>
                  <a:pt x="24776" y="0"/>
                </a:moveTo>
                <a:lnTo>
                  <a:pt x="4172436" y="0"/>
                </a:lnTo>
                <a:cubicBezTo>
                  <a:pt x="4179007" y="0"/>
                  <a:pt x="4185309" y="2610"/>
                  <a:pt x="4189956" y="7257"/>
                </a:cubicBezTo>
                <a:cubicBezTo>
                  <a:pt x="4194602" y="11903"/>
                  <a:pt x="4197212" y="18205"/>
                  <a:pt x="4197212" y="24776"/>
                </a:cubicBezTo>
                <a:lnTo>
                  <a:pt x="4197212" y="1519831"/>
                </a:lnTo>
                <a:cubicBezTo>
                  <a:pt x="4197212" y="1533514"/>
                  <a:pt x="4186120" y="1544607"/>
                  <a:pt x="4172436" y="1544607"/>
                </a:cubicBezTo>
                <a:lnTo>
                  <a:pt x="24776" y="1544607"/>
                </a:lnTo>
                <a:cubicBezTo>
                  <a:pt x="18205" y="1544607"/>
                  <a:pt x="11903" y="1541996"/>
                  <a:pt x="7257" y="1537350"/>
                </a:cubicBezTo>
                <a:cubicBezTo>
                  <a:pt x="2610" y="1532704"/>
                  <a:pt x="0" y="1526402"/>
                  <a:pt x="0" y="1519831"/>
                </a:cubicBezTo>
                <a:lnTo>
                  <a:pt x="0" y="24776"/>
                </a:lnTo>
                <a:cubicBezTo>
                  <a:pt x="0" y="18205"/>
                  <a:pt x="2610" y="11903"/>
                  <a:pt x="7257" y="7257"/>
                </a:cubicBezTo>
                <a:cubicBezTo>
                  <a:pt x="11903" y="2610"/>
                  <a:pt x="18205" y="0"/>
                  <a:pt x="24776" y="0"/>
                </a:cubicBezTo>
                <a:close/>
              </a:path>
            </a:pathLst>
          </a:custGeom>
          <a:solidFill>
            <a:srgbClr val="2D35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Char char="●"/>
            </a:pPr>
            <a:r>
              <a:rPr lang="en-US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Popularity ranks </a:t>
            </a:r>
            <a:r>
              <a:rPr lang="en-US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0 to 100</a:t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6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Char char="●"/>
            </a:pPr>
            <a:r>
              <a:rPr lang="en-US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split our data into 3 bins to better predict the top ranking tracks </a:t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6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Char char="●"/>
            </a:pPr>
            <a:r>
              <a:rPr lang="en-US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low pop bin spans from 0 to 40</a:t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6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Char char="○"/>
            </a:pPr>
            <a:r>
              <a:rPr lang="en-US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 105564 rows </a:t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6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Char char="●"/>
            </a:pPr>
            <a:r>
              <a:rPr lang="en-US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mid pop bin spans from 40 to 80 </a:t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6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Char char="○"/>
            </a:pPr>
            <a:r>
              <a:rPr lang="en-US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 64540 rows </a:t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6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Char char="●"/>
            </a:pPr>
            <a:r>
              <a:rPr lang="en-US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high pop bin spans from 80 to 100 </a:t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6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Char char="○"/>
            </a:pPr>
            <a:r>
              <a:rPr lang="en-US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 549 rows </a:t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6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Char char="○"/>
            </a:pPr>
            <a:r>
              <a:rPr lang="en-US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only 39 songs with a popularity &gt;90</a:t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C5A7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/>
          <p:nvPr/>
        </p:nvSpPr>
        <p:spPr>
          <a:xfrm>
            <a:off x="13405160" y="-2395655"/>
            <a:ext cx="6693369" cy="3672986"/>
          </a:xfrm>
          <a:custGeom>
            <a:rect b="b" l="l" r="r" t="t"/>
            <a:pathLst>
              <a:path extrusionOk="0" h="3672986" w="6693369">
                <a:moveTo>
                  <a:pt x="0" y="0"/>
                </a:moveTo>
                <a:lnTo>
                  <a:pt x="6693370" y="0"/>
                </a:lnTo>
                <a:lnTo>
                  <a:pt x="6693370" y="3672986"/>
                </a:lnTo>
                <a:lnTo>
                  <a:pt x="0" y="3672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0" y="0"/>
            <a:ext cx="161307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with popularity After Transformation and Splitting Low Bin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77325"/>
            <a:ext cx="11226301" cy="895222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 txBox="1"/>
          <p:nvPr/>
        </p:nvSpPr>
        <p:spPr>
          <a:xfrm>
            <a:off x="11864425" y="1486050"/>
            <a:ext cx="6183900" cy="8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●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Dropped for LR model: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○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Key: 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■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transformation 0.002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■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fter</a:t>
            </a: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transformation -0.01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○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■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transformation 0.024 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