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Merriweather-boldItalic.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b33268908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8b33268908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b33268908_2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8b33268908_2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b33268908_2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8b33268908_2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b33268908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8b33268908_2_1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b33268908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8b33268908_2_1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b33268908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8b33268908_2_1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b33268908_2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8b33268908_2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b33268908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8b33268908_2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b33268908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8b33268908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b33268908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8b33268908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b33268908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8b33268908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b33268908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8b33268908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b33268908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8b33268908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b33268908_2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8b33268908_2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b33268908_2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8b33268908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b33268908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8b33268908_2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6" name="Google Shape;56;p14"/>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57" name="Google Shape;57;p14"/>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9" name="Shape 59"/>
        <p:cNvGrpSpPr/>
        <p:nvPr/>
      </p:nvGrpSpPr>
      <p:grpSpPr>
        <a:xfrm>
          <a:off x="0" y="0"/>
          <a:ext cx="0" cy="0"/>
          <a:chOff x="0" y="0"/>
          <a:chExt cx="0" cy="0"/>
        </a:xfrm>
      </p:grpSpPr>
      <p:sp>
        <p:nvSpPr>
          <p:cNvPr id="60" name="Google Shape;60;p15"/>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2" name="Google Shape;62;p15"/>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63" name="Google Shape;63;p1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64" name="Google Shape;64;p15"/>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5" name="Google Shape;6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66" name="Shape 66"/>
        <p:cNvGrpSpPr/>
        <p:nvPr/>
      </p:nvGrpSpPr>
      <p:grpSpPr>
        <a:xfrm>
          <a:off x="0" y="0"/>
          <a:ext cx="0" cy="0"/>
          <a:chOff x="0" y="0"/>
          <a:chExt cx="0" cy="0"/>
        </a:xfrm>
      </p:grpSpPr>
      <p:sp>
        <p:nvSpPr>
          <p:cNvPr id="67" name="Google Shape;67;p1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8" name="Google Shape;68;p1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9" name="Google Shape;69;p1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70" name="Google Shape;7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74" name="Google Shape;74;p17"/>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5" name="Google Shape;75;p17"/>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7" name="Shape 77"/>
        <p:cNvGrpSpPr/>
        <p:nvPr/>
      </p:nvGrpSpPr>
      <p:grpSpPr>
        <a:xfrm>
          <a:off x="0" y="0"/>
          <a:ext cx="0" cy="0"/>
          <a:chOff x="0" y="0"/>
          <a:chExt cx="0" cy="0"/>
        </a:xfrm>
      </p:grpSpPr>
      <p:sp>
        <p:nvSpPr>
          <p:cNvPr id="78" name="Google Shape;78;p1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80" name="Google Shape;80;p18"/>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81" name="Google Shape;8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1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85" name="Google Shape;85;p1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86" name="Google Shape;86;p1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8" name="Shape 88"/>
        <p:cNvGrpSpPr/>
        <p:nvPr/>
      </p:nvGrpSpPr>
      <p:grpSpPr>
        <a:xfrm>
          <a:off x="0" y="0"/>
          <a:ext cx="0" cy="0"/>
          <a:chOff x="0" y="0"/>
          <a:chExt cx="0" cy="0"/>
        </a:xfrm>
      </p:grpSpPr>
      <p:sp>
        <p:nvSpPr>
          <p:cNvPr id="89" name="Google Shape;89;p2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91" name="Google Shape;9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92" name="Shape 92"/>
        <p:cNvGrpSpPr/>
        <p:nvPr/>
      </p:nvGrpSpPr>
      <p:grpSpPr>
        <a:xfrm>
          <a:off x="0" y="0"/>
          <a:ext cx="0" cy="0"/>
          <a:chOff x="0" y="0"/>
          <a:chExt cx="0" cy="0"/>
        </a:xfrm>
      </p:grpSpPr>
      <p:sp>
        <p:nvSpPr>
          <p:cNvPr id="93" name="Google Shape;93;p2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94" name="Google Shape;9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5" name="Shape 95"/>
        <p:cNvGrpSpPr/>
        <p:nvPr/>
      </p:nvGrpSpPr>
      <p:grpSpPr>
        <a:xfrm>
          <a:off x="0" y="0"/>
          <a:ext cx="0" cy="0"/>
          <a:chOff x="0" y="0"/>
          <a:chExt cx="0" cy="0"/>
        </a:xfrm>
      </p:grpSpPr>
      <p:sp>
        <p:nvSpPr>
          <p:cNvPr id="96" name="Google Shape;96;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2"/>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98" name="Google Shape;9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101" name="Google Shape;101;p23"/>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102" name="Google Shape;10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5"/>
          <p:cNvSpPr txBox="1"/>
          <p:nvPr>
            <p:ph type="ctrTitle"/>
          </p:nvPr>
        </p:nvSpPr>
        <p:spPr>
          <a:xfrm>
            <a:off x="2521700" y="1203742"/>
            <a:ext cx="4099800" cy="94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2600">
                <a:solidFill>
                  <a:srgbClr val="FFFFFF"/>
                </a:solidFill>
                <a:highlight>
                  <a:srgbClr val="20124D"/>
                </a:highlight>
              </a:rPr>
              <a:t>Digital Communication</a:t>
            </a:r>
            <a:endParaRPr sz="2600">
              <a:solidFill>
                <a:srgbClr val="FFFFFF"/>
              </a:solidFill>
              <a:highlight>
                <a:srgbClr val="20124D"/>
              </a:highlight>
            </a:endParaRPr>
          </a:p>
          <a:p>
            <a:pPr indent="0" lvl="0" marL="0" rtl="0" algn="ctr">
              <a:lnSpc>
                <a:spcPct val="100000"/>
              </a:lnSpc>
              <a:spcBef>
                <a:spcPts val="0"/>
              </a:spcBef>
              <a:spcAft>
                <a:spcPts val="0"/>
              </a:spcAft>
              <a:buSzPts val="3600"/>
              <a:buNone/>
            </a:pPr>
            <a:r>
              <a:rPr lang="en" sz="2600">
                <a:solidFill>
                  <a:srgbClr val="FFFFFF"/>
                </a:solidFill>
                <a:highlight>
                  <a:srgbClr val="20124D"/>
                </a:highlight>
              </a:rPr>
              <a:t>EED 350 (Spring 2020)</a:t>
            </a:r>
            <a:endParaRPr sz="2600">
              <a:solidFill>
                <a:srgbClr val="FFFFFF"/>
              </a:solidFill>
              <a:highlight>
                <a:srgbClr val="20124D"/>
              </a:highlight>
            </a:endParaRPr>
          </a:p>
        </p:txBody>
      </p:sp>
      <p:sp>
        <p:nvSpPr>
          <p:cNvPr id="110" name="Google Shape;110;p25"/>
          <p:cNvSpPr txBox="1"/>
          <p:nvPr/>
        </p:nvSpPr>
        <p:spPr>
          <a:xfrm>
            <a:off x="4942250" y="3436425"/>
            <a:ext cx="4099800" cy="15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Open Sans"/>
                <a:ea typeface="Open Sans"/>
                <a:cs typeface="Open Sans"/>
                <a:sym typeface="Open Sans"/>
              </a:rPr>
              <a:t>Harshvardhan Singh (1710110139)</a:t>
            </a:r>
            <a:endParaRPr b="0" i="0" sz="1800" u="none" cap="none" strike="noStrike">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Open Sans"/>
                <a:ea typeface="Open Sans"/>
                <a:cs typeface="Open Sans"/>
                <a:sym typeface="Open Sans"/>
              </a:rPr>
              <a:t>Moesha Malik(1710110216)</a:t>
            </a:r>
            <a:endParaRPr b="0" i="0" sz="1800" u="none" cap="none" strike="noStrike">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111" name="Google Shape;111;p25"/>
          <p:cNvSpPr txBox="1"/>
          <p:nvPr>
            <p:ph idx="1" type="subTitle"/>
          </p:nvPr>
        </p:nvSpPr>
        <p:spPr>
          <a:xfrm>
            <a:off x="458150" y="375425"/>
            <a:ext cx="8685900" cy="80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4500" u="sng"/>
              <a:t>Final Project Presentation</a:t>
            </a:r>
            <a:endParaRPr sz="4500"/>
          </a:p>
          <a:p>
            <a:pPr indent="0" lvl="0" marL="0" rtl="0" algn="ctr">
              <a:lnSpc>
                <a:spcPct val="100000"/>
              </a:lnSpc>
              <a:spcBef>
                <a:spcPts val="0"/>
              </a:spcBef>
              <a:spcAft>
                <a:spcPts val="0"/>
              </a:spcAft>
              <a:buSzPts val="1600"/>
              <a:buNone/>
            </a:pPr>
            <a:r>
              <a:t/>
            </a:r>
            <a:endParaRPr sz="27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77003" y="2127594"/>
            <a:ext cx="3609474" cy="114499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Decoding Schemes</a:t>
            </a:r>
            <a:endParaRPr/>
          </a:p>
        </p:txBody>
      </p:sp>
      <p:sp>
        <p:nvSpPr>
          <p:cNvPr id="177" name="Google Shape;177;p34"/>
          <p:cNvSpPr txBox="1"/>
          <p:nvPr>
            <p:ph idx="1" type="body"/>
          </p:nvPr>
        </p:nvSpPr>
        <p:spPr>
          <a:xfrm>
            <a:off x="4066825" y="196125"/>
            <a:ext cx="4758600" cy="473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1200" u="sng">
                <a:solidFill>
                  <a:srgbClr val="000000"/>
                </a:solidFill>
              </a:rPr>
              <a:t>MAP Decoder</a:t>
            </a:r>
            <a:endParaRPr b="1" sz="1200" u="sng">
              <a:solidFill>
                <a:srgbClr val="000000"/>
              </a:solidFill>
            </a:endParaRPr>
          </a:p>
          <a:p>
            <a:pPr indent="0" lvl="0" marL="0" rtl="0" algn="l">
              <a:lnSpc>
                <a:spcPct val="100000"/>
              </a:lnSpc>
              <a:spcBef>
                <a:spcPts val="1600"/>
              </a:spcBef>
              <a:spcAft>
                <a:spcPts val="0"/>
              </a:spcAft>
              <a:buSzPts val="1300"/>
              <a:buNone/>
            </a:pPr>
            <a:r>
              <a:rPr lang="en" sz="1200">
                <a:solidFill>
                  <a:srgbClr val="000000"/>
                </a:solidFill>
              </a:rPr>
              <a:t>The MAP decoder calculates the LLR given the channel fading gain, h and received signal, y and decide 𝑥^1 = +1 if 𝐿(𝑥1∣h, y) &gt; 0 and 𝑥^1 = −1 otherwise. The MAP decoder requires the side information 𝐿(𝑧∣h, y) which represents the likelihood of the presence of relay misbehavior.</a:t>
            </a:r>
            <a:endParaRPr sz="1200">
              <a:solidFill>
                <a:srgbClr val="000000"/>
              </a:solidFill>
            </a:endParaRPr>
          </a:p>
          <a:p>
            <a:pPr indent="0" lvl="0" marL="0" rtl="0" algn="l">
              <a:lnSpc>
                <a:spcPct val="100000"/>
              </a:lnSpc>
              <a:spcBef>
                <a:spcPts val="1600"/>
              </a:spcBef>
              <a:spcAft>
                <a:spcPts val="0"/>
              </a:spcAft>
              <a:buSzPts val="1300"/>
              <a:buNone/>
            </a:pPr>
            <a:r>
              <a:rPr b="1" lang="en" sz="1200" u="sng">
                <a:solidFill>
                  <a:srgbClr val="000000"/>
                </a:solidFill>
              </a:rPr>
              <a:t>Genie-aided Decoder</a:t>
            </a:r>
            <a:endParaRPr b="1" sz="1200" u="sng">
              <a:solidFill>
                <a:srgbClr val="000000"/>
              </a:solidFill>
            </a:endParaRPr>
          </a:p>
          <a:p>
            <a:pPr indent="0" lvl="0" marL="0" rtl="0" algn="l">
              <a:lnSpc>
                <a:spcPct val="100000"/>
              </a:lnSpc>
              <a:spcBef>
                <a:spcPts val="1600"/>
              </a:spcBef>
              <a:spcAft>
                <a:spcPts val="0"/>
              </a:spcAft>
              <a:buSzPts val="1300"/>
              <a:buNone/>
            </a:pPr>
            <a:r>
              <a:rPr lang="en" sz="1200">
                <a:solidFill>
                  <a:srgbClr val="000000"/>
                </a:solidFill>
              </a:rPr>
              <a:t>The genie-aided decoder assumes perfect information regarding 𝑧, and chooses the most probable codeword from the set of transmitted codewords. Although the genie-aided decoding may not be realistic, it may serve as a reference for performance comparison with other decoders.</a:t>
            </a:r>
            <a:endParaRPr sz="1200">
              <a:solidFill>
                <a:srgbClr val="000000"/>
              </a:solidFill>
            </a:endParaRPr>
          </a:p>
          <a:p>
            <a:pPr indent="0" lvl="0" marL="0" rtl="0" algn="l">
              <a:lnSpc>
                <a:spcPct val="100000"/>
              </a:lnSpc>
              <a:spcBef>
                <a:spcPts val="1600"/>
              </a:spcBef>
              <a:spcAft>
                <a:spcPts val="0"/>
              </a:spcAft>
              <a:buSzPts val="1300"/>
              <a:buNone/>
            </a:pPr>
            <a:r>
              <a:rPr b="1" lang="en" sz="1200" u="sng">
                <a:solidFill>
                  <a:srgbClr val="000000"/>
                </a:solidFill>
              </a:rPr>
              <a:t>Conventional Decoder</a:t>
            </a:r>
            <a:endParaRPr b="1" sz="1200" u="sng">
              <a:solidFill>
                <a:srgbClr val="000000"/>
              </a:solidFill>
            </a:endParaRPr>
          </a:p>
          <a:p>
            <a:pPr indent="0" lvl="0" marL="0" rtl="0" algn="l">
              <a:lnSpc>
                <a:spcPct val="100000"/>
              </a:lnSpc>
              <a:spcBef>
                <a:spcPts val="1600"/>
              </a:spcBef>
              <a:spcAft>
                <a:spcPts val="0"/>
              </a:spcAft>
              <a:buSzPts val="1300"/>
              <a:buNone/>
            </a:pPr>
            <a:r>
              <a:rPr lang="en" sz="1200">
                <a:solidFill>
                  <a:srgbClr val="000000"/>
                </a:solidFill>
              </a:rPr>
              <a:t>The conventional decoder does not utilize the side information regarding 𝑧. Hence, the decoder considers (𝑥1, 𝑥2, 𝑝𝑡), where 𝑝𝑡 = 𝑥1 ⊕ 𝑥2, as a valid codeword no matter what 𝑧 is. Therefore, if 𝑧 = −1, the conventional decoder considers (𝑥1, 𝑥2, 𝑝𝑡) as a valid codeword while (𝑥1, 𝑥2,−𝑝𝑡) is valid.If 𝑧 = 1, it considers (𝑥1, 𝑥2, 𝑝𝑡) as a valid codeword while (𝑥1, 𝑥2, 𝑝𝑡) is valid.</a:t>
            </a:r>
            <a:endParaRPr sz="1200">
              <a:solidFill>
                <a:srgbClr val="000000"/>
              </a:solidFill>
            </a:endParaRPr>
          </a:p>
          <a:p>
            <a:pPr indent="0" lvl="0" marL="0" rtl="0" algn="l">
              <a:lnSpc>
                <a:spcPct val="115000"/>
              </a:lnSpc>
              <a:spcBef>
                <a:spcPts val="1600"/>
              </a:spcBef>
              <a:spcAft>
                <a:spcPts val="1600"/>
              </a:spcAft>
              <a:buSzPts val="1300"/>
              <a:buNone/>
            </a:pPr>
            <a:r>
              <a:t/>
            </a:r>
            <a:endParaRPr sz="1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5"/>
          <p:cNvSpPr txBox="1"/>
          <p:nvPr>
            <p:ph idx="1" type="subTitle"/>
          </p:nvPr>
        </p:nvSpPr>
        <p:spPr>
          <a:xfrm>
            <a:off x="1511166" y="1174322"/>
            <a:ext cx="5698206" cy="80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b="1" lang="en" sz="4800">
                <a:solidFill>
                  <a:srgbClr val="242A39"/>
                </a:solidFill>
              </a:rPr>
              <a:t>IMPLEMENTATION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280903" y="1970129"/>
            <a:ext cx="3127500" cy="18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MAP Detection Scheme</a:t>
            </a:r>
            <a:endParaRPr/>
          </a:p>
        </p:txBody>
      </p:sp>
      <p:pic>
        <p:nvPicPr>
          <p:cNvPr id="188" name="Google Shape;188;p36"/>
          <p:cNvPicPr preferRelativeResize="0"/>
          <p:nvPr/>
        </p:nvPicPr>
        <p:blipFill rotWithShape="1">
          <a:blip r:embed="rId3">
            <a:alphaModFix/>
          </a:blip>
          <a:srcRect b="0" l="0" r="0" t="0"/>
          <a:stretch/>
        </p:blipFill>
        <p:spPr>
          <a:xfrm>
            <a:off x="3564556" y="0"/>
            <a:ext cx="57912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275630" y="1776272"/>
            <a:ext cx="3353094" cy="182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MAP Decoder</a:t>
            </a:r>
            <a:endParaRPr/>
          </a:p>
        </p:txBody>
      </p:sp>
      <p:pic>
        <p:nvPicPr>
          <p:cNvPr id="194" name="Google Shape;194;p37"/>
          <p:cNvPicPr preferRelativeResize="0"/>
          <p:nvPr/>
        </p:nvPicPr>
        <p:blipFill rotWithShape="1">
          <a:blip r:embed="rId3">
            <a:alphaModFix/>
          </a:blip>
          <a:srcRect b="0" l="0" r="0" t="0"/>
          <a:stretch/>
        </p:blipFill>
        <p:spPr>
          <a:xfrm>
            <a:off x="3426595" y="0"/>
            <a:ext cx="571740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275630" y="1776272"/>
            <a:ext cx="3127500" cy="182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Probability of False Alarm and Detection</a:t>
            </a:r>
            <a:endParaRPr/>
          </a:p>
        </p:txBody>
      </p:sp>
      <p:pic>
        <p:nvPicPr>
          <p:cNvPr id="200" name="Google Shape;200;p38"/>
          <p:cNvPicPr preferRelativeResize="0"/>
          <p:nvPr/>
        </p:nvPicPr>
        <p:blipFill rotWithShape="1">
          <a:blip r:embed="rId3">
            <a:alphaModFix/>
          </a:blip>
          <a:srcRect b="0" l="0" r="0" t="0"/>
          <a:stretch/>
        </p:blipFill>
        <p:spPr>
          <a:xfrm>
            <a:off x="3500338" y="1"/>
            <a:ext cx="578167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232750" y="313350"/>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solidFill>
                  <a:schemeClr val="accent2"/>
                </a:solidFill>
                <a:latin typeface="Roboto"/>
                <a:ea typeface="Roboto"/>
                <a:cs typeface="Roboto"/>
                <a:sym typeface="Roboto"/>
              </a:rPr>
              <a:t>Results </a:t>
            </a:r>
            <a:endParaRPr sz="3000">
              <a:solidFill>
                <a:schemeClr val="accent2"/>
              </a:solidFill>
              <a:latin typeface="Roboto"/>
              <a:ea typeface="Roboto"/>
              <a:cs typeface="Roboto"/>
              <a:sym typeface="Roboto"/>
            </a:endParaRPr>
          </a:p>
          <a:p>
            <a:pPr indent="0" lvl="0" marL="0" rtl="0" algn="l">
              <a:lnSpc>
                <a:spcPct val="100000"/>
              </a:lnSpc>
              <a:spcBef>
                <a:spcPts val="0"/>
              </a:spcBef>
              <a:spcAft>
                <a:spcPts val="0"/>
              </a:spcAft>
              <a:buSzPts val="2800"/>
              <a:buNone/>
            </a:pPr>
            <a:r>
              <a:t/>
            </a:r>
            <a:endParaRPr sz="3000">
              <a:solidFill>
                <a:schemeClr val="accent2"/>
              </a:solidFill>
              <a:latin typeface="Roboto"/>
              <a:ea typeface="Roboto"/>
              <a:cs typeface="Roboto"/>
              <a:sym typeface="Roboto"/>
            </a:endParaRPr>
          </a:p>
        </p:txBody>
      </p:sp>
      <p:pic>
        <p:nvPicPr>
          <p:cNvPr id="206" name="Google Shape;206;p39"/>
          <p:cNvPicPr preferRelativeResize="0"/>
          <p:nvPr/>
        </p:nvPicPr>
        <p:blipFill rotWithShape="1">
          <a:blip r:embed="rId3">
            <a:alphaModFix/>
          </a:blip>
          <a:srcRect b="0" l="0" r="0" t="89696"/>
          <a:stretch/>
        </p:blipFill>
        <p:spPr>
          <a:xfrm>
            <a:off x="4871700" y="4642574"/>
            <a:ext cx="3960624" cy="382699"/>
          </a:xfrm>
          <a:prstGeom prst="rect">
            <a:avLst/>
          </a:prstGeom>
          <a:noFill/>
          <a:ln>
            <a:noFill/>
          </a:ln>
        </p:spPr>
      </p:pic>
      <p:pic>
        <p:nvPicPr>
          <p:cNvPr id="207" name="Google Shape;207;p39"/>
          <p:cNvPicPr preferRelativeResize="0"/>
          <p:nvPr/>
        </p:nvPicPr>
        <p:blipFill rotWithShape="1">
          <a:blip r:embed="rId4">
            <a:alphaModFix/>
          </a:blip>
          <a:srcRect b="0" l="0" r="0" t="0"/>
          <a:stretch/>
        </p:blipFill>
        <p:spPr>
          <a:xfrm>
            <a:off x="311676" y="1435792"/>
            <a:ext cx="4374245" cy="3206783"/>
          </a:xfrm>
          <a:prstGeom prst="rect">
            <a:avLst/>
          </a:prstGeom>
          <a:noFill/>
          <a:ln>
            <a:noFill/>
          </a:ln>
        </p:spPr>
      </p:pic>
      <p:sp>
        <p:nvSpPr>
          <p:cNvPr id="208" name="Google Shape;208;p39"/>
          <p:cNvSpPr txBox="1"/>
          <p:nvPr/>
        </p:nvSpPr>
        <p:spPr>
          <a:xfrm>
            <a:off x="750771" y="4642575"/>
            <a:ext cx="3821229"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Fig 3. Probability of false alarm and mis-detection v/s fraction of energy per source</a:t>
            </a:r>
            <a:endParaRPr b="0" i="0" sz="1050" u="none" cap="none" strike="noStrike">
              <a:solidFill>
                <a:srgbClr val="000000"/>
              </a:solidFill>
              <a:latin typeface="Arial"/>
              <a:ea typeface="Arial"/>
              <a:cs typeface="Arial"/>
              <a:sym typeface="Arial"/>
            </a:endParaRPr>
          </a:p>
        </p:txBody>
      </p:sp>
      <p:pic>
        <p:nvPicPr>
          <p:cNvPr id="209" name="Google Shape;209;p39"/>
          <p:cNvPicPr preferRelativeResize="0"/>
          <p:nvPr/>
        </p:nvPicPr>
        <p:blipFill rotWithShape="1">
          <a:blip r:embed="rId5">
            <a:alphaModFix/>
          </a:blip>
          <a:srcRect b="0" l="2290" r="2290" t="0"/>
          <a:stretch/>
        </p:blipFill>
        <p:spPr>
          <a:xfrm>
            <a:off x="4871701" y="1299411"/>
            <a:ext cx="4079794" cy="32067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208275" y="537150"/>
            <a:ext cx="3704400" cy="69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a:t>
            </a:r>
            <a:endParaRPr/>
          </a:p>
        </p:txBody>
      </p:sp>
      <p:sp>
        <p:nvSpPr>
          <p:cNvPr id="215" name="Google Shape;215;p40"/>
          <p:cNvSpPr txBox="1"/>
          <p:nvPr>
            <p:ph idx="2" type="body"/>
          </p:nvPr>
        </p:nvSpPr>
        <p:spPr>
          <a:xfrm>
            <a:off x="4763225" y="138700"/>
            <a:ext cx="4219800" cy="411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u="sng"/>
              <a:t>Numerical Results and Discussion</a:t>
            </a:r>
            <a:endParaRPr u="sng"/>
          </a:p>
          <a:p>
            <a:pPr indent="0" lvl="0" marL="0" rtl="0" algn="l">
              <a:lnSpc>
                <a:spcPct val="115000"/>
              </a:lnSpc>
              <a:spcBef>
                <a:spcPts val="1600"/>
              </a:spcBef>
              <a:spcAft>
                <a:spcPts val="0"/>
              </a:spcAft>
              <a:buSzPts val="1300"/>
              <a:buNone/>
            </a:pPr>
            <a:r>
              <a:rPr lang="en"/>
              <a:t>The first figure (in the last slide) shows the probability of false alarm 𝑃</a:t>
            </a:r>
            <a:r>
              <a:rPr baseline="-25000" lang="en"/>
              <a:t>𝐹𝐴</a:t>
            </a:r>
            <a:r>
              <a:rPr lang="en"/>
              <a:t> and misdetection 𝑃</a:t>
            </a:r>
            <a:r>
              <a:rPr baseline="-25000" lang="en"/>
              <a:t>𝑀𝐷</a:t>
            </a:r>
            <a:r>
              <a:rPr lang="en"/>
              <a:t> versus the fraction of energy allocated to each source, 𝛼 = 𝛾</a:t>
            </a:r>
            <a:r>
              <a:rPr baseline="-25000" lang="en"/>
              <a:t>𝑠</a:t>
            </a:r>
            <a:r>
              <a:rPr lang="en"/>
              <a:t>/𝛾</a:t>
            </a:r>
            <a:r>
              <a:rPr baseline="-25000" lang="en"/>
              <a:t>𝑏</a:t>
            </a:r>
            <a:r>
              <a:rPr lang="en"/>
              <a:t>, where 𝛾</a:t>
            </a:r>
            <a:r>
              <a:rPr baseline="-25000" lang="en"/>
              <a:t>𝑏</a:t>
            </a:r>
            <a:r>
              <a:rPr lang="en"/>
              <a:t> = (2𝛾</a:t>
            </a:r>
            <a:r>
              <a:rPr baseline="-25000" lang="en"/>
              <a:t>𝑠</a:t>
            </a:r>
            <a:r>
              <a:rPr lang="en"/>
              <a:t> + 𝛾</a:t>
            </a:r>
            <a:r>
              <a:rPr baseline="-25000" lang="en"/>
              <a:t>𝑟</a:t>
            </a:r>
            <a:r>
              <a:rPr lang="en"/>
              <a:t>)/2 is the received SNR per information bit. The paper proposes that the optimum 𝛼 that minimizes 𝑃</a:t>
            </a:r>
            <a:r>
              <a:rPr baseline="-25000" lang="en"/>
              <a:t>𝐹𝐴</a:t>
            </a:r>
            <a:r>
              <a:rPr lang="en"/>
              <a:t> and 𝑃</a:t>
            </a:r>
            <a:r>
              <a:rPr baseline="-25000" lang="en"/>
              <a:t>𝑀𝐷</a:t>
            </a:r>
            <a:r>
              <a:rPr lang="en"/>
              <a:t> is 2/3. In general, for 𝐾 sources and 𝑅 relays, the optimum 𝛼 claimed to be 𝐾/(𝐾 + √𝑅)</a:t>
            </a:r>
            <a:endParaRPr/>
          </a:p>
          <a:p>
            <a:pPr indent="0" lvl="0" marL="0" rtl="0" algn="l">
              <a:lnSpc>
                <a:spcPct val="115000"/>
              </a:lnSpc>
              <a:spcBef>
                <a:spcPts val="1600"/>
              </a:spcBef>
              <a:spcAft>
                <a:spcPts val="1600"/>
              </a:spcAft>
              <a:buSzPts val="1300"/>
              <a:buNone/>
            </a:pPr>
            <a:r>
              <a:rPr lang="en"/>
              <a:t>The second figure, shows the probability of bit error versus the received SNR per information bit, 𝛾</a:t>
            </a:r>
            <a:r>
              <a:rPr baseline="-25000" lang="en"/>
              <a:t>𝑏</a:t>
            </a:r>
            <a:r>
              <a:rPr lang="en"/>
              <a:t>. We notice that the MAP decoder that exploits the side information 𝐿(𝑧∣h, y) provides a dramatic improvement over the conventional decoder that does not exploit the side information and that the probability of bit error for the latter exhibits an error floor. This shows that it is crucial to exploit the side information regarding the presence of relay misbehavior at the decoder to effectively mitigate the relay misbehavior. </a:t>
            </a:r>
            <a:endParaRPr/>
          </a:p>
        </p:txBody>
      </p:sp>
      <p:sp>
        <p:nvSpPr>
          <p:cNvPr id="216" name="Google Shape;216;p40"/>
          <p:cNvSpPr txBox="1"/>
          <p:nvPr>
            <p:ph idx="1" type="subTitle"/>
          </p:nvPr>
        </p:nvSpPr>
        <p:spPr>
          <a:xfrm>
            <a:off x="208275" y="1051200"/>
            <a:ext cx="4219800" cy="375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t>The proposed MAP approach in detecting the misbehaving relay that injects false data or adds channel errors into the network encoder in multi-access relay networks, does not require sending extra bits at the source, and therefore, there is no transmission overhead. </a:t>
            </a:r>
            <a:endParaRPr sz="1400"/>
          </a:p>
          <a:p>
            <a:pPr indent="0" lvl="0" marL="0" rtl="0" algn="l">
              <a:lnSpc>
                <a:spcPct val="100000"/>
              </a:lnSpc>
              <a:spcBef>
                <a:spcPts val="0"/>
              </a:spcBef>
              <a:spcAft>
                <a:spcPts val="0"/>
              </a:spcAft>
              <a:buSzPts val="1600"/>
              <a:buNone/>
            </a:pPr>
            <a:br>
              <a:rPr lang="en" sz="1400"/>
            </a:br>
            <a:r>
              <a:rPr lang="en" sz="1400"/>
              <a:t>In addition, it is optimal in the sense of minimizing the probability of false alarm and misdetection. We derived the probability of false alarm and misdetection, taking into account the lossy nature of wireless links. </a:t>
            </a:r>
            <a:endParaRPr sz="1400"/>
          </a:p>
          <a:p>
            <a:pPr indent="0" lvl="0" marL="0" rtl="0" algn="l">
              <a:lnSpc>
                <a:spcPct val="100000"/>
              </a:lnSpc>
              <a:spcBef>
                <a:spcPts val="0"/>
              </a:spcBef>
              <a:spcAft>
                <a:spcPts val="0"/>
              </a:spcAft>
              <a:buSzPts val="1600"/>
              <a:buNone/>
            </a:pPr>
            <a:r>
              <a:t/>
            </a:r>
            <a:endParaRPr sz="1400"/>
          </a:p>
          <a:p>
            <a:pPr indent="0" lvl="0" marL="0" rtl="0" algn="l">
              <a:lnSpc>
                <a:spcPct val="100000"/>
              </a:lnSpc>
              <a:spcBef>
                <a:spcPts val="0"/>
              </a:spcBef>
              <a:spcAft>
                <a:spcPts val="0"/>
              </a:spcAft>
              <a:buSzPts val="1600"/>
              <a:buNone/>
            </a:pPr>
            <a:r>
              <a:rPr lang="en" sz="1400"/>
              <a:t>We also presented the MAP decoding scheme that exploits the side information regarding the presence of relay misbehavior and showed that it can effectively mitigate the relay misbehavior.</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6"/>
          <p:cNvSpPr txBox="1"/>
          <p:nvPr>
            <p:ph type="title"/>
          </p:nvPr>
        </p:nvSpPr>
        <p:spPr>
          <a:xfrm>
            <a:off x="288498" y="469411"/>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MAP Detection of Misbehaving Relay in Wireless Multiple Access Relay Networks</a:t>
            </a:r>
            <a:endParaRPr/>
          </a:p>
        </p:txBody>
      </p:sp>
      <p:sp>
        <p:nvSpPr>
          <p:cNvPr id="117" name="Google Shape;117;p26"/>
          <p:cNvSpPr txBox="1"/>
          <p:nvPr>
            <p:ph idx="1" type="body"/>
          </p:nvPr>
        </p:nvSpPr>
        <p:spPr>
          <a:xfrm>
            <a:off x="4471275" y="0"/>
            <a:ext cx="4532400" cy="50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u="sng"/>
              <a:t>Introduction</a:t>
            </a:r>
            <a:endParaRPr sz="1800" u="sng"/>
          </a:p>
          <a:p>
            <a:pPr indent="-304800" lvl="0" marL="342900" rtl="0" algn="l">
              <a:lnSpc>
                <a:spcPct val="115000"/>
              </a:lnSpc>
              <a:spcBef>
                <a:spcPts val="1600"/>
              </a:spcBef>
              <a:spcAft>
                <a:spcPts val="0"/>
              </a:spcAft>
              <a:buSzPts val="1200"/>
              <a:buChar char="●"/>
            </a:pPr>
            <a:r>
              <a:rPr lang="en" sz="1200"/>
              <a:t>Network coding is a new relaying technique that replaces the traditional store and forward paradigm of network routing by a method that allows intermediate (relay) nodes to mix the received data before re-transmission. </a:t>
            </a:r>
            <a:br>
              <a:rPr lang="en" sz="1200"/>
            </a:br>
            <a:endParaRPr sz="1200"/>
          </a:p>
          <a:p>
            <a:pPr indent="-304800" lvl="0" marL="342900" rtl="0" algn="l">
              <a:lnSpc>
                <a:spcPct val="115000"/>
              </a:lnSpc>
              <a:spcBef>
                <a:spcPts val="0"/>
              </a:spcBef>
              <a:spcAft>
                <a:spcPts val="0"/>
              </a:spcAft>
              <a:buSzPts val="1200"/>
              <a:buChar char="●"/>
            </a:pPr>
            <a:r>
              <a:rPr lang="en" sz="1200"/>
              <a:t>This has been shown to maximize throughput, as well as robustness. While network coding can be an efficient means of information dissemination in networks, it also presents a new security challenge as a single corrupted packet has the potential to corrupt every packet received by a given destination.</a:t>
            </a:r>
            <a:br>
              <a:rPr lang="en" sz="1200"/>
            </a:br>
            <a:endParaRPr sz="1200"/>
          </a:p>
          <a:p>
            <a:pPr indent="-304800" lvl="0" marL="342900" rtl="0" algn="l">
              <a:lnSpc>
                <a:spcPct val="115000"/>
              </a:lnSpc>
              <a:spcBef>
                <a:spcPts val="0"/>
              </a:spcBef>
              <a:spcAft>
                <a:spcPts val="0"/>
              </a:spcAft>
              <a:buSzPts val="1200"/>
              <a:buChar char="●"/>
            </a:pPr>
            <a:r>
              <a:rPr lang="en" sz="1200"/>
              <a:t>The problem of detecting misbehaving relays that inject false data in single-source networks has been studied in. The receiver then computes the ground truth of the tracing bits and compares them with the tracing bits received from a relay to determine whether it is malicious or cooperative. All these major previous works, however, require sending extra reference data (overhead) at the source to detect the misbehaving relay</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311700" y="137600"/>
            <a:ext cx="8520600" cy="68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Previous Works</a:t>
            </a:r>
            <a:endParaRPr/>
          </a:p>
        </p:txBody>
      </p:sp>
      <p:sp>
        <p:nvSpPr>
          <p:cNvPr id="123" name="Google Shape;123;p27"/>
          <p:cNvSpPr txBox="1"/>
          <p:nvPr/>
        </p:nvSpPr>
        <p:spPr>
          <a:xfrm>
            <a:off x="220950" y="827300"/>
            <a:ext cx="8702100" cy="4241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Roboto"/>
              <a:buAutoNum type="arabicPeriod"/>
            </a:pPr>
            <a:r>
              <a:rPr b="0" i="0" lang="en" sz="1200" u="none" cap="none" strike="noStrike">
                <a:solidFill>
                  <a:srgbClr val="000000"/>
                </a:solidFill>
                <a:latin typeface="Roboto"/>
                <a:ea typeface="Roboto"/>
                <a:cs typeface="Roboto"/>
                <a:sym typeface="Roboto"/>
              </a:rPr>
              <a:t>The problem of detecting misbehaving relays that inject false data in single-source networks has been studied in the papers referred to below:</a:t>
            </a:r>
            <a:endParaRPr b="0" i="0" sz="1200" u="none" cap="none" strike="noStrike">
              <a:solidFill>
                <a:srgbClr val="000000"/>
              </a:solidFill>
              <a:latin typeface="Roboto"/>
              <a:ea typeface="Roboto"/>
              <a:cs typeface="Roboto"/>
              <a:sym typeface="Roboto"/>
            </a:endParaRPr>
          </a:p>
          <a:p>
            <a:pPr indent="-304800" lvl="1" marL="914400" marR="0" rtl="0" algn="l">
              <a:lnSpc>
                <a:spcPct val="115000"/>
              </a:lnSpc>
              <a:spcBef>
                <a:spcPts val="0"/>
              </a:spcBef>
              <a:spcAft>
                <a:spcPts val="0"/>
              </a:spcAft>
              <a:buClr>
                <a:srgbClr val="000000"/>
              </a:buClr>
              <a:buSzPts val="1200"/>
              <a:buFont typeface="Roboto"/>
              <a:buAutoNum type="alphaLcPeriod"/>
            </a:pPr>
            <a:r>
              <a:rPr b="0" i="0" lang="en" sz="1200" u="none" cap="none" strike="noStrike">
                <a:solidFill>
                  <a:srgbClr val="000000"/>
                </a:solidFill>
                <a:latin typeface="Roboto"/>
                <a:ea typeface="Roboto"/>
                <a:cs typeface="Roboto"/>
                <a:sym typeface="Roboto"/>
              </a:rPr>
              <a:t> In </a:t>
            </a:r>
            <a:r>
              <a:rPr b="1" i="0" lang="en" sz="1200" u="none" cap="none" strike="noStrike">
                <a:solidFill>
                  <a:srgbClr val="000000"/>
                </a:solidFill>
                <a:latin typeface="Roboto"/>
                <a:ea typeface="Roboto"/>
                <a:cs typeface="Roboto"/>
                <a:sym typeface="Roboto"/>
              </a:rPr>
              <a:t>(“Signatures for content distribution with network coding, in Proc. IEEE International Symposium on Information Theory, June 2007) </a:t>
            </a:r>
            <a:r>
              <a:rPr b="0" i="0" lang="en" sz="1200" u="none" cap="none" strike="noStrike">
                <a:solidFill>
                  <a:srgbClr val="000000"/>
                </a:solidFill>
                <a:latin typeface="Roboto"/>
                <a:ea typeface="Roboto"/>
                <a:cs typeface="Roboto"/>
                <a:sym typeface="Roboto"/>
              </a:rPr>
              <a:t>the authors consider a peer-to-peer (P2P) network in which the source generates a signature vector and broadcasts to all nodes where it is used to check the integrity of the received packets. </a:t>
            </a:r>
            <a:endParaRPr b="0" i="0" sz="1200" u="none" cap="none" strike="noStrike">
              <a:solidFill>
                <a:srgbClr val="000000"/>
              </a:solidFill>
              <a:latin typeface="Roboto"/>
              <a:ea typeface="Roboto"/>
              <a:cs typeface="Roboto"/>
              <a:sym typeface="Roboto"/>
            </a:endParaRPr>
          </a:p>
          <a:p>
            <a:pPr indent="-304800" lvl="1" marL="914400" marR="0" rtl="0" algn="l">
              <a:lnSpc>
                <a:spcPct val="115000"/>
              </a:lnSpc>
              <a:spcBef>
                <a:spcPts val="0"/>
              </a:spcBef>
              <a:spcAft>
                <a:spcPts val="0"/>
              </a:spcAft>
              <a:buClr>
                <a:srgbClr val="000000"/>
              </a:buClr>
              <a:buSzPts val="1200"/>
              <a:buFont typeface="Roboto"/>
              <a:buAutoNum type="alphaLcPeriod"/>
            </a:pPr>
            <a:r>
              <a:rPr b="0" i="0" lang="en" sz="1200" u="none" cap="none" strike="noStrike">
                <a:solidFill>
                  <a:srgbClr val="000000"/>
                </a:solidFill>
                <a:latin typeface="Roboto"/>
                <a:ea typeface="Roboto"/>
                <a:cs typeface="Roboto"/>
                <a:sym typeface="Roboto"/>
              </a:rPr>
              <a:t>In (</a:t>
            </a:r>
            <a:r>
              <a:rPr b="1" i="0" lang="en" sz="1200" u="none" cap="none" strike="noStrike">
                <a:solidFill>
                  <a:srgbClr val="000000"/>
                </a:solidFill>
                <a:latin typeface="Roboto"/>
                <a:ea typeface="Roboto"/>
                <a:cs typeface="Roboto"/>
                <a:sym typeface="Roboto"/>
              </a:rPr>
              <a:t>“Byzantine modification detection in multicast networks with random network coding, IEEE Trans. Inf. Theory, vol. 54, no. 6, pp. 2798-2803, June 2008</a:t>
            </a:r>
            <a:r>
              <a:rPr b="0" i="0" lang="en" sz="1200" u="none" cap="none" strike="noStrike">
                <a:solidFill>
                  <a:srgbClr val="000000"/>
                </a:solidFill>
                <a:latin typeface="Roboto"/>
                <a:ea typeface="Roboto"/>
                <a:cs typeface="Roboto"/>
                <a:sym typeface="Roboto"/>
              </a:rPr>
              <a:t> and </a:t>
            </a:r>
            <a:r>
              <a:rPr b="1" i="0" lang="en" sz="1200" u="none" cap="none" strike="noStrike">
                <a:solidFill>
                  <a:srgbClr val="000000"/>
                </a:solidFill>
                <a:latin typeface="Roboto"/>
                <a:ea typeface="Roboto"/>
                <a:cs typeface="Roboto"/>
                <a:sym typeface="Roboto"/>
              </a:rPr>
              <a:t>“Resilient network coding in the presence of Byzantine adversaries, IEEE Trans. Inf. Theory, vol. 54, no. 6, pp. 2596-2603, June 2008.</a:t>
            </a:r>
            <a:r>
              <a:rPr b="0" i="0" lang="en" sz="1200" u="none" cap="none" strike="noStrike">
                <a:solidFill>
                  <a:srgbClr val="000000"/>
                </a:solidFill>
                <a:latin typeface="Roboto"/>
                <a:ea typeface="Roboto"/>
                <a:cs typeface="Roboto"/>
                <a:sym typeface="Roboto"/>
              </a:rPr>
              <a:t>) several Information Theory based algorithms are proposed for mitigating Byzantine modification attack. </a:t>
            </a:r>
            <a:endParaRPr b="0" i="0" sz="1200" u="none" cap="none" strike="noStrike">
              <a:solidFill>
                <a:srgbClr val="000000"/>
              </a:solidFill>
              <a:latin typeface="Roboto"/>
              <a:ea typeface="Roboto"/>
              <a:cs typeface="Roboto"/>
              <a:sym typeface="Roboto"/>
            </a:endParaRPr>
          </a:p>
          <a:p>
            <a:pPr indent="-304800" lvl="1" marL="914400" marR="0" rtl="0" algn="l">
              <a:lnSpc>
                <a:spcPct val="115000"/>
              </a:lnSpc>
              <a:spcBef>
                <a:spcPts val="0"/>
              </a:spcBef>
              <a:spcAft>
                <a:spcPts val="0"/>
              </a:spcAft>
              <a:buClr>
                <a:srgbClr val="000000"/>
              </a:buClr>
              <a:buSzPts val="1200"/>
              <a:buFont typeface="Roboto"/>
              <a:buAutoNum type="alphaLcPeriod"/>
            </a:pPr>
            <a:r>
              <a:rPr b="0" i="0" lang="en" sz="1200" u="none" cap="none" strike="noStrike">
                <a:solidFill>
                  <a:srgbClr val="000000"/>
                </a:solidFill>
                <a:latin typeface="Roboto"/>
                <a:ea typeface="Roboto"/>
                <a:cs typeface="Roboto"/>
                <a:sym typeface="Roboto"/>
              </a:rPr>
              <a:t>In (</a:t>
            </a:r>
            <a:r>
              <a:rPr b="1" i="0" lang="en" sz="1200" u="none" cap="none" strike="noStrike">
                <a:solidFill>
                  <a:srgbClr val="000000"/>
                </a:solidFill>
                <a:latin typeface="Roboto"/>
                <a:ea typeface="Roboto"/>
                <a:cs typeface="Roboto"/>
                <a:sym typeface="Roboto"/>
              </a:rPr>
              <a:t>“Tracing malicious relays in cooperative wireless communications, IEEE Trans. Inf. Forensics Security, vol. 2, no. 2, pp. 198-212, June 2007</a:t>
            </a:r>
            <a:r>
              <a:rPr b="0" i="0" lang="en" sz="1200" u="none" cap="none" strike="noStrike">
                <a:solidFill>
                  <a:srgbClr val="000000"/>
                </a:solidFill>
                <a:latin typeface="Roboto"/>
                <a:ea typeface="Roboto"/>
                <a:cs typeface="Roboto"/>
                <a:sym typeface="Roboto"/>
              </a:rPr>
              <a:t>) the authors consider inserting tracing bits in the data stream at the source in a cryptographically secure manner. The receiver then computes the ground truth of the tracing bits and compares them with the tracing bits received from a relay to determine whether it is malicious or cooperative.</a:t>
            </a:r>
            <a:endParaRPr b="0" i="0" sz="1200" u="none" cap="none" strike="noStrike">
              <a:solidFill>
                <a:srgbClr val="000000"/>
              </a:solidFill>
              <a:latin typeface="Roboto"/>
              <a:ea typeface="Roboto"/>
              <a:cs typeface="Roboto"/>
              <a:sym typeface="Roboto"/>
            </a:endParaRPr>
          </a:p>
          <a:p>
            <a:pPr indent="-304800" lvl="0" marL="457200" marR="0" rtl="0" algn="l">
              <a:lnSpc>
                <a:spcPct val="115000"/>
              </a:lnSpc>
              <a:spcBef>
                <a:spcPts val="0"/>
              </a:spcBef>
              <a:spcAft>
                <a:spcPts val="0"/>
              </a:spcAft>
              <a:buClr>
                <a:srgbClr val="000000"/>
              </a:buClr>
              <a:buSzPts val="1200"/>
              <a:buFont typeface="Roboto"/>
              <a:buAutoNum type="arabicPeriod"/>
            </a:pPr>
            <a:r>
              <a:rPr b="0" i="0" lang="en" sz="1200" u="none" cap="none" strike="noStrike">
                <a:solidFill>
                  <a:srgbClr val="000000"/>
                </a:solidFill>
                <a:latin typeface="Roboto"/>
                <a:ea typeface="Roboto"/>
                <a:cs typeface="Roboto"/>
                <a:sym typeface="Roboto"/>
              </a:rPr>
              <a:t> Extensions to multiple-source networks have been studied in (</a:t>
            </a:r>
            <a:r>
              <a:rPr b="1" i="0" lang="en" sz="1200" u="none" cap="none" strike="noStrike">
                <a:solidFill>
                  <a:srgbClr val="000000"/>
                </a:solidFill>
                <a:latin typeface="Roboto"/>
                <a:ea typeface="Roboto"/>
                <a:cs typeface="Roboto"/>
                <a:sym typeface="Roboto"/>
              </a:rPr>
              <a:t>“Error analysis in multi-source, multi-relay, multi-destination networks under falsified data injection attacks,” in Proc. IEEE MILCOM, 2008</a:t>
            </a:r>
            <a:r>
              <a:rPr b="0" i="0" lang="en" sz="1200" u="none" cap="none" strike="noStrike">
                <a:solidFill>
                  <a:srgbClr val="000000"/>
                </a:solidFill>
                <a:latin typeface="Roboto"/>
                <a:ea typeface="Roboto"/>
                <a:cs typeface="Roboto"/>
                <a:sym typeface="Roboto"/>
              </a:rPr>
              <a:t> and </a:t>
            </a:r>
            <a:r>
              <a:rPr b="1" i="0" lang="en" sz="1200" u="none" cap="none" strike="noStrike">
                <a:solidFill>
                  <a:srgbClr val="000000"/>
                </a:solidFill>
                <a:latin typeface="Roboto"/>
                <a:ea typeface="Roboto"/>
                <a:cs typeface="Roboto"/>
                <a:sym typeface="Roboto"/>
              </a:rPr>
              <a:t>“An algebraic watchdog for wireless network coding, in Proc. IEEE International Symposium on Information Theory, June 2009</a:t>
            </a:r>
            <a:r>
              <a:rPr b="0" i="0" lang="en" sz="1200" u="none" cap="none" strike="noStrike">
                <a:solidFill>
                  <a:srgbClr val="000000"/>
                </a:solidFill>
                <a:latin typeface="Roboto"/>
                <a:ea typeface="Roboto"/>
                <a:cs typeface="Roboto"/>
                <a:sym typeface="Roboto"/>
              </a:rPr>
              <a:t>), where the tracing bits or polynomial hash functions are used in detecting the misbehaving relays.</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8"/>
          <p:cNvSpPr txBox="1"/>
          <p:nvPr>
            <p:ph type="title"/>
          </p:nvPr>
        </p:nvSpPr>
        <p:spPr>
          <a:xfrm>
            <a:off x="311725" y="316400"/>
            <a:ext cx="8470800" cy="80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Review from Reference Papers (1/2)</a:t>
            </a:r>
            <a:endParaRPr/>
          </a:p>
        </p:txBody>
      </p:sp>
      <p:sp>
        <p:nvSpPr>
          <p:cNvPr id="129" name="Google Shape;129;p28"/>
          <p:cNvSpPr txBox="1"/>
          <p:nvPr>
            <p:ph idx="1" type="body"/>
          </p:nvPr>
        </p:nvSpPr>
        <p:spPr>
          <a:xfrm>
            <a:off x="141925" y="1416650"/>
            <a:ext cx="8810400" cy="37806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1300"/>
              <a:buNone/>
            </a:pPr>
            <a:r>
              <a:rPr b="1" i="1" lang="en" sz="1500">
                <a:solidFill>
                  <a:srgbClr val="000000"/>
                </a:solidFill>
              </a:rPr>
              <a:t>Signatures for content distribution with network coding, in Proc. IEEE International Symposium on Information Theory, June 2007</a:t>
            </a:r>
            <a:endParaRPr b="1" i="1" sz="1500">
              <a:solidFill>
                <a:srgbClr val="000000"/>
              </a:solidFill>
            </a:endParaRPr>
          </a:p>
          <a:p>
            <a:pPr indent="0" lvl="0" marL="0" rtl="0" algn="l">
              <a:lnSpc>
                <a:spcPct val="80000"/>
              </a:lnSpc>
              <a:spcBef>
                <a:spcPts val="1200"/>
              </a:spcBef>
              <a:spcAft>
                <a:spcPts val="0"/>
              </a:spcAft>
              <a:buSzPts val="1300"/>
              <a:buNone/>
            </a:pPr>
            <a:r>
              <a:rPr lang="en" sz="1550">
                <a:solidFill>
                  <a:srgbClr val="333333"/>
                </a:solidFill>
                <a:highlight>
                  <a:schemeClr val="lt1"/>
                </a:highlight>
              </a:rPr>
              <a:t>This paper proposes a new signature scheme that is based on and is designed specifically for random linear coded systems. In this scheme, we view all blocks of the file as vectors, as in any network coding scheme, and make use of the fact that </a:t>
            </a:r>
            <a:r>
              <a:rPr b="1" lang="en" sz="1550">
                <a:solidFill>
                  <a:srgbClr val="333333"/>
                </a:solidFill>
                <a:highlight>
                  <a:schemeClr val="lt1"/>
                </a:highlight>
              </a:rPr>
              <a:t>all valid vectors transmitted in the network should belong to the subspace spanned by the original set of vectors</a:t>
            </a:r>
            <a:r>
              <a:rPr lang="en" sz="1550">
                <a:solidFill>
                  <a:srgbClr val="333333"/>
                </a:solidFill>
                <a:highlight>
                  <a:schemeClr val="lt1"/>
                </a:highlight>
              </a:rPr>
              <a:t> from the file. We design a signature that can be used to easily check the </a:t>
            </a:r>
            <a:r>
              <a:rPr b="1" lang="en" sz="1550">
                <a:solidFill>
                  <a:srgbClr val="333333"/>
                </a:solidFill>
                <a:highlight>
                  <a:schemeClr val="lt1"/>
                </a:highlight>
              </a:rPr>
              <a:t>membership of a received vector in the given subspace</a:t>
            </a:r>
            <a:r>
              <a:rPr lang="en" sz="1550">
                <a:solidFill>
                  <a:srgbClr val="333333"/>
                </a:solidFill>
                <a:highlight>
                  <a:schemeClr val="lt1"/>
                </a:highlight>
              </a:rPr>
              <a:t>, and at the same time, it is hard for a node to generate a vector that is not in that subspace but passes the signature test. We show that this signature scheme is secure, and that the overhead for the scheme is negligible for large files.</a:t>
            </a:r>
            <a:endParaRPr sz="1550">
              <a:solidFill>
                <a:srgbClr val="333333"/>
              </a:solidFill>
              <a:highlight>
                <a:schemeClr val="lt1"/>
              </a:highlight>
            </a:endParaRPr>
          </a:p>
          <a:p>
            <a:pPr indent="0" lvl="0" marL="0" rtl="0" algn="l">
              <a:lnSpc>
                <a:spcPct val="80000"/>
              </a:lnSpc>
              <a:spcBef>
                <a:spcPts val="1200"/>
              </a:spcBef>
              <a:spcAft>
                <a:spcPts val="0"/>
              </a:spcAft>
              <a:buSzPts val="1300"/>
              <a:buNone/>
            </a:pPr>
            <a:r>
              <a:rPr lang="en" sz="1550">
                <a:solidFill>
                  <a:srgbClr val="333333"/>
                </a:solidFill>
                <a:highlight>
                  <a:schemeClr val="lt1"/>
                </a:highlight>
              </a:rPr>
              <a:t>The signature scheme makes use of the </a:t>
            </a:r>
            <a:r>
              <a:rPr b="1" lang="en" sz="1550">
                <a:solidFill>
                  <a:srgbClr val="333333"/>
                </a:solidFill>
                <a:highlight>
                  <a:schemeClr val="lt1"/>
                </a:highlight>
              </a:rPr>
              <a:t>linearity property</a:t>
            </a:r>
            <a:r>
              <a:rPr lang="en" sz="1550">
                <a:solidFill>
                  <a:srgbClr val="333333"/>
                </a:solidFill>
                <a:highlight>
                  <a:schemeClr val="lt1"/>
                </a:highlight>
              </a:rPr>
              <a:t> of random linear network coding, and enables the peers to check the integrity of packets without the requirement for a secure channel, as in the case of hash function or </a:t>
            </a:r>
            <a:r>
              <a:rPr b="1" lang="en" sz="1550">
                <a:solidFill>
                  <a:srgbClr val="333333"/>
                </a:solidFill>
                <a:highlight>
                  <a:schemeClr val="lt1"/>
                </a:highlight>
              </a:rPr>
              <a:t>Secure Random Checksum (SRC)</a:t>
            </a:r>
            <a:r>
              <a:rPr lang="en" sz="1550">
                <a:solidFill>
                  <a:srgbClr val="333333"/>
                </a:solidFill>
                <a:highlight>
                  <a:schemeClr val="lt1"/>
                </a:highlight>
              </a:rPr>
              <a:t> schemes .Also, the computation involved in the signature generation and verification processes is very simple.</a:t>
            </a:r>
            <a:endParaRPr sz="1550">
              <a:solidFill>
                <a:srgbClr val="333333"/>
              </a:solidFill>
              <a:highlight>
                <a:schemeClr val="lt1"/>
              </a:highlight>
              <a:latin typeface="Georgia"/>
              <a:ea typeface="Georgia"/>
              <a:cs typeface="Georgia"/>
              <a:sym typeface="Georgia"/>
            </a:endParaRPr>
          </a:p>
          <a:p>
            <a:pPr indent="0" lvl="0" marL="0" rtl="0" algn="l">
              <a:lnSpc>
                <a:spcPct val="80000"/>
              </a:lnSpc>
              <a:spcBef>
                <a:spcPts val="1200"/>
              </a:spcBef>
              <a:spcAft>
                <a:spcPts val="0"/>
              </a:spcAft>
              <a:buSzPts val="1300"/>
              <a:buNone/>
            </a:pPr>
            <a:r>
              <a:t/>
            </a:r>
            <a:endParaRPr sz="155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9"/>
          <p:cNvSpPr txBox="1"/>
          <p:nvPr>
            <p:ph type="title"/>
          </p:nvPr>
        </p:nvSpPr>
        <p:spPr>
          <a:xfrm>
            <a:off x="311725" y="500925"/>
            <a:ext cx="84708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Review from Reference Papers (2/2)</a:t>
            </a:r>
            <a:endParaRPr/>
          </a:p>
        </p:txBody>
      </p:sp>
      <p:sp>
        <p:nvSpPr>
          <p:cNvPr id="135" name="Google Shape;135;p29"/>
          <p:cNvSpPr txBox="1"/>
          <p:nvPr>
            <p:ph idx="1" type="body"/>
          </p:nvPr>
        </p:nvSpPr>
        <p:spPr>
          <a:xfrm>
            <a:off x="336600" y="1677925"/>
            <a:ext cx="8470800" cy="2730000"/>
          </a:xfrm>
          <a:prstGeom prst="rect">
            <a:avLst/>
          </a:prstGeom>
          <a:noFill/>
          <a:ln>
            <a:noFill/>
          </a:ln>
        </p:spPr>
        <p:txBody>
          <a:bodyPr anchorCtr="0" anchor="t" bIns="91425" lIns="91425" spcFirstLastPara="1" rIns="91425" wrap="square" tIns="91425">
            <a:noAutofit/>
          </a:bodyPr>
          <a:lstStyle/>
          <a:p>
            <a:pPr indent="0" lvl="0" marL="182880" rtl="0" algn="l">
              <a:lnSpc>
                <a:spcPct val="80000"/>
              </a:lnSpc>
              <a:spcBef>
                <a:spcPts val="0"/>
              </a:spcBef>
              <a:spcAft>
                <a:spcPts val="0"/>
              </a:spcAft>
              <a:buSzPts val="1300"/>
              <a:buNone/>
            </a:pPr>
            <a:r>
              <a:rPr b="1" i="1" lang="en" sz="1500">
                <a:solidFill>
                  <a:srgbClr val="000000"/>
                </a:solidFill>
              </a:rPr>
              <a:t>Byzantine modification detection in multicast networks with random network coding, IEEE Trans. Inf. Theory</a:t>
            </a:r>
            <a:endParaRPr b="1" i="1" sz="1500">
              <a:solidFill>
                <a:srgbClr val="000000"/>
              </a:solidFill>
            </a:endParaRPr>
          </a:p>
          <a:p>
            <a:pPr indent="0" lvl="0" marL="182880" rtl="0" algn="l">
              <a:lnSpc>
                <a:spcPct val="80000"/>
              </a:lnSpc>
              <a:spcBef>
                <a:spcPts val="0"/>
              </a:spcBef>
              <a:spcAft>
                <a:spcPts val="0"/>
              </a:spcAft>
              <a:buSzPts val="1300"/>
              <a:buNone/>
            </a:pPr>
            <a:r>
              <a:t/>
            </a:r>
            <a:endParaRPr b="1" sz="1500">
              <a:solidFill>
                <a:srgbClr val="000000"/>
              </a:solidFill>
            </a:endParaRPr>
          </a:p>
          <a:p>
            <a:pPr indent="0" lvl="0" marL="182880" rtl="0" algn="l">
              <a:lnSpc>
                <a:spcPct val="80000"/>
              </a:lnSpc>
              <a:spcBef>
                <a:spcPts val="0"/>
              </a:spcBef>
              <a:spcAft>
                <a:spcPts val="0"/>
              </a:spcAft>
              <a:buSzPts val="1300"/>
              <a:buNone/>
            </a:pPr>
            <a:r>
              <a:rPr b="1" lang="en" sz="1550">
                <a:solidFill>
                  <a:srgbClr val="333333"/>
                </a:solidFill>
                <a:highlight>
                  <a:schemeClr val="lt1"/>
                </a:highlight>
              </a:rPr>
              <a:t>Byzantine modification detection capability</a:t>
            </a:r>
            <a:r>
              <a:rPr lang="en" sz="1550">
                <a:solidFill>
                  <a:srgbClr val="333333"/>
                </a:solidFill>
                <a:highlight>
                  <a:schemeClr val="lt1"/>
                </a:highlight>
              </a:rPr>
              <a:t> can be added to a multicast scheme based on </a:t>
            </a:r>
            <a:r>
              <a:rPr b="1" lang="en" sz="1550">
                <a:solidFill>
                  <a:srgbClr val="333333"/>
                </a:solidFill>
                <a:highlight>
                  <a:schemeClr val="lt1"/>
                </a:highlight>
              </a:rPr>
              <a:t>random linear block network coding</a:t>
            </a:r>
            <a:r>
              <a:rPr lang="en" sz="1550">
                <a:solidFill>
                  <a:srgbClr val="333333"/>
                </a:solidFill>
                <a:highlight>
                  <a:schemeClr val="lt1"/>
                </a:highlight>
              </a:rPr>
              <a:t>, with modest additional computational and communication overhead, by incorporating a simple </a:t>
            </a:r>
            <a:r>
              <a:rPr b="1" lang="en" sz="1550">
                <a:solidFill>
                  <a:srgbClr val="333333"/>
                </a:solidFill>
                <a:highlight>
                  <a:schemeClr val="lt1"/>
                </a:highlight>
              </a:rPr>
              <a:t>polynomial hash / check value</a:t>
            </a:r>
            <a:r>
              <a:rPr lang="en" sz="1550">
                <a:solidFill>
                  <a:srgbClr val="333333"/>
                </a:solidFill>
                <a:highlight>
                  <a:schemeClr val="lt1"/>
                </a:highlight>
              </a:rPr>
              <a:t> in each packet. </a:t>
            </a:r>
            <a:endParaRPr sz="1550">
              <a:solidFill>
                <a:srgbClr val="333333"/>
              </a:solidFill>
              <a:highlight>
                <a:schemeClr val="lt1"/>
              </a:highlight>
            </a:endParaRPr>
          </a:p>
          <a:p>
            <a:pPr indent="0" lvl="0" marL="182880" rtl="0" algn="l">
              <a:lnSpc>
                <a:spcPct val="80000"/>
              </a:lnSpc>
              <a:spcBef>
                <a:spcPts val="0"/>
              </a:spcBef>
              <a:spcAft>
                <a:spcPts val="0"/>
              </a:spcAft>
              <a:buSzPts val="1300"/>
              <a:buNone/>
            </a:pPr>
            <a:r>
              <a:t/>
            </a:r>
            <a:endParaRPr sz="1550">
              <a:solidFill>
                <a:srgbClr val="333333"/>
              </a:solidFill>
              <a:highlight>
                <a:schemeClr val="lt1"/>
              </a:highlight>
            </a:endParaRPr>
          </a:p>
          <a:p>
            <a:pPr indent="0" lvl="0" marL="182880" rtl="0" algn="l">
              <a:lnSpc>
                <a:spcPct val="80000"/>
              </a:lnSpc>
              <a:spcBef>
                <a:spcPts val="0"/>
              </a:spcBef>
              <a:spcAft>
                <a:spcPts val="0"/>
              </a:spcAft>
              <a:buSzPts val="1300"/>
              <a:buNone/>
            </a:pPr>
            <a:r>
              <a:rPr lang="en" sz="1550">
                <a:solidFill>
                  <a:srgbClr val="333333"/>
                </a:solidFill>
                <a:highlight>
                  <a:schemeClr val="lt1"/>
                </a:highlight>
              </a:rPr>
              <a:t>With this approach, a </a:t>
            </a:r>
            <a:r>
              <a:rPr b="1" lang="en" sz="1550">
                <a:solidFill>
                  <a:srgbClr val="333333"/>
                </a:solidFill>
                <a:highlight>
                  <a:schemeClr val="lt1"/>
                </a:highlight>
              </a:rPr>
              <a:t>sink node</a:t>
            </a:r>
            <a:r>
              <a:rPr lang="en" sz="1550">
                <a:solidFill>
                  <a:srgbClr val="333333"/>
                </a:solidFill>
                <a:highlight>
                  <a:schemeClr val="lt1"/>
                </a:highlight>
              </a:rPr>
              <a:t> can detect Byzantine modifications with high probability, as long as these modifications have not been designed with knowledge of the random coding combinations present in all other packets obtained at the sink: the only essential condition is the adversary's incomplete knowledge of the random network code seen by the sink. No other assumptions are made regarding the topology of the network or the adversary's power to corrupt or inject packets.</a:t>
            </a:r>
            <a:endParaRPr sz="1800" u="sng">
              <a:solidFill>
                <a:srgbClr val="595959"/>
              </a:solidFill>
            </a:endParaRPr>
          </a:p>
          <a:p>
            <a:pPr indent="0" lvl="0" marL="182880" rtl="0" algn="l">
              <a:lnSpc>
                <a:spcPct val="80000"/>
              </a:lnSpc>
              <a:spcBef>
                <a:spcPts val="0"/>
              </a:spcBef>
              <a:spcAft>
                <a:spcPts val="0"/>
              </a:spcAft>
              <a:buSzPts val="1300"/>
              <a:buNone/>
            </a:pPr>
            <a:r>
              <a:t/>
            </a:r>
            <a:endParaRPr b="1" sz="155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254525" y="341700"/>
            <a:ext cx="3529800" cy="101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Proposal</a:t>
            </a:r>
            <a:endParaRPr/>
          </a:p>
        </p:txBody>
      </p:sp>
      <p:sp>
        <p:nvSpPr>
          <p:cNvPr id="141" name="Google Shape;141;p30"/>
          <p:cNvSpPr txBox="1"/>
          <p:nvPr/>
        </p:nvSpPr>
        <p:spPr>
          <a:xfrm>
            <a:off x="3909200" y="153750"/>
            <a:ext cx="5167800" cy="4836000"/>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The paper proposes the maximum </a:t>
            </a:r>
            <a:r>
              <a:rPr b="0" i="1" lang="en" sz="1300" u="none" cap="none" strike="noStrike">
                <a:solidFill>
                  <a:srgbClr val="000000"/>
                </a:solidFill>
                <a:latin typeface="Roboto"/>
                <a:ea typeface="Roboto"/>
                <a:cs typeface="Roboto"/>
                <a:sym typeface="Roboto"/>
              </a:rPr>
              <a:t>a posteriori </a:t>
            </a:r>
            <a:r>
              <a:rPr b="0" i="0" lang="en" sz="1300" u="none" cap="none" strike="noStrike">
                <a:solidFill>
                  <a:srgbClr val="000000"/>
                </a:solidFill>
                <a:latin typeface="Roboto"/>
                <a:ea typeface="Roboto"/>
                <a:cs typeface="Roboto"/>
                <a:sym typeface="Roboto"/>
              </a:rPr>
              <a:t>(MAP) approach in detecting the misbehaving relay that may inject false data or add chan</a:t>
            </a:r>
            <a:br>
              <a:rPr b="0" i="0" lang="en" sz="1300" u="none" cap="none" strike="noStrike">
                <a:solidFill>
                  <a:srgbClr val="000000"/>
                </a:solidFill>
                <a:latin typeface="Roboto"/>
                <a:ea typeface="Roboto"/>
                <a:cs typeface="Roboto"/>
                <a:sym typeface="Roboto"/>
              </a:rPr>
            </a:br>
            <a:endParaRPr b="0" i="0" sz="1300" u="none" cap="none" strike="noStrike">
              <a:solidFill>
                <a:srgbClr val="000000"/>
              </a:solidFill>
              <a:latin typeface="Roboto"/>
              <a:ea typeface="Roboto"/>
              <a:cs typeface="Roboto"/>
              <a:sym typeface="Roboto"/>
            </a:endParaRPr>
          </a:p>
          <a:p>
            <a:pPr indent="-171450" lvl="0" marL="171450" marR="0" rtl="0" algn="l">
              <a:lnSpc>
                <a:spcPct val="100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The MAP detection scheme is based on the log-likelihood ratio (LLR) test which is optimal in the sense of minimizing the probability of incorrect decisions (false alarm and misdetection). </a:t>
            </a:r>
            <a:br>
              <a:rPr b="0" i="0" lang="en" sz="1300" u="none" cap="none" strike="noStrike">
                <a:solidFill>
                  <a:srgbClr val="000000"/>
                </a:solidFill>
                <a:latin typeface="Roboto"/>
                <a:ea typeface="Roboto"/>
                <a:cs typeface="Roboto"/>
                <a:sym typeface="Roboto"/>
              </a:rPr>
            </a:br>
            <a:endParaRPr b="0" i="0" sz="1300" u="none" cap="none" strike="noStrike">
              <a:solidFill>
                <a:srgbClr val="000000"/>
              </a:solidFill>
              <a:latin typeface="Roboto"/>
              <a:ea typeface="Roboto"/>
              <a:cs typeface="Roboto"/>
              <a:sym typeface="Roboto"/>
            </a:endParaRPr>
          </a:p>
          <a:p>
            <a:pPr indent="-171450" lvl="0" marL="171450" marR="0" rtl="0" algn="l">
              <a:lnSpc>
                <a:spcPct val="100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The proposed scheme does not require sending extra bits at the source, such as hash function or message authentication check bits, and hence there is no transmission overhead. In addition, it makes an instantaneous decision about whether a relay is behaving properly without a long term observation. We derive the probability of false alarm and misdetection as a function of the signal-to-noise ratio, taking into account the lossy nature of wireless links. The side information regarding the presence of relay misbehavior is exploited at the destination (decoder) to mitigate the relay misbehavior and enhance the reliability of decoding. </a:t>
            </a:r>
            <a:br>
              <a:rPr b="0" i="0" lang="en" sz="1300" u="none" cap="none" strike="noStrike">
                <a:solidFill>
                  <a:srgbClr val="000000"/>
                </a:solidFill>
                <a:latin typeface="Roboto"/>
                <a:ea typeface="Roboto"/>
                <a:cs typeface="Roboto"/>
                <a:sym typeface="Roboto"/>
              </a:rPr>
            </a:br>
            <a:endParaRPr b="0" i="0" sz="1300" u="none" cap="none" strike="noStrike">
              <a:solidFill>
                <a:srgbClr val="000000"/>
              </a:solidFill>
              <a:latin typeface="Roboto"/>
              <a:ea typeface="Roboto"/>
              <a:cs typeface="Roboto"/>
              <a:sym typeface="Roboto"/>
            </a:endParaRPr>
          </a:p>
          <a:p>
            <a:pPr indent="-171450" lvl="0" marL="171450" marR="0" rtl="0" algn="l">
              <a:lnSpc>
                <a:spcPct val="100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The MAP decoding scheme exploits the likelihood of the presence of relay misbehavior, and show that it provides a dramatic improvement over the conventional decoder that does not exploit the side information.</a:t>
            </a:r>
            <a:endParaRPr b="0" i="0" sz="1300" u="none" cap="none" strike="noStrike">
              <a:solidFill>
                <a:srgbClr val="000000"/>
              </a:solidFill>
              <a:latin typeface="Roboto"/>
              <a:ea typeface="Roboto"/>
              <a:cs typeface="Roboto"/>
              <a:sym typeface="Roboto"/>
            </a:endParaRPr>
          </a:p>
        </p:txBody>
      </p:sp>
      <p:pic>
        <p:nvPicPr>
          <p:cNvPr id="142" name="Google Shape;142;p30"/>
          <p:cNvPicPr preferRelativeResize="0"/>
          <p:nvPr/>
        </p:nvPicPr>
        <p:blipFill rotWithShape="1">
          <a:blip r:embed="rId3">
            <a:alphaModFix/>
          </a:blip>
          <a:srcRect b="0" l="0" r="0" t="0"/>
          <a:stretch/>
        </p:blipFill>
        <p:spPr>
          <a:xfrm>
            <a:off x="335063" y="1093550"/>
            <a:ext cx="3044213" cy="3479100"/>
          </a:xfrm>
          <a:prstGeom prst="rect">
            <a:avLst/>
          </a:prstGeom>
          <a:noFill/>
          <a:ln>
            <a:noFill/>
          </a:ln>
        </p:spPr>
      </p:pic>
      <p:pic>
        <p:nvPicPr>
          <p:cNvPr id="143" name="Google Shape;143;p30"/>
          <p:cNvPicPr preferRelativeResize="0"/>
          <p:nvPr/>
        </p:nvPicPr>
        <p:blipFill rotWithShape="1">
          <a:blip r:embed="rId4">
            <a:alphaModFix/>
          </a:blip>
          <a:srcRect b="0" l="0" r="0" t="0"/>
          <a:stretch/>
        </p:blipFill>
        <p:spPr>
          <a:xfrm>
            <a:off x="335074" y="3975449"/>
            <a:ext cx="3044199" cy="7761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MAP Detection Scheme</a:t>
            </a:r>
            <a:endParaRPr/>
          </a:p>
        </p:txBody>
      </p:sp>
      <p:sp>
        <p:nvSpPr>
          <p:cNvPr id="149" name="Google Shape;149;p31"/>
          <p:cNvSpPr txBox="1"/>
          <p:nvPr>
            <p:ph idx="1" type="body"/>
          </p:nvPr>
        </p:nvSpPr>
        <p:spPr>
          <a:xfrm>
            <a:off x="322801" y="1531548"/>
            <a:ext cx="3127500" cy="22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The destination is interested in finding whether 𝑧 is +1 (well-behaving) or −1 (misbehaving) and exploiting the information regarding 𝑧 in decoding. The MAP detection rule which minimizes the probability of incorrect decisions is based on the LLR of 𝑧 as shown on the right:</a:t>
            </a:r>
            <a:endParaRPr/>
          </a:p>
          <a:p>
            <a:pPr indent="0" lvl="0" marL="0" rtl="0" algn="l">
              <a:lnSpc>
                <a:spcPct val="115000"/>
              </a:lnSpc>
              <a:spcBef>
                <a:spcPts val="1600"/>
              </a:spcBef>
              <a:spcAft>
                <a:spcPts val="1600"/>
              </a:spcAft>
              <a:buSzPts val="1300"/>
              <a:buNone/>
            </a:pPr>
            <a:r>
              <a:rPr lang="en"/>
              <a:t>The MAP detection rule s then given by:</a:t>
            </a:r>
            <a:endParaRPr/>
          </a:p>
        </p:txBody>
      </p:sp>
      <p:pic>
        <p:nvPicPr>
          <p:cNvPr id="150" name="Google Shape;150;p31"/>
          <p:cNvPicPr preferRelativeResize="0"/>
          <p:nvPr/>
        </p:nvPicPr>
        <p:blipFill rotWithShape="1">
          <a:blip r:embed="rId3">
            <a:alphaModFix/>
          </a:blip>
          <a:srcRect b="0" l="0" r="0" t="0"/>
          <a:stretch/>
        </p:blipFill>
        <p:spPr>
          <a:xfrm>
            <a:off x="4226875" y="152400"/>
            <a:ext cx="4425641" cy="4838701"/>
          </a:xfrm>
          <a:prstGeom prst="rect">
            <a:avLst/>
          </a:prstGeom>
          <a:noFill/>
          <a:ln>
            <a:noFill/>
          </a:ln>
        </p:spPr>
      </p:pic>
      <p:pic>
        <p:nvPicPr>
          <p:cNvPr id="151" name="Google Shape;151;p31"/>
          <p:cNvPicPr preferRelativeResize="0"/>
          <p:nvPr/>
        </p:nvPicPr>
        <p:blipFill rotWithShape="1">
          <a:blip r:embed="rId4">
            <a:alphaModFix/>
          </a:blip>
          <a:srcRect b="0" l="0" r="0" t="0"/>
          <a:stretch/>
        </p:blipFill>
        <p:spPr>
          <a:xfrm>
            <a:off x="0" y="3955983"/>
            <a:ext cx="3773103" cy="875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Probability of False Alarm and Detection</a:t>
            </a:r>
            <a:endParaRPr/>
          </a:p>
        </p:txBody>
      </p:sp>
      <p:sp>
        <p:nvSpPr>
          <p:cNvPr id="157" name="Google Shape;157;p32"/>
          <p:cNvSpPr txBox="1"/>
          <p:nvPr>
            <p:ph idx="1" type="body"/>
          </p:nvPr>
        </p:nvSpPr>
        <p:spPr>
          <a:xfrm>
            <a:off x="209725" y="1999300"/>
            <a:ext cx="3331500" cy="229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a:t>We also derive the probability of false alarm and misdetection. </a:t>
            </a:r>
            <a:endParaRPr/>
          </a:p>
          <a:p>
            <a:pPr indent="0" lvl="0" marL="0" rtl="0" algn="just">
              <a:lnSpc>
                <a:spcPct val="115000"/>
              </a:lnSpc>
              <a:spcBef>
                <a:spcPts val="1600"/>
              </a:spcBef>
              <a:spcAft>
                <a:spcPts val="0"/>
              </a:spcAft>
              <a:buSzPts val="1300"/>
              <a:buNone/>
            </a:pPr>
            <a:r>
              <a:rPr lang="en"/>
              <a:t>The false alarm is the event that the destination decides 𝑧ˆ = −1 given 𝑧 = 1, i.e. 𝑝 = 𝑥1 ⊕ 𝑥2, while the misdetection is the event that the destination decides 𝑧ˆ = 1 given 𝑧 = −1, i.e. 𝑝 = 𝑥1 ⊕ 𝑥2 ⊕ (−1).</a:t>
            </a:r>
            <a:endParaRPr/>
          </a:p>
          <a:p>
            <a:pPr indent="0" lvl="0" marL="0" rtl="0" algn="just">
              <a:lnSpc>
                <a:spcPct val="115000"/>
              </a:lnSpc>
              <a:spcBef>
                <a:spcPts val="1600"/>
              </a:spcBef>
              <a:spcAft>
                <a:spcPts val="0"/>
              </a:spcAft>
              <a:buSzPts val="1300"/>
              <a:buNone/>
            </a:pPr>
            <a:r>
              <a:rPr lang="en"/>
              <a:t>𝑃𝐹 𝐴 = 𝑃(𝐿(𝑧∣h, y, 𝑝 = 𝑥1 ⊕ 𝑥2) &lt; 0)</a:t>
            </a:r>
            <a:endParaRPr/>
          </a:p>
          <a:p>
            <a:pPr indent="0" lvl="0" marL="0" rtl="0" algn="l">
              <a:lnSpc>
                <a:spcPct val="115000"/>
              </a:lnSpc>
              <a:spcBef>
                <a:spcPts val="1600"/>
              </a:spcBef>
              <a:spcAft>
                <a:spcPts val="1600"/>
              </a:spcAft>
              <a:buSzPts val="1300"/>
              <a:buNone/>
            </a:pPr>
            <a:r>
              <a:t/>
            </a:r>
            <a:endParaRPr/>
          </a:p>
        </p:txBody>
      </p:sp>
      <p:sp>
        <p:nvSpPr>
          <p:cNvPr id="158" name="Google Shape;158;p32"/>
          <p:cNvSpPr txBox="1"/>
          <p:nvPr>
            <p:ph idx="1" type="body"/>
          </p:nvPr>
        </p:nvSpPr>
        <p:spPr>
          <a:xfrm>
            <a:off x="4111175" y="266475"/>
            <a:ext cx="4758600" cy="85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solidFill>
                  <a:srgbClr val="000000"/>
                </a:solidFill>
              </a:rPr>
              <a:t>Since the equation we covered before for 𝐿(𝑧∣h, y)indicates that the sign of 𝐿(𝑧∣h, y) becomes negative if one or three of the LLRs 𝐿𝑟, 𝐿1, 𝐿2 are negative, we obtain:</a:t>
            </a:r>
            <a:endParaRPr>
              <a:solidFill>
                <a:srgbClr val="000000"/>
              </a:solidFill>
            </a:endParaRPr>
          </a:p>
        </p:txBody>
      </p:sp>
      <p:pic>
        <p:nvPicPr>
          <p:cNvPr id="159" name="Google Shape;159;p32"/>
          <p:cNvPicPr preferRelativeResize="0"/>
          <p:nvPr/>
        </p:nvPicPr>
        <p:blipFill rotWithShape="1">
          <a:blip r:embed="rId3">
            <a:alphaModFix/>
          </a:blip>
          <a:srcRect b="0" l="0" r="0" t="0"/>
          <a:stretch/>
        </p:blipFill>
        <p:spPr>
          <a:xfrm>
            <a:off x="4193075" y="1120275"/>
            <a:ext cx="4370100" cy="1379650"/>
          </a:xfrm>
          <a:prstGeom prst="rect">
            <a:avLst/>
          </a:prstGeom>
          <a:noFill/>
          <a:ln>
            <a:noFill/>
          </a:ln>
        </p:spPr>
      </p:pic>
      <p:sp>
        <p:nvSpPr>
          <p:cNvPr id="160" name="Google Shape;160;p32"/>
          <p:cNvSpPr txBox="1"/>
          <p:nvPr>
            <p:ph idx="1" type="body"/>
          </p:nvPr>
        </p:nvSpPr>
        <p:spPr>
          <a:xfrm>
            <a:off x="4111175" y="2422923"/>
            <a:ext cx="4758600" cy="85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solidFill>
                  <a:srgbClr val="000000"/>
                </a:solidFill>
              </a:rPr>
              <a:t>where we assumed that the elements in h and y are independent, hence so are 𝐿𝑟, 𝐿1, 𝐿2. </a:t>
            </a:r>
            <a:br>
              <a:rPr lang="en">
                <a:solidFill>
                  <a:srgbClr val="000000"/>
                </a:solidFill>
              </a:rPr>
            </a:br>
            <a:r>
              <a:rPr lang="en">
                <a:solidFill>
                  <a:srgbClr val="000000"/>
                </a:solidFill>
              </a:rPr>
              <a:t>Applying the probability density function (pdf) of 𝐿𝑖, 𝐿</a:t>
            </a:r>
            <a:r>
              <a:rPr i="1" lang="en">
                <a:solidFill>
                  <a:srgbClr val="000000"/>
                </a:solidFill>
              </a:rPr>
              <a:t>r</a:t>
            </a:r>
            <a:endParaRPr>
              <a:solidFill>
                <a:srgbClr val="000000"/>
              </a:solidFill>
            </a:endParaRPr>
          </a:p>
        </p:txBody>
      </p:sp>
      <p:pic>
        <p:nvPicPr>
          <p:cNvPr id="161" name="Google Shape;161;p32"/>
          <p:cNvPicPr preferRelativeResize="0"/>
          <p:nvPr/>
        </p:nvPicPr>
        <p:blipFill rotWithShape="1">
          <a:blip r:embed="rId4">
            <a:alphaModFix/>
          </a:blip>
          <a:srcRect b="0" l="0" r="0" t="0"/>
          <a:stretch/>
        </p:blipFill>
        <p:spPr>
          <a:xfrm>
            <a:off x="4659525" y="3353724"/>
            <a:ext cx="3661889" cy="137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Probability of False Alarm and Detection (contd..)</a:t>
            </a:r>
            <a:endParaRPr/>
          </a:p>
        </p:txBody>
      </p:sp>
      <p:sp>
        <p:nvSpPr>
          <p:cNvPr id="167" name="Google Shape;167;p33"/>
          <p:cNvSpPr txBox="1"/>
          <p:nvPr>
            <p:ph idx="1" type="body"/>
          </p:nvPr>
        </p:nvSpPr>
        <p:spPr>
          <a:xfrm>
            <a:off x="209725" y="2499925"/>
            <a:ext cx="3331500" cy="22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
        <p:nvSpPr>
          <p:cNvPr id="168" name="Google Shape;168;p33"/>
          <p:cNvSpPr txBox="1"/>
          <p:nvPr>
            <p:ph idx="1" type="body"/>
          </p:nvPr>
        </p:nvSpPr>
        <p:spPr>
          <a:xfrm>
            <a:off x="4111175" y="426975"/>
            <a:ext cx="4758600" cy="6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solidFill>
                  <a:srgbClr val="000000"/>
                </a:solidFill>
              </a:rPr>
              <a:t>Substituting pdf distributions of L</a:t>
            </a:r>
            <a:r>
              <a:rPr baseline="-25000" lang="en">
                <a:solidFill>
                  <a:srgbClr val="000000"/>
                </a:solidFill>
              </a:rPr>
              <a:t>r</a:t>
            </a:r>
            <a:r>
              <a:rPr lang="en">
                <a:solidFill>
                  <a:srgbClr val="000000"/>
                </a:solidFill>
              </a:rPr>
              <a:t> and L</a:t>
            </a:r>
            <a:r>
              <a:rPr baseline="-25000" lang="en">
                <a:solidFill>
                  <a:srgbClr val="000000"/>
                </a:solidFill>
              </a:rPr>
              <a:t>i</a:t>
            </a:r>
            <a:r>
              <a:rPr lang="en">
                <a:solidFill>
                  <a:srgbClr val="000000"/>
                </a:solidFill>
              </a:rPr>
              <a:t>  into P</a:t>
            </a:r>
            <a:r>
              <a:rPr baseline="-25000" lang="en">
                <a:solidFill>
                  <a:srgbClr val="000000"/>
                </a:solidFill>
              </a:rPr>
              <a:t>FA</a:t>
            </a:r>
            <a:r>
              <a:rPr lang="en">
                <a:solidFill>
                  <a:srgbClr val="000000"/>
                </a:solidFill>
              </a:rPr>
              <a:t> equations, we get:</a:t>
            </a:r>
            <a:endParaRPr>
              <a:solidFill>
                <a:srgbClr val="000000"/>
              </a:solidFill>
            </a:endParaRPr>
          </a:p>
        </p:txBody>
      </p:sp>
      <p:pic>
        <p:nvPicPr>
          <p:cNvPr id="169" name="Google Shape;169;p33"/>
          <p:cNvPicPr preferRelativeResize="0"/>
          <p:nvPr/>
        </p:nvPicPr>
        <p:blipFill rotWithShape="1">
          <a:blip r:embed="rId3">
            <a:alphaModFix/>
          </a:blip>
          <a:srcRect b="0" l="0" r="0" t="0"/>
          <a:stretch/>
        </p:blipFill>
        <p:spPr>
          <a:xfrm>
            <a:off x="4084550" y="1120325"/>
            <a:ext cx="4632824" cy="801413"/>
          </a:xfrm>
          <a:prstGeom prst="rect">
            <a:avLst/>
          </a:prstGeom>
          <a:noFill/>
          <a:ln>
            <a:noFill/>
          </a:ln>
        </p:spPr>
      </p:pic>
      <p:sp>
        <p:nvSpPr>
          <p:cNvPr id="170" name="Google Shape;170;p33"/>
          <p:cNvSpPr txBox="1"/>
          <p:nvPr>
            <p:ph idx="1" type="body"/>
          </p:nvPr>
        </p:nvSpPr>
        <p:spPr>
          <a:xfrm>
            <a:off x="4111175" y="1976075"/>
            <a:ext cx="4758600" cy="85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rgbClr val="000000"/>
                </a:solidFill>
              </a:rPr>
              <a:t>where </a:t>
            </a:r>
            <a:r>
              <a:rPr lang="en" sz="1600">
                <a:solidFill>
                  <a:srgbClr val="000000"/>
                </a:solidFill>
              </a:rPr>
              <a:t>𝛾</a:t>
            </a:r>
            <a:r>
              <a:rPr baseline="-25000" lang="en">
                <a:solidFill>
                  <a:srgbClr val="000000"/>
                </a:solidFill>
              </a:rPr>
              <a:t>𝑠,𝑖</a:t>
            </a:r>
            <a:r>
              <a:rPr lang="en">
                <a:solidFill>
                  <a:srgbClr val="000000"/>
                </a:solidFill>
              </a:rPr>
              <a:t> = 𝑑</a:t>
            </a:r>
            <a:r>
              <a:rPr baseline="30000" lang="en">
                <a:solidFill>
                  <a:srgbClr val="000000"/>
                </a:solidFill>
              </a:rPr>
              <a:t>−𝛼 </a:t>
            </a:r>
            <a:r>
              <a:rPr baseline="-25000" lang="en">
                <a:solidFill>
                  <a:srgbClr val="000000"/>
                </a:solidFill>
              </a:rPr>
              <a:t>𝑖</a:t>
            </a:r>
            <a:r>
              <a:rPr lang="en">
                <a:solidFill>
                  <a:srgbClr val="000000"/>
                </a:solidFill>
              </a:rPr>
              <a:t> 𝐸</a:t>
            </a:r>
            <a:r>
              <a:rPr baseline="-25000" lang="en">
                <a:solidFill>
                  <a:srgbClr val="000000"/>
                </a:solidFill>
              </a:rPr>
              <a:t>𝑠</a:t>
            </a:r>
            <a:r>
              <a:rPr lang="en">
                <a:solidFill>
                  <a:srgbClr val="000000"/>
                </a:solidFill>
              </a:rPr>
              <a:t>/𝑁</a:t>
            </a:r>
            <a:r>
              <a:rPr baseline="-25000" lang="en">
                <a:solidFill>
                  <a:srgbClr val="000000"/>
                </a:solidFill>
              </a:rPr>
              <a:t>0</a:t>
            </a:r>
            <a:r>
              <a:rPr lang="en">
                <a:solidFill>
                  <a:srgbClr val="000000"/>
                </a:solidFill>
              </a:rPr>
              <a:t> and</a:t>
            </a:r>
            <a:r>
              <a:rPr lang="en" sz="1600">
                <a:solidFill>
                  <a:srgbClr val="000000"/>
                </a:solidFill>
              </a:rPr>
              <a:t> 𝛾</a:t>
            </a:r>
            <a:r>
              <a:rPr baseline="-25000" lang="en">
                <a:solidFill>
                  <a:srgbClr val="000000"/>
                </a:solidFill>
              </a:rPr>
              <a:t>𝑟</a:t>
            </a:r>
            <a:r>
              <a:rPr lang="en">
                <a:solidFill>
                  <a:srgbClr val="000000"/>
                </a:solidFill>
              </a:rPr>
              <a:t> = 𝑑</a:t>
            </a:r>
            <a:r>
              <a:rPr baseline="30000" lang="en">
                <a:solidFill>
                  <a:srgbClr val="000000"/>
                </a:solidFill>
              </a:rPr>
              <a:t>−𝛼</a:t>
            </a:r>
            <a:r>
              <a:rPr lang="en">
                <a:solidFill>
                  <a:srgbClr val="000000"/>
                </a:solidFill>
              </a:rPr>
              <a:t> </a:t>
            </a:r>
            <a:r>
              <a:rPr baseline="-25000" lang="en">
                <a:solidFill>
                  <a:srgbClr val="000000"/>
                </a:solidFill>
              </a:rPr>
              <a:t>𝑟</a:t>
            </a:r>
            <a:r>
              <a:rPr lang="en">
                <a:solidFill>
                  <a:srgbClr val="000000"/>
                </a:solidFill>
              </a:rPr>
              <a:t> 𝐸</a:t>
            </a:r>
            <a:r>
              <a:rPr baseline="-25000" lang="en">
                <a:solidFill>
                  <a:srgbClr val="000000"/>
                </a:solidFill>
              </a:rPr>
              <a:t>𝑟</a:t>
            </a:r>
            <a:r>
              <a:rPr lang="en">
                <a:solidFill>
                  <a:srgbClr val="000000"/>
                </a:solidFill>
              </a:rPr>
              <a:t>/𝑁</a:t>
            </a:r>
            <a:r>
              <a:rPr baseline="-25000" lang="en">
                <a:solidFill>
                  <a:srgbClr val="000000"/>
                </a:solidFill>
              </a:rPr>
              <a:t>0</a:t>
            </a:r>
            <a:r>
              <a:rPr lang="en">
                <a:solidFill>
                  <a:srgbClr val="000000"/>
                </a:solidFill>
              </a:rPr>
              <a:t> are the received symbol SNR at the destination from the 𝑖-th source and relay, respectively</a:t>
            </a:r>
            <a:endParaRPr>
              <a:solidFill>
                <a:srgbClr val="000000"/>
              </a:solidFill>
            </a:endParaRPr>
          </a:p>
          <a:p>
            <a:pPr indent="0" lvl="0" marL="0" rtl="0" algn="l">
              <a:lnSpc>
                <a:spcPct val="115000"/>
              </a:lnSpc>
              <a:spcBef>
                <a:spcPts val="1600"/>
              </a:spcBef>
              <a:spcAft>
                <a:spcPts val="1600"/>
              </a:spcAft>
              <a:buSzPts val="1300"/>
              <a:buNone/>
            </a:pPr>
            <a:r>
              <a:rPr lang="en">
                <a:solidFill>
                  <a:srgbClr val="000000"/>
                </a:solidFill>
              </a:rPr>
              <a:t>Similarly, it can be shown that the probability of misdetection is given by</a:t>
            </a:r>
            <a:endParaRPr>
              <a:solidFill>
                <a:srgbClr val="000000"/>
              </a:solidFill>
            </a:endParaRPr>
          </a:p>
        </p:txBody>
      </p:sp>
      <p:pic>
        <p:nvPicPr>
          <p:cNvPr id="171" name="Google Shape;171;p33"/>
          <p:cNvPicPr preferRelativeResize="0"/>
          <p:nvPr/>
        </p:nvPicPr>
        <p:blipFill rotWithShape="1">
          <a:blip r:embed="rId4">
            <a:alphaModFix/>
          </a:blip>
          <a:srcRect b="0" l="0" r="0" t="0"/>
          <a:stretch/>
        </p:blipFill>
        <p:spPr>
          <a:xfrm>
            <a:off x="4366963" y="3631350"/>
            <a:ext cx="4247025" cy="102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