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modernComment_100_0.xml" ContentType="application/vnd.ms-powerpoint.comments+xml"/>
  <Override PartName="/ppt/comments/modernComment_101_0.xml" ContentType="application/vnd.ms-powerpoint.comments+xml"/>
  <Override PartName="/ppt/comments/modernComment_103_0.xml" ContentType="application/vnd.ms-powerpoint.comment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6" r:id="rId6"/>
    <p:sldId id="260" r:id="rId7"/>
    <p:sldId id="262" r:id="rId8"/>
    <p:sldId id="268" r:id="rId9"/>
    <p:sldId id="269" r:id="rId10"/>
    <p:sldId id="264"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62B001-0175-96A3-2F97-2AC742D634AC}" name="Harsh Radheshyam Yadav" initials="HY" userId="S::hy487@scarletmail.rutgers.edu::e832f5a0-a9ad-494d-8630-76360c37e5e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61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859A2624-C355-496E-858C-BE7F0076A6BD}" authorId="{0F62B001-0175-96A3-2F97-2AC742D634AC}" created="2025-05-01T17:43:44.787">
    <ac:deMkLst xmlns:ac="http://schemas.microsoft.com/office/drawing/2013/main/command">
      <pc:docMk xmlns:pc="http://schemas.microsoft.com/office/powerpoint/2013/main/command"/>
      <pc:sldMk xmlns:pc="http://schemas.microsoft.com/office/powerpoint/2013/main/command" cId="0" sldId="256"/>
      <ac:spMk id="3" creationId="{00000000-0000-0000-0000-000000000000}"/>
    </ac:deMkLst>
    <p188:txBody>
      <a:bodyPr/>
      <a:lstStyle/>
      <a:p>
        <a:r>
          <a:rPr lang="en-US"/>
          <a:t>The objective of this project is to predict customer churn for our bank.
By identifying customers who are likely to leave, we can take early action to retain them.
The main business goal is to reduce the churn rate, especially among high-value customers with large balances or multiple products.
This allows the bank to focus its retention efforts only on those who are at real risk, saving both time and cost.
Technically, we built machine learning models — including Random Forest and K-Nearest Neighbors — using cleaned and processed customer data.
We evaluated the models based on key metrics like accuracy, precision, recall, and AUC to ensure reliable churn prediction.
The end result: a model that helps predict churn early, so the bank can act quickly and protect its revenue</a:t>
        </a:r>
      </a:p>
    </p188:txBody>
  </p188:cm>
</p188:cmLst>
</file>

<file path=ppt/comments/modernComment_101_0.xml><?xml version="1.0" encoding="utf-8"?>
<p188:cmLst xmlns:a="http://schemas.openxmlformats.org/drawingml/2006/main" xmlns:r="http://schemas.openxmlformats.org/officeDocument/2006/relationships" xmlns:p188="http://schemas.microsoft.com/office/powerpoint/2018/8/main">
  <p188:cm id="{B5793A4D-D563-47DD-8A37-2C382E210C5B}" authorId="{0F62B001-0175-96A3-2F97-2AC742D634AC}" created="2025-05-01T21:15:08.176">
    <pc:sldMkLst xmlns:pc="http://schemas.microsoft.com/office/powerpoint/2013/main/command">
      <pc:docMk/>
      <pc:sldMk cId="0" sldId="257"/>
    </pc:sldMkLst>
    <p188:txBody>
      <a:bodyPr/>
      <a:lstStyle/>
      <a:p>
        <a:r>
          <a:rPr lang="en-US"/>
          <a:t>Before we dive into the model, let’s be clear on the real business problems we're addressing with this project.
These are the key questions driving our churn prediction work:
We want to know: Who is most likely to churn? Why are they leaving? Can we predict this in advance so we can act?
We also need to understand which customers are worth focusing our retention efforts on, and just how accurate and reliable our model will be.
Finally, the most important question — what actions can the bank take based on these insights?
These are the questions I’ll walk you through today.</a:t>
        </a:r>
      </a:p>
    </p188:txBody>
  </p188:cm>
</p188:cmLst>
</file>

<file path=ppt/comments/modernComment_103_0.xml><?xml version="1.0" encoding="utf-8"?>
<p188:cmLst xmlns:a="http://schemas.openxmlformats.org/drawingml/2006/main" xmlns:r="http://schemas.openxmlformats.org/officeDocument/2006/relationships" xmlns:p188="http://schemas.microsoft.com/office/powerpoint/2018/8/main">
  <p188:cm id="{1129CE06-48CF-443A-9F82-818F095BD475}" authorId="{0F62B001-0175-96A3-2F97-2AC742D634AC}" created="2025-05-01T21:15:39.100">
    <pc:sldMkLst xmlns:pc="http://schemas.microsoft.com/office/powerpoint/2013/main/command">
      <pc:docMk/>
      <pc:sldMk cId="0" sldId="259"/>
    </pc:sldMkLst>
    <p188:txBody>
      <a:bodyPr/>
      <a:lstStyle/>
      <a:p>
        <a:r>
          <a:rPr lang="en-US"/>
          <a:t>1. Older and Less Active Customers Are More Likely to Churn
The strongest correlations we observed with churn are age (0.29) and activity status (-0.16). This means older customers and those who are not regularly using their accounts are significantly more likely to leave. These are key segments for targeted retention efforts.
2. High Account Balance Does Not Guarantee Retention
Although we might expect high balances to be a sign of loyalty, the positive correlation of 0.12 indicates that some high-balance customers still leave—possibly due to dissatisfaction or better offers elsewhere.
3. Customers with Multiple Products Are Slightly More Loyal
There is a small negative correlation (-0.05) between number of products and churn, suggesting that cross-selling can help with customer stickiness, but the effect is not very strong on its own.
4. Credit Score and Estimated Salary Have Minimal Impact
The relationship of credit score (-0.03) and estimated salary (0.01) with churn is nearly neutral. This implies that these factors may not be useful predictors for churn in this dataset and should not be prioritized in isolation.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DD5A6-432E-47A1-92A7-DFF1C01B2F1B}" type="datetimeFigureOut">
              <a:rPr lang="en-US" smtClean="0"/>
              <a:t>6/12/2025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CECCD-0D34-4FC8-B6EA-C596930C853A}" type="slidenum">
              <a:rPr lang="en-US" smtClean="0"/>
              <a:t>‹#›</a:t>
            </a:fld>
            <a:endParaRPr lang="en-US"/>
          </a:p>
        </p:txBody>
      </p:sp>
    </p:spTree>
    <p:extLst>
      <p:ext uri="{BB962C8B-B14F-4D97-AF65-F5344CB8AC3E}">
        <p14:creationId xmlns:p14="http://schemas.microsoft.com/office/powerpoint/2010/main" val="82238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two models — Random Forest and KNN. Random Forest delivers the best balance of accuracy and interpretability. Its AUC score of 0.86 shows strong performance in separating churners from loyal customers.</a:t>
            </a:r>
          </a:p>
        </p:txBody>
      </p:sp>
      <p:sp>
        <p:nvSpPr>
          <p:cNvPr id="4" name="Slide Number Placeholder 3"/>
          <p:cNvSpPr>
            <a:spLocks noGrp="1"/>
          </p:cNvSpPr>
          <p:nvPr>
            <p:ph type="sldNum" sz="quarter" idx="5"/>
          </p:nvPr>
        </p:nvSpPr>
        <p:spPr/>
        <p:txBody>
          <a:bodyPr/>
          <a:lstStyle/>
          <a:p>
            <a:fld id="{DEBCECCD-0D34-4FC8-B6EA-C596930C853A}" type="slidenum">
              <a:rPr lang="en-US" smtClean="0"/>
              <a:t>7</a:t>
            </a:fld>
            <a:endParaRPr lang="en-US"/>
          </a:p>
        </p:txBody>
      </p:sp>
    </p:spTree>
    <p:extLst>
      <p:ext uri="{BB962C8B-B14F-4D97-AF65-F5344CB8AC3E}">
        <p14:creationId xmlns:p14="http://schemas.microsoft.com/office/powerpoint/2010/main" val="28886751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285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410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75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087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336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815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7739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4608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11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666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58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665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597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98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686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50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958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6/12/2025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343515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0.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3_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80" y="901950"/>
            <a:ext cx="8229600" cy="2033274"/>
          </a:xfrm>
        </p:spPr>
        <p:txBody>
          <a:bodyPr/>
          <a:lstStyle/>
          <a:p>
            <a:pPr>
              <a:defRPr sz="3600" b="1"/>
            </a:pPr>
            <a:r>
              <a:rPr dirty="0"/>
              <a:t>Banking Customer Churn Prediction</a:t>
            </a:r>
          </a:p>
        </p:txBody>
      </p:sp>
      <p:sp>
        <p:nvSpPr>
          <p:cNvPr id="3" name="TextBox 2"/>
          <p:cNvSpPr txBox="1"/>
          <p:nvPr/>
        </p:nvSpPr>
        <p:spPr>
          <a:xfrm>
            <a:off x="1069674" y="3212218"/>
            <a:ext cx="7384213" cy="2164695"/>
          </a:xfrm>
          <a:prstGeom prst="rect">
            <a:avLst/>
          </a:prstGeom>
          <a:noFill/>
        </p:spPr>
        <p:txBody>
          <a:bodyPr wrap="square">
            <a:spAutoFit/>
          </a:bodyPr>
          <a:lstStyle/>
          <a:p>
            <a:pPr marL="285750" indent="-285750" algn="just">
              <a:buFont typeface="Arial" panose="020B0604020202020204" pitchFamily="34" charset="0"/>
              <a:buChar char="•"/>
            </a:pPr>
            <a:endParaRPr dirty="0"/>
          </a:p>
          <a:p>
            <a:pPr marL="342900" indent="-342900" algn="just">
              <a:spcAft>
                <a:spcPts val="1000"/>
              </a:spcAft>
              <a:buFont typeface="Arial" panose="020B0604020202020204" pitchFamily="34" charset="0"/>
              <a:buChar char="•"/>
              <a:defRPr sz="2000"/>
            </a:pPr>
            <a:r>
              <a:rPr dirty="0"/>
              <a:t>Objective: Predict and prevent customer churn using machine learning.</a:t>
            </a:r>
          </a:p>
          <a:p>
            <a:pPr marL="342900" indent="-342900" algn="just">
              <a:spcAft>
                <a:spcPts val="1000"/>
              </a:spcAft>
              <a:buFont typeface="Arial" panose="020B0604020202020204" pitchFamily="34" charset="0"/>
              <a:buChar char="•"/>
              <a:defRPr sz="2000"/>
            </a:pPr>
            <a:r>
              <a:rPr dirty="0"/>
              <a:t>Goal: Retain valuable clients by identifying churn risk early.</a:t>
            </a:r>
          </a:p>
          <a:p>
            <a:pPr marL="342900" indent="-342900" algn="just">
              <a:spcAft>
                <a:spcPts val="1000"/>
              </a:spcAft>
              <a:buFont typeface="Arial" panose="020B0604020202020204" pitchFamily="34" charset="0"/>
              <a:buChar char="•"/>
              <a:defRPr sz="2000"/>
            </a:pPr>
            <a:r>
              <a:rPr dirty="0"/>
              <a:t>Method: Data mining + predictive modeling (Random Forest, KNN).</a:t>
            </a:r>
          </a:p>
        </p:txBody>
      </p:sp>
    </p:spTree>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pPr>
            <a:r>
              <a:rPr dirty="0"/>
              <a:t>Other Noteworthy Findings</a:t>
            </a:r>
          </a:p>
        </p:txBody>
      </p:sp>
      <p:sp>
        <p:nvSpPr>
          <p:cNvPr id="4" name="Rectangle 1">
            <a:extLst>
              <a:ext uri="{FF2B5EF4-FFF2-40B4-BE49-F238E27FC236}">
                <a16:creationId xmlns:a16="http://schemas.microsoft.com/office/drawing/2014/main" id="{29612B68-12BF-CCA1-4B06-D863F0753BC1}"/>
              </a:ext>
            </a:extLst>
          </p:cNvPr>
          <p:cNvSpPr>
            <a:spLocks noChangeArrowheads="1"/>
          </p:cNvSpPr>
          <p:nvPr/>
        </p:nvSpPr>
        <p:spPr bwMode="auto">
          <a:xfrm>
            <a:off x="557784" y="2437608"/>
            <a:ext cx="815644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IsActiveMember</a:t>
            </a:r>
            <a:r>
              <a:rPr kumimoji="0" lang="en-US" altLang="en-US" sz="1600" b="1" i="0" u="none" strike="noStrike" cap="none" normalizeH="0" baseline="0" dirty="0">
                <a:ln>
                  <a:noFill/>
                </a:ln>
                <a:solidFill>
                  <a:schemeClr val="tx1"/>
                </a:solidFill>
                <a:effectLst/>
                <a:latin typeface="Arial" panose="020B0604020202020204" pitchFamily="34" charset="0"/>
              </a:rPr>
              <a:t> contributes moderately (~6%) to churn prediction</a:t>
            </a:r>
            <a:r>
              <a:rPr kumimoji="0" lang="en-US" altLang="en-US" sz="1600" b="0" i="0" u="none" strike="noStrike" cap="none" normalizeH="0" baseline="0" dirty="0">
                <a:ln>
                  <a:noFill/>
                </a:ln>
                <a:solidFill>
                  <a:schemeClr val="tx1"/>
                </a:solidFill>
                <a:effectLst/>
                <a:latin typeface="Arial" panose="020B0604020202020204" pitchFamily="34" charset="0"/>
              </a:rPr>
              <a:t>, aligning with its negative correlation of -0.16 — showing that engagement still matters, but less than age or income.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Tenure, though traditionally assumed important, contributes less than 9%</a:t>
            </a:r>
            <a:r>
              <a:rPr kumimoji="0" lang="en-US" altLang="en-US" sz="1600" b="0" i="0" u="none" strike="noStrike" cap="none" normalizeH="0" baseline="0" dirty="0">
                <a:ln>
                  <a:noFill/>
                </a:ln>
                <a:solidFill>
                  <a:schemeClr val="tx1"/>
                </a:solidFill>
                <a:effectLst/>
                <a:latin typeface="Arial" panose="020B0604020202020204" pitchFamily="34" charset="0"/>
              </a:rPr>
              <a:t>, suggesting that how long a customer has been with the bank is less predictive than current behavior and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Geography plays a subtle role</a:t>
            </a:r>
            <a:r>
              <a:rPr kumimoji="0" lang="en-US" altLang="en-US" sz="1600" b="0" i="0" u="none" strike="noStrike" cap="none" normalizeH="0" baseline="0" dirty="0">
                <a:ln>
                  <a:noFill/>
                </a:ln>
                <a:solidFill>
                  <a:schemeClr val="tx1"/>
                </a:solidFill>
                <a:effectLst/>
                <a:latin typeface="Arial" panose="020B0604020202020204" pitchFamily="34" charset="0"/>
              </a:rPr>
              <a:t> — customers from </a:t>
            </a:r>
            <a:r>
              <a:rPr kumimoji="0" lang="en-US" altLang="en-US" sz="1600" b="1" i="0" u="none" strike="noStrike" cap="none" normalizeH="0" baseline="0" dirty="0">
                <a:ln>
                  <a:noFill/>
                </a:ln>
                <a:solidFill>
                  <a:schemeClr val="tx1"/>
                </a:solidFill>
                <a:effectLst/>
                <a:latin typeface="Arial" panose="020B0604020202020204" pitchFamily="34" charset="0"/>
              </a:rPr>
              <a:t>Germany</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Spain</a:t>
            </a:r>
            <a:r>
              <a:rPr kumimoji="0" lang="en-US" altLang="en-US" sz="1600" b="0" i="0" u="none" strike="noStrike" cap="none" normalizeH="0" baseline="0" dirty="0">
                <a:ln>
                  <a:noFill/>
                </a:ln>
                <a:solidFill>
                  <a:schemeClr val="tx1"/>
                </a:solidFill>
                <a:effectLst/>
                <a:latin typeface="Arial" panose="020B0604020202020204" pitchFamily="34" charset="0"/>
              </a:rPr>
              <a:t> show slight differences in churn behavior, indicating that regional factors or localized services may influence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Gender and </a:t>
            </a:r>
            <a:r>
              <a:rPr kumimoji="0" lang="en-US" altLang="en-US" sz="1600" b="1" i="0" u="none" strike="noStrike" cap="none" normalizeH="0" baseline="0" dirty="0" err="1">
                <a:ln>
                  <a:noFill/>
                </a:ln>
                <a:solidFill>
                  <a:schemeClr val="tx1"/>
                </a:solidFill>
                <a:effectLst/>
                <a:latin typeface="Arial" panose="020B0604020202020204" pitchFamily="34" charset="0"/>
              </a:rPr>
              <a:t>HasCrCard</a:t>
            </a:r>
            <a:r>
              <a:rPr kumimoji="0" lang="en-US" altLang="en-US" sz="1600" b="1" i="0" u="none" strike="noStrike" cap="none" normalizeH="0" baseline="0" dirty="0">
                <a:ln>
                  <a:noFill/>
                </a:ln>
                <a:solidFill>
                  <a:schemeClr val="tx1"/>
                </a:solidFill>
                <a:effectLst/>
                <a:latin typeface="Arial" panose="020B0604020202020204" pitchFamily="34" charset="0"/>
              </a:rPr>
              <a:t> are relatively weak predictors</a:t>
            </a:r>
            <a:r>
              <a:rPr kumimoji="0" lang="en-US" altLang="en-US" sz="1600" b="0" i="0" u="none" strike="noStrike" cap="none" normalizeH="0" baseline="0" dirty="0">
                <a:ln>
                  <a:noFill/>
                </a:ln>
                <a:solidFill>
                  <a:schemeClr val="tx1"/>
                </a:solidFill>
                <a:effectLst/>
                <a:latin typeface="Arial" panose="020B0604020202020204" pitchFamily="34" charset="0"/>
              </a:rPr>
              <a:t>, contributing under 3% to the model's decisions, which means they are not major drivers of customer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Balance Range categories (Low/Medium/High/Very High) add minimal predictive value</a:t>
            </a:r>
            <a:r>
              <a:rPr kumimoji="0" lang="en-US" altLang="en-US" sz="1600" b="0" i="0" u="none" strike="noStrike" cap="none" normalizeH="0" baseline="0" dirty="0">
                <a:ln>
                  <a:noFill/>
                </a:ln>
                <a:solidFill>
                  <a:schemeClr val="tx1"/>
                </a:solidFill>
                <a:effectLst/>
                <a:latin typeface="Arial" panose="020B0604020202020204" pitchFamily="34" charset="0"/>
              </a:rPr>
              <a:t>, reinforcing the earlier insight that raw balance value is more useful than binned ranges in this 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pPr>
            <a:r>
              <a:rPr dirty="0"/>
              <a:t>What Actions Can the Bank Take?</a:t>
            </a:r>
          </a:p>
        </p:txBody>
      </p:sp>
      <p:sp>
        <p:nvSpPr>
          <p:cNvPr id="5" name="Rectangle 2">
            <a:extLst>
              <a:ext uri="{FF2B5EF4-FFF2-40B4-BE49-F238E27FC236}">
                <a16:creationId xmlns:a16="http://schemas.microsoft.com/office/drawing/2014/main" id="{FD70388B-0DA3-5CE1-9BF8-869068E55D7D}"/>
              </a:ext>
            </a:extLst>
          </p:cNvPr>
          <p:cNvSpPr>
            <a:spLocks noChangeArrowheads="1"/>
          </p:cNvSpPr>
          <p:nvPr/>
        </p:nvSpPr>
        <p:spPr bwMode="auto">
          <a:xfrm>
            <a:off x="1176865" y="2756031"/>
            <a:ext cx="602589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Focus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on high-risk segments identified by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Offer personalized perks</a:t>
            </a:r>
            <a:r>
              <a:rPr kumimoji="0" lang="en-US" altLang="en-US" sz="1800" b="0" i="0" u="none" strike="noStrike" cap="none" normalizeH="0" baseline="0" dirty="0">
                <a:ln>
                  <a:noFill/>
                </a:ln>
                <a:solidFill>
                  <a:schemeClr val="tx1"/>
                </a:solidFill>
                <a:effectLst/>
                <a:latin typeface="Arial" panose="020B0604020202020204" pitchFamily="34" charset="0"/>
              </a:rPr>
              <a:t> to inactive, high-balance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model alerts</a:t>
            </a:r>
            <a:r>
              <a:rPr kumimoji="0" lang="en-US" altLang="en-US" sz="1800" b="0" i="0" u="none" strike="noStrike" cap="none" normalizeH="0" baseline="0" dirty="0">
                <a:ln>
                  <a:noFill/>
                </a:ln>
                <a:solidFill>
                  <a:schemeClr val="tx1"/>
                </a:solidFill>
                <a:effectLst/>
                <a:latin typeface="Arial" panose="020B0604020202020204" pitchFamily="34" charset="0"/>
              </a:rPr>
              <a:t> to detect and engage potential churners 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Re-engage low-activity customers</a:t>
            </a:r>
            <a:r>
              <a:rPr kumimoji="0" lang="en-US" altLang="en-US" sz="1800" b="0" i="0" u="none" strike="noStrike" cap="none" normalizeH="0" baseline="0" dirty="0">
                <a:ln>
                  <a:noFill/>
                </a:ln>
                <a:solidFill>
                  <a:schemeClr val="tx1"/>
                </a:solidFill>
                <a:effectLst/>
                <a:latin typeface="Arial" panose="020B0604020202020204" pitchFamily="34" charset="0"/>
              </a:rPr>
              <a:t> through targeted outreach (email, call, app push).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Monitor churn-prone regions</a:t>
            </a:r>
            <a:r>
              <a:rPr kumimoji="0" lang="en-US" altLang="en-US" sz="1800" b="0" i="0" u="none" strike="noStrike" cap="none" normalizeH="0" baseline="0" dirty="0">
                <a:ln>
                  <a:noFill/>
                </a:ln>
                <a:solidFill>
                  <a:schemeClr val="tx1"/>
                </a:solidFill>
                <a:effectLst/>
                <a:latin typeface="Arial" panose="020B0604020202020204" pitchFamily="34" charset="0"/>
              </a:rPr>
              <a:t> (e.g., Germany) with tailored campaigns.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pPr>
            <a:r>
              <a:rPr dirty="0"/>
              <a:t>Key Business Questions Answered</a:t>
            </a:r>
          </a:p>
        </p:txBody>
      </p:sp>
      <p:sp>
        <p:nvSpPr>
          <p:cNvPr id="3" name="TextBox 2"/>
          <p:cNvSpPr txBox="1"/>
          <p:nvPr/>
        </p:nvSpPr>
        <p:spPr>
          <a:xfrm>
            <a:off x="1106424" y="2395728"/>
            <a:ext cx="6089904" cy="2852928"/>
          </a:xfrm>
          <a:prstGeom prst="rect">
            <a:avLst/>
          </a:prstGeom>
          <a:noFill/>
        </p:spPr>
        <p:txBody>
          <a:bodyPr wrap="square">
            <a:spAutoFit/>
          </a:bodyPr>
          <a:lstStyle/>
          <a:p>
            <a:endParaRPr dirty="0"/>
          </a:p>
          <a:p>
            <a:pPr>
              <a:spcAft>
                <a:spcPts val="1000"/>
              </a:spcAft>
              <a:defRPr sz="2000"/>
            </a:pPr>
            <a:r>
              <a:rPr dirty="0"/>
              <a:t>❓ Who is most likely to churn?</a:t>
            </a:r>
          </a:p>
          <a:p>
            <a:pPr>
              <a:spcAft>
                <a:spcPts val="1000"/>
              </a:spcAft>
              <a:defRPr sz="2000"/>
            </a:pPr>
            <a:r>
              <a:rPr dirty="0"/>
              <a:t>❓ Why are customers churning?</a:t>
            </a:r>
          </a:p>
          <a:p>
            <a:pPr>
              <a:spcAft>
                <a:spcPts val="1000"/>
              </a:spcAft>
              <a:defRPr sz="2000"/>
            </a:pPr>
            <a:r>
              <a:rPr dirty="0"/>
              <a:t>❓ Can we predict churn before it happens?</a:t>
            </a:r>
          </a:p>
          <a:p>
            <a:pPr>
              <a:spcAft>
                <a:spcPts val="1000"/>
              </a:spcAft>
              <a:defRPr sz="2000"/>
            </a:pPr>
            <a:r>
              <a:rPr dirty="0"/>
              <a:t>❓ Which customers should we retain first?</a:t>
            </a:r>
          </a:p>
          <a:p>
            <a:pPr>
              <a:spcAft>
                <a:spcPts val="1000"/>
              </a:spcAft>
              <a:defRPr sz="2000"/>
            </a:pPr>
            <a:r>
              <a:rPr dirty="0"/>
              <a:t>❓ How accurate is the model?</a:t>
            </a:r>
          </a:p>
          <a:p>
            <a:pPr>
              <a:spcAft>
                <a:spcPts val="1000"/>
              </a:spcAft>
              <a:defRPr sz="2000"/>
            </a:pPr>
            <a:r>
              <a:rPr dirty="0"/>
              <a:t>❓ What actions can the bank take?</a:t>
            </a:r>
          </a:p>
        </p:txBody>
      </p:sp>
    </p:spTree>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0060" y="329184"/>
            <a:ext cx="5170932" cy="1783080"/>
          </a:xfrm>
        </p:spPr>
        <p:txBody>
          <a:bodyPr vert="horz" lIns="91440" tIns="45720" rIns="91440" bIns="45720" rtlCol="0" anchor="b">
            <a:normAutofit/>
          </a:bodyPr>
          <a:lstStyle/>
          <a:p>
            <a:pPr algn="l" defTabSz="914400">
              <a:lnSpc>
                <a:spcPct val="90000"/>
              </a:lnSpc>
              <a:defRPr sz="3600" b="1"/>
            </a:pPr>
            <a:r>
              <a:rPr lang="en-US" sz="4700"/>
              <a:t>Who is Most Likely to Churn?</a:t>
            </a:r>
          </a:p>
        </p:txBody>
      </p:sp>
      <p:sp>
        <p:nvSpPr>
          <p:cNvPr id="3" name="TextBox 2"/>
          <p:cNvSpPr txBox="1"/>
          <p:nvPr/>
        </p:nvSpPr>
        <p:spPr>
          <a:xfrm>
            <a:off x="480060" y="2706624"/>
            <a:ext cx="5170932" cy="3483864"/>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kumimoji="0" lang="en-US" altLang="en-US" sz="1900" i="0" u="none" strike="noStrike" cap="none" normalizeH="0" baseline="0">
                <a:ln>
                  <a:noFill/>
                </a:ln>
                <a:effectLst/>
              </a:rPr>
              <a:t>Older customers (age 40+) are at significantly higher risk of churn.</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900" i="0" u="none" strike="noStrike" cap="none" normalizeH="0" baseline="0">
                <a:ln>
                  <a:noFill/>
                </a:ln>
                <a:effectLst/>
              </a:rPr>
              <a:t>High-balance customers who show low activity are prone to leaving.</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900" i="0" u="none" strike="noStrike" cap="none" normalizeH="0" baseline="0">
                <a:ln>
                  <a:noFill/>
                </a:ln>
                <a:effectLst/>
              </a:rPr>
              <a:t>Customers from Germany show the highest churn rate among regions.</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900" i="0" u="none" strike="noStrike" cap="none" normalizeH="0" baseline="0">
                <a:ln>
                  <a:noFill/>
                </a:ln>
                <a:effectLst/>
              </a:rPr>
              <a:t>Users with 3 or more products have an unexpected churn spike.</a:t>
            </a:r>
          </a:p>
          <a:p>
            <a:pPr marL="28575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900" i="0" u="none" strike="noStrike" cap="none" normalizeH="0" baseline="0">
                <a:ln>
                  <a:noFill/>
                </a:ln>
                <a:effectLst/>
              </a:rPr>
              <a:t>Inactive account holders are consistently flagged as high risk.</a:t>
            </a:r>
          </a:p>
          <a:p>
            <a:pPr indent="-228600" defTabSz="914400">
              <a:lnSpc>
                <a:spcPct val="90000"/>
              </a:lnSpc>
              <a:spcAft>
                <a:spcPts val="600"/>
              </a:spcAft>
              <a:buFont typeface="Arial" panose="020B0604020202020204" pitchFamily="34" charset="0"/>
              <a:buChar char="•"/>
            </a:pPr>
            <a:endParaRPr lang="en-US" sz="1900"/>
          </a:p>
        </p:txBody>
      </p:sp>
      <p:pic>
        <p:nvPicPr>
          <p:cNvPr id="1026" name="Picture 2">
            <a:extLst>
              <a:ext uri="{FF2B5EF4-FFF2-40B4-BE49-F238E27FC236}">
                <a16:creationId xmlns:a16="http://schemas.microsoft.com/office/drawing/2014/main" id="{F2086690-B2BB-8CB9-699F-4A0394F54D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97880" y="941513"/>
            <a:ext cx="3010662" cy="22053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1647301-CBA8-E02E-A3CB-888FA15C0E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0843" y="4079193"/>
            <a:ext cx="2971019" cy="21762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3202" y="640080"/>
            <a:ext cx="3614166" cy="1481328"/>
          </a:xfrm>
        </p:spPr>
        <p:txBody>
          <a:bodyPr vert="horz" lIns="91440" tIns="45720" rIns="91440" bIns="45720" rtlCol="0" anchor="b">
            <a:normAutofit/>
          </a:bodyPr>
          <a:lstStyle/>
          <a:p>
            <a:pPr algn="l" defTabSz="914400">
              <a:lnSpc>
                <a:spcPct val="90000"/>
              </a:lnSpc>
              <a:defRPr sz="3600" b="1"/>
            </a:pPr>
            <a:r>
              <a:rPr lang="en-US" sz="3300" kern="1200">
                <a:solidFill>
                  <a:schemeClr val="tx1"/>
                </a:solidFill>
                <a:latin typeface="+mj-lt"/>
                <a:ea typeface="+mj-ea"/>
                <a:cs typeface="+mj-cs"/>
              </a:rPr>
              <a:t>Why are Customers Churning?</a:t>
            </a:r>
          </a:p>
        </p:txBody>
      </p:sp>
      <p:sp>
        <p:nvSpPr>
          <p:cNvPr id="3" name="TextBox 2"/>
          <p:cNvSpPr txBox="1"/>
          <p:nvPr/>
        </p:nvSpPr>
        <p:spPr>
          <a:xfrm>
            <a:off x="473202" y="2660904"/>
            <a:ext cx="3614166" cy="3547872"/>
          </a:xfrm>
          <a:prstGeom prst="rect">
            <a:avLst/>
          </a:prstGeom>
        </p:spPr>
        <p:txBody>
          <a:bodyPr vert="horz" lIns="91440" tIns="45720" rIns="91440" bIns="45720" rtlCol="0" anchor="t">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Older and less active customers are significantly more likely to churn</a:t>
            </a:r>
            <a:r>
              <a:rPr kumimoji="0" lang="en-US" altLang="en-US" sz="1300" b="0" i="0" u="none" strike="noStrike" cap="none" normalizeH="0" baseline="0">
                <a:ln>
                  <a:noFill/>
                </a:ln>
                <a:effectLst/>
              </a:rPr>
              <a:t>, with age showing a positive correlation of </a:t>
            </a:r>
            <a:r>
              <a:rPr kumimoji="0" lang="en-US" altLang="en-US" sz="1300" b="1" i="0" u="none" strike="noStrike" cap="none" normalizeH="0" baseline="0">
                <a:ln>
                  <a:noFill/>
                </a:ln>
                <a:effectLst/>
              </a:rPr>
              <a:t>+0.29</a:t>
            </a:r>
            <a:r>
              <a:rPr kumimoji="0" lang="en-US" altLang="en-US" sz="1300" b="0" i="0" u="none" strike="noStrike" cap="none" normalizeH="0" baseline="0">
                <a:ln>
                  <a:noFill/>
                </a:ln>
                <a:effectLst/>
              </a:rPr>
              <a:t> and activity level showing a negative correlation of </a:t>
            </a:r>
            <a:r>
              <a:rPr kumimoji="0" lang="en-US" altLang="en-US" sz="1300" b="1" i="0" u="none" strike="noStrike" cap="none" normalizeH="0" baseline="0">
                <a:ln>
                  <a:noFill/>
                </a:ln>
                <a:effectLst/>
              </a:rPr>
              <a:t>-0.16</a:t>
            </a:r>
            <a:r>
              <a:rPr kumimoji="0" lang="en-US" altLang="en-US" sz="1300" b="0" i="0" u="none" strike="noStrike" cap="none" normalizeH="0" baseline="0">
                <a:ln>
                  <a:noFill/>
                </a:ln>
                <a:effectLst/>
              </a:rPr>
              <a:t> with churn.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Having a high account balance does not ensure customer retention</a:t>
            </a:r>
            <a:r>
              <a:rPr kumimoji="0" lang="en-US" altLang="en-US" sz="1300" b="0" i="0" u="none" strike="noStrike" cap="none" normalizeH="0" baseline="0">
                <a:ln>
                  <a:noFill/>
                </a:ln>
                <a:effectLst/>
              </a:rPr>
              <a:t>, as balance has a mild positive correlation of </a:t>
            </a:r>
            <a:r>
              <a:rPr kumimoji="0" lang="en-US" altLang="en-US" sz="1300" b="1" i="0" u="none" strike="noStrike" cap="none" normalizeH="0" baseline="0">
                <a:ln>
                  <a:noFill/>
                </a:ln>
                <a:effectLst/>
              </a:rPr>
              <a:t>+0.12</a:t>
            </a:r>
            <a:r>
              <a:rPr kumimoji="0" lang="en-US" altLang="en-US" sz="1300" b="0" i="0" u="none" strike="noStrike" cap="none" normalizeH="0" baseline="0">
                <a:ln>
                  <a:noFill/>
                </a:ln>
                <a:effectLst/>
              </a:rPr>
              <a:t> with churn.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Customers with more products tend to be slightly more loyal</a:t>
            </a:r>
            <a:r>
              <a:rPr kumimoji="0" lang="en-US" altLang="en-US" sz="1300" b="0" i="0" u="none" strike="noStrike" cap="none" normalizeH="0" baseline="0">
                <a:ln>
                  <a:noFill/>
                </a:ln>
                <a:effectLst/>
              </a:rPr>
              <a:t>, indicated by a weak negative correlation of </a:t>
            </a:r>
            <a:r>
              <a:rPr kumimoji="0" lang="en-US" altLang="en-US" sz="1300" b="1" i="0" u="none" strike="noStrike" cap="none" normalizeH="0" baseline="0">
                <a:ln>
                  <a:noFill/>
                </a:ln>
                <a:effectLst/>
              </a:rPr>
              <a:t>-0.05</a:t>
            </a:r>
            <a:r>
              <a:rPr kumimoji="0" lang="en-US" altLang="en-US" sz="1300" b="0" i="0" u="none" strike="noStrike" cap="none" normalizeH="0" baseline="0">
                <a:ln>
                  <a:noFill/>
                </a:ln>
                <a:effectLst/>
              </a:rPr>
              <a:t> between number of products and churn.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300" b="1" i="0" u="none" strike="noStrike" cap="none" normalizeH="0" baseline="0">
                <a:ln>
                  <a:noFill/>
                </a:ln>
                <a:effectLst/>
              </a:rPr>
              <a:t>Credit score and estimated salary have minimal influence on churn</a:t>
            </a:r>
            <a:r>
              <a:rPr kumimoji="0" lang="en-US" altLang="en-US" sz="1300" b="0" i="0" u="none" strike="noStrike" cap="none" normalizeH="0" baseline="0">
                <a:ln>
                  <a:noFill/>
                </a:ln>
                <a:effectLst/>
              </a:rPr>
              <a:t>, with near-zero correlations of </a:t>
            </a:r>
            <a:r>
              <a:rPr kumimoji="0" lang="en-US" altLang="en-US" sz="1300" b="1" i="0" u="none" strike="noStrike" cap="none" normalizeH="0" baseline="0">
                <a:ln>
                  <a:noFill/>
                </a:ln>
                <a:effectLst/>
              </a:rPr>
              <a:t>-0.03</a:t>
            </a:r>
            <a:r>
              <a:rPr kumimoji="0" lang="en-US" altLang="en-US" sz="1300" b="0" i="0" u="none" strike="noStrike" cap="none" normalizeH="0" baseline="0">
                <a:ln>
                  <a:noFill/>
                </a:ln>
                <a:effectLst/>
              </a:rPr>
              <a:t> and </a:t>
            </a:r>
            <a:r>
              <a:rPr kumimoji="0" lang="en-US" altLang="en-US" sz="1300" b="1" i="0" u="none" strike="noStrike" cap="none" normalizeH="0" baseline="0">
                <a:ln>
                  <a:noFill/>
                </a:ln>
                <a:effectLst/>
              </a:rPr>
              <a:t>+0.01</a:t>
            </a:r>
            <a:r>
              <a:rPr kumimoji="0" lang="en-US" altLang="en-US" sz="1300" b="0" i="0" u="none" strike="noStrike" cap="none" normalizeH="0" baseline="0">
                <a:ln>
                  <a:noFill/>
                </a:ln>
                <a:effectLst/>
              </a:rPr>
              <a:t>, respectively.</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300" b="0" i="0" u="none" strike="noStrike" cap="none" normalizeH="0" baseline="0">
              <a:ln>
                <a:noFill/>
              </a:ln>
              <a:effectLst/>
            </a:endParaRPr>
          </a:p>
          <a:p>
            <a:pPr indent="-228600" defTabSz="914400">
              <a:lnSpc>
                <a:spcPct val="90000"/>
              </a:lnSpc>
              <a:spcAft>
                <a:spcPts val="600"/>
              </a:spcAft>
              <a:buFont typeface="Arial" panose="020B0604020202020204" pitchFamily="34" charset="0"/>
              <a:buChar char="•"/>
            </a:pPr>
            <a:endParaRPr lang="en-US" sz="1300"/>
          </a:p>
          <a:p>
            <a:pPr indent="-228600" defTabSz="914400">
              <a:lnSpc>
                <a:spcPct val="90000"/>
              </a:lnSpc>
              <a:spcAft>
                <a:spcPts val="600"/>
              </a:spcAft>
              <a:buFont typeface="Arial" panose="020B0604020202020204" pitchFamily="34" charset="0"/>
              <a:buChar char="•"/>
            </a:pPr>
            <a:endParaRPr lang="en-US" sz="1300"/>
          </a:p>
          <a:p>
            <a:pPr indent="-228600" defTabSz="914400">
              <a:lnSpc>
                <a:spcPct val="90000"/>
              </a:lnSpc>
              <a:spcAft>
                <a:spcPts val="600"/>
              </a:spcAft>
              <a:buFont typeface="Arial" panose="020B0604020202020204" pitchFamily="34" charset="0"/>
              <a:buChar char="•"/>
            </a:pPr>
            <a:endParaRPr lang="en-US" sz="1300"/>
          </a:p>
          <a:p>
            <a:pPr indent="-228600" defTabSz="914400">
              <a:lnSpc>
                <a:spcPct val="90000"/>
              </a:lnSpc>
              <a:spcAft>
                <a:spcPts val="600"/>
              </a:spcAft>
              <a:buFont typeface="Arial" panose="020B0604020202020204" pitchFamily="34" charset="0"/>
              <a:buChar char="•"/>
            </a:pPr>
            <a:endParaRPr lang="en-US" sz="1300"/>
          </a:p>
          <a:p>
            <a:pPr indent="-228600" defTabSz="914400">
              <a:lnSpc>
                <a:spcPct val="90000"/>
              </a:lnSpc>
              <a:spcAft>
                <a:spcPts val="600"/>
              </a:spcAft>
              <a:buFont typeface="Arial" panose="020B0604020202020204" pitchFamily="34" charset="0"/>
              <a:buChar char="•"/>
            </a:pPr>
            <a:endParaRPr lang="en-US" sz="1300"/>
          </a:p>
        </p:txBody>
      </p:sp>
      <p:pic>
        <p:nvPicPr>
          <p:cNvPr id="2050" name="Picture 2">
            <a:extLst>
              <a:ext uri="{FF2B5EF4-FFF2-40B4-BE49-F238E27FC236}">
                <a16:creationId xmlns:a16="http://schemas.microsoft.com/office/drawing/2014/main" id="{C28D5FCF-274B-B341-8A5F-9EB4445F8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30" r="1617" b="-3"/>
          <a:stretch/>
        </p:blipFill>
        <p:spPr bwMode="auto">
          <a:xfrm>
            <a:off x="4574286" y="1759867"/>
            <a:ext cx="4094226" cy="33382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F91225-D1E2-3D83-7DE6-F579A84CBDEE}"/>
              </a:ext>
            </a:extLst>
          </p:cNvPr>
          <p:cNvSpPr txBox="1"/>
          <p:nvPr/>
        </p:nvSpPr>
        <p:spPr>
          <a:xfrm>
            <a:off x="974785" y="565379"/>
            <a:ext cx="719443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Churned customers tend to have higher and more variable account balances</a:t>
            </a:r>
            <a:r>
              <a:rPr kumimoji="0" lang="en-US" altLang="en-US" sz="1800" b="0" i="0" u="none" strike="noStrike" cap="none" normalizeH="0" baseline="0" dirty="0">
                <a:ln>
                  <a:noFill/>
                </a:ln>
                <a:solidFill>
                  <a:schemeClr val="tx1"/>
                </a:solidFill>
                <a:effectLst/>
                <a:latin typeface="Arial" panose="020B0604020202020204" pitchFamily="34" charset="0"/>
              </a:rPr>
              <a:t>, as indicated by a higher median, wider interquartile range, and elevated minimum balance in the boxplot.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This supports the positive correlation (+0.12) between balance and churn</a:t>
            </a:r>
            <a:r>
              <a:rPr kumimoji="0" lang="en-US" altLang="en-US" sz="1800" b="0" i="0" u="none" strike="noStrike" cap="none" normalizeH="0" baseline="0" dirty="0">
                <a:ln>
                  <a:noFill/>
                </a:ln>
                <a:solidFill>
                  <a:schemeClr val="tx1"/>
                </a:solidFill>
                <a:effectLst/>
                <a:latin typeface="Arial" panose="020B0604020202020204" pitchFamily="34" charset="0"/>
              </a:rPr>
              <a:t>, suggesting that high-balance customers may be more targeted by competitors or more likely to leave for better financial offers.</a:t>
            </a:r>
          </a:p>
        </p:txBody>
      </p:sp>
      <p:pic>
        <p:nvPicPr>
          <p:cNvPr id="5" name="Picture 4">
            <a:extLst>
              <a:ext uri="{FF2B5EF4-FFF2-40B4-BE49-F238E27FC236}">
                <a16:creationId xmlns:a16="http://schemas.microsoft.com/office/drawing/2014/main" id="{FEF3B05F-84D8-CE70-1AAB-95786C3F4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807" r="7170" b="3"/>
          <a:stretch/>
        </p:blipFill>
        <p:spPr bwMode="auto">
          <a:xfrm>
            <a:off x="1250831" y="2821700"/>
            <a:ext cx="6305910" cy="360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09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9486" y="841248"/>
            <a:ext cx="4704588" cy="1618488"/>
          </a:xfrm>
        </p:spPr>
        <p:txBody>
          <a:bodyPr vert="horz" lIns="91440" tIns="45720" rIns="91440" bIns="45720" rtlCol="0" anchor="b">
            <a:normAutofit/>
          </a:bodyPr>
          <a:lstStyle/>
          <a:p>
            <a:pPr algn="l" defTabSz="914400">
              <a:lnSpc>
                <a:spcPct val="90000"/>
              </a:lnSpc>
              <a:defRPr sz="3600" b="1"/>
            </a:pPr>
            <a:r>
              <a:rPr lang="en-US" sz="4500" dirty="0"/>
              <a:t>Can We Predict Churn Early?</a:t>
            </a:r>
          </a:p>
        </p:txBody>
      </p:sp>
      <p:pic>
        <p:nvPicPr>
          <p:cNvPr id="3074" name="Picture 2">
            <a:extLst>
              <a:ext uri="{FF2B5EF4-FFF2-40B4-BE49-F238E27FC236}">
                <a16:creationId xmlns:a16="http://schemas.microsoft.com/office/drawing/2014/main" id="{09FD23EB-829D-584C-0977-26BBB32164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0" y="559334"/>
            <a:ext cx="3994938" cy="31074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59486" y="3355848"/>
            <a:ext cx="4704588" cy="2825496"/>
          </a:xfrm>
          <a:prstGeom prst="rect">
            <a:avLst/>
          </a:prstGeom>
        </p:spPr>
        <p:txBody>
          <a:bodyPr vert="horz" lIns="91440" tIns="45720" rIns="91440" bIns="45720" rtlCol="0">
            <a:normAutofit/>
          </a:bodyPr>
          <a:lstStyle/>
          <a:p>
            <a:pPr indent="-228600" defTabSz="914400">
              <a:lnSpc>
                <a:spcPct val="90000"/>
              </a:lnSpc>
              <a:buFont typeface="Arial" panose="020B0604020202020204" pitchFamily="34" charset="0"/>
              <a:buChar char="•"/>
            </a:pPr>
            <a:endParaRPr lang="en-US" sz="1900" dirty="0"/>
          </a:p>
          <a:p>
            <a:pPr>
              <a:buFont typeface="Arial" panose="020B0604020202020204" pitchFamily="34" charset="0"/>
              <a:buChar char="•"/>
            </a:pPr>
            <a:r>
              <a:rPr lang="en-US" sz="1600" dirty="0"/>
              <a:t>Yes, we </a:t>
            </a:r>
            <a:r>
              <a:rPr lang="en-US" sz="1600" b="1" dirty="0"/>
              <a:t>can predict churn early</a:t>
            </a:r>
            <a:r>
              <a:rPr lang="en-US" sz="1600" dirty="0"/>
              <a:t> using our machine learning model.</a:t>
            </a:r>
          </a:p>
          <a:p>
            <a:pPr>
              <a:buFont typeface="Arial" panose="020B0604020202020204" pitchFamily="34" charset="0"/>
              <a:buChar char="•"/>
            </a:pPr>
            <a:r>
              <a:rPr lang="en-US" sz="1600" dirty="0"/>
              <a:t>Our model achieved an </a:t>
            </a:r>
            <a:r>
              <a:rPr lang="en-US" sz="1600" b="1" dirty="0"/>
              <a:t>accuracy of 87%</a:t>
            </a:r>
            <a:r>
              <a:rPr lang="en-US" sz="1600" dirty="0"/>
              <a:t> — which means it correctly classifies most customers.</a:t>
            </a:r>
          </a:p>
          <a:p>
            <a:pPr>
              <a:buFont typeface="Arial" panose="020B0604020202020204" pitchFamily="34" charset="0"/>
              <a:buChar char="•"/>
            </a:pPr>
            <a:r>
              <a:rPr lang="en-US" sz="1600" dirty="0"/>
              <a:t>The </a:t>
            </a:r>
            <a:r>
              <a:rPr lang="en-US" sz="1600" b="1" dirty="0"/>
              <a:t>ROC AUC score is 0.86</a:t>
            </a:r>
            <a:r>
              <a:rPr lang="en-US" sz="1600" dirty="0"/>
              <a:t>, showing the model can clearly distinguish between churners and non-churners.</a:t>
            </a:r>
          </a:p>
          <a:p>
            <a:pPr>
              <a:buFont typeface="Arial" panose="020B0604020202020204" pitchFamily="34" charset="0"/>
              <a:buChar char="•"/>
            </a:pPr>
            <a:r>
              <a:rPr lang="en-US" sz="1600" dirty="0"/>
              <a:t>We’re catching nearly </a:t>
            </a:r>
            <a:r>
              <a:rPr lang="en-US" sz="1600" b="1" dirty="0"/>
              <a:t>half of the churners</a:t>
            </a:r>
            <a:r>
              <a:rPr lang="en-US" sz="1600" dirty="0"/>
              <a:t> with a </a:t>
            </a:r>
            <a:r>
              <a:rPr lang="en-US" sz="1600" b="1" dirty="0"/>
              <a:t>recall of 47%</a:t>
            </a:r>
            <a:r>
              <a:rPr lang="en-US" sz="1600" dirty="0"/>
              <a:t> — that’s a strong base for action.</a:t>
            </a:r>
          </a:p>
          <a:p>
            <a:pPr>
              <a:buFont typeface="Arial" panose="020B0604020202020204" pitchFamily="34" charset="0"/>
              <a:buChar char="•"/>
            </a:pPr>
            <a:r>
              <a:rPr lang="en-US" sz="1600" dirty="0"/>
              <a:t>This level of performance is promising, especially for </a:t>
            </a:r>
            <a:r>
              <a:rPr lang="en-US" sz="1600" b="1" dirty="0"/>
              <a:t>early detection and proactive outreach</a:t>
            </a:r>
            <a:r>
              <a:rPr lang="en-US" sz="1600" dirty="0"/>
              <a:t>.</a:t>
            </a:r>
          </a:p>
        </p:txBody>
      </p:sp>
      <p:pic>
        <p:nvPicPr>
          <p:cNvPr id="5" name="Picture 4">
            <a:extLst>
              <a:ext uri="{FF2B5EF4-FFF2-40B4-BE49-F238E27FC236}">
                <a16:creationId xmlns:a16="http://schemas.microsoft.com/office/drawing/2014/main" id="{941B76EA-3A49-C200-FC17-B11A548BD64F}"/>
              </a:ext>
            </a:extLst>
          </p:cNvPr>
          <p:cNvPicPr>
            <a:picLocks noChangeAspect="1"/>
          </p:cNvPicPr>
          <p:nvPr/>
        </p:nvPicPr>
        <p:blipFill>
          <a:blip r:embed="rId3"/>
          <a:stretch>
            <a:fillRect/>
          </a:stretch>
        </p:blipFill>
        <p:spPr>
          <a:xfrm>
            <a:off x="5763006" y="4261508"/>
            <a:ext cx="3172329" cy="9992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8670" y="586822"/>
            <a:ext cx="2743200" cy="1645920"/>
          </a:xfrm>
        </p:spPr>
        <p:txBody>
          <a:bodyPr vert="horz" lIns="91440" tIns="45720" rIns="91440" bIns="45720" rtlCol="0" anchor="ctr">
            <a:normAutofit/>
          </a:bodyPr>
          <a:lstStyle/>
          <a:p>
            <a:pPr algn="l" defTabSz="914400">
              <a:lnSpc>
                <a:spcPct val="90000"/>
              </a:lnSpc>
              <a:defRPr sz="3600" b="1"/>
            </a:pPr>
            <a:r>
              <a:rPr lang="en-US" sz="2800" dirty="0"/>
              <a:t>How Accurate is the Model?</a:t>
            </a:r>
          </a:p>
        </p:txBody>
      </p:sp>
      <p:sp>
        <p:nvSpPr>
          <p:cNvPr id="3" name="TextBox 2"/>
          <p:cNvSpPr txBox="1"/>
          <p:nvPr/>
        </p:nvSpPr>
        <p:spPr>
          <a:xfrm>
            <a:off x="3937579" y="586822"/>
            <a:ext cx="4580057" cy="1645920"/>
          </a:xfrm>
          <a:prstGeom prst="rect">
            <a:avLst/>
          </a:prstGeom>
        </p:spPr>
        <p:txBody>
          <a:bodyPr vert="horz" lIns="91440" tIns="45720" rIns="91440" bIns="45720" rtlCol="0" anchor="ctr">
            <a:normAutofit/>
          </a:bodyPr>
          <a:lstStyle/>
          <a:p>
            <a:pPr defTabSz="914400">
              <a:lnSpc>
                <a:spcPct val="90000"/>
              </a:lnSpc>
            </a:pPr>
            <a:endParaRPr lang="en-US" sz="1600" dirty="0"/>
          </a:p>
          <a:p>
            <a:pPr defTabSz="914400">
              <a:lnSpc>
                <a:spcPct val="90000"/>
              </a:lnSpc>
            </a:pPr>
            <a:endParaRPr lang="en-US" sz="1600" dirty="0"/>
          </a:p>
          <a:p>
            <a:pPr defTabSz="914400">
              <a:lnSpc>
                <a:spcPct val="90000"/>
              </a:lnSpc>
            </a:pPr>
            <a:endParaRPr lang="en-US" sz="1600" dirty="0"/>
          </a:p>
        </p:txBody>
      </p:sp>
      <p:pic>
        <p:nvPicPr>
          <p:cNvPr id="3074" name="Picture 2">
            <a:extLst>
              <a:ext uri="{FF2B5EF4-FFF2-40B4-BE49-F238E27FC236}">
                <a16:creationId xmlns:a16="http://schemas.microsoft.com/office/drawing/2014/main" id="{D94E1D48-3787-27A8-94F3-EF6C12EDD7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8337" y="2914238"/>
            <a:ext cx="4111132" cy="31141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1C6BA28F-1F04-E356-FBD9-CAEA91F7FB97}"/>
              </a:ext>
            </a:extLst>
          </p:cNvPr>
          <p:cNvGraphicFramePr>
            <a:graphicFrameLocks noGrp="1"/>
          </p:cNvGraphicFramePr>
          <p:nvPr>
            <p:extLst>
              <p:ext uri="{D42A27DB-BD31-4B8C-83A1-F6EECF244321}">
                <p14:modId xmlns:p14="http://schemas.microsoft.com/office/powerpoint/2010/main" val="3399531941"/>
              </p:ext>
            </p:extLst>
          </p:nvPr>
        </p:nvGraphicFramePr>
        <p:xfrm>
          <a:off x="4649085" y="2855547"/>
          <a:ext cx="4142314" cy="3231568"/>
        </p:xfrm>
        <a:graphic>
          <a:graphicData uri="http://schemas.openxmlformats.org/drawingml/2006/table">
            <a:tbl>
              <a:tblPr/>
              <a:tblGrid>
                <a:gridCol w="1411940">
                  <a:extLst>
                    <a:ext uri="{9D8B030D-6E8A-4147-A177-3AD203B41FA5}">
                      <a16:colId xmlns:a16="http://schemas.microsoft.com/office/drawing/2014/main" val="4054118726"/>
                    </a:ext>
                  </a:extLst>
                </a:gridCol>
                <a:gridCol w="1131422">
                  <a:extLst>
                    <a:ext uri="{9D8B030D-6E8A-4147-A177-3AD203B41FA5}">
                      <a16:colId xmlns:a16="http://schemas.microsoft.com/office/drawing/2014/main" val="1245085700"/>
                    </a:ext>
                  </a:extLst>
                </a:gridCol>
                <a:gridCol w="1598952">
                  <a:extLst>
                    <a:ext uri="{9D8B030D-6E8A-4147-A177-3AD203B41FA5}">
                      <a16:colId xmlns:a16="http://schemas.microsoft.com/office/drawing/2014/main" val="3015055721"/>
                    </a:ext>
                  </a:extLst>
                </a:gridCol>
              </a:tblGrid>
              <a:tr h="622750">
                <a:tc>
                  <a:txBody>
                    <a:bodyPr/>
                    <a:lstStyle/>
                    <a:p>
                      <a:r>
                        <a:rPr lang="en-US" sz="1700" b="1"/>
                        <a:t>Metric</a:t>
                      </a:r>
                      <a:endParaRPr lang="en-US" sz="1700"/>
                    </a:p>
                  </a:txBody>
                  <a:tcPr marL="84155" marR="84155" marT="42078" marB="42078" anchor="ctr">
                    <a:lnL>
                      <a:noFill/>
                    </a:lnL>
                    <a:lnR>
                      <a:noFill/>
                    </a:lnR>
                    <a:lnT>
                      <a:noFill/>
                    </a:lnT>
                    <a:lnB>
                      <a:noFill/>
                    </a:lnB>
                    <a:noFill/>
                  </a:tcPr>
                </a:tc>
                <a:tc>
                  <a:txBody>
                    <a:bodyPr/>
                    <a:lstStyle/>
                    <a:p>
                      <a:r>
                        <a:rPr lang="en-US" sz="1700" b="1"/>
                        <a:t>Random Forest</a:t>
                      </a:r>
                      <a:endParaRPr lang="en-US" sz="1700"/>
                    </a:p>
                  </a:txBody>
                  <a:tcPr marL="84155" marR="84155" marT="42078" marB="42078" anchor="ctr">
                    <a:lnL>
                      <a:noFill/>
                    </a:lnL>
                    <a:lnR>
                      <a:noFill/>
                    </a:lnR>
                    <a:lnT>
                      <a:noFill/>
                    </a:lnT>
                    <a:lnB>
                      <a:noFill/>
                    </a:lnB>
                    <a:noFill/>
                  </a:tcPr>
                </a:tc>
                <a:tc>
                  <a:txBody>
                    <a:bodyPr/>
                    <a:lstStyle/>
                    <a:p>
                      <a:r>
                        <a:rPr lang="en-US" sz="1700" b="1"/>
                        <a:t>KNN (k=5)</a:t>
                      </a:r>
                      <a:endParaRPr lang="en-US" sz="1700"/>
                    </a:p>
                  </a:txBody>
                  <a:tcPr marL="84155" marR="84155" marT="42078" marB="42078" anchor="ctr">
                    <a:lnL>
                      <a:noFill/>
                    </a:lnL>
                    <a:lnR>
                      <a:noFill/>
                    </a:lnR>
                    <a:lnT>
                      <a:noFill/>
                    </a:lnT>
                    <a:lnB>
                      <a:noFill/>
                    </a:lnB>
                    <a:noFill/>
                  </a:tcPr>
                </a:tc>
                <a:extLst>
                  <a:ext uri="{0D108BD9-81ED-4DB2-BD59-A6C34878D82A}">
                    <a16:rowId xmlns:a16="http://schemas.microsoft.com/office/drawing/2014/main" val="3485879481"/>
                  </a:ext>
                </a:extLst>
              </a:tr>
              <a:tr h="370284">
                <a:tc>
                  <a:txBody>
                    <a:bodyPr/>
                    <a:lstStyle/>
                    <a:p>
                      <a:r>
                        <a:rPr lang="en-US" sz="1700" b="1"/>
                        <a:t>Accuracy</a:t>
                      </a:r>
                      <a:endParaRPr lang="en-US" sz="1700"/>
                    </a:p>
                  </a:txBody>
                  <a:tcPr marL="84155" marR="84155" marT="42078" marB="42078" anchor="ctr">
                    <a:lnL>
                      <a:noFill/>
                    </a:lnL>
                    <a:lnR>
                      <a:noFill/>
                    </a:lnR>
                    <a:lnT>
                      <a:noFill/>
                    </a:lnT>
                    <a:lnB>
                      <a:noFill/>
                    </a:lnB>
                    <a:noFill/>
                  </a:tcPr>
                </a:tc>
                <a:tc>
                  <a:txBody>
                    <a:bodyPr/>
                    <a:lstStyle/>
                    <a:p>
                      <a:r>
                        <a:rPr lang="en-US" sz="1700"/>
                        <a:t>86.7%</a:t>
                      </a:r>
                    </a:p>
                  </a:txBody>
                  <a:tcPr marL="84155" marR="84155" marT="42078" marB="42078" anchor="ctr">
                    <a:lnL>
                      <a:noFill/>
                    </a:lnL>
                    <a:lnR>
                      <a:noFill/>
                    </a:lnR>
                    <a:lnT>
                      <a:noFill/>
                    </a:lnT>
                    <a:lnB>
                      <a:noFill/>
                    </a:lnB>
                    <a:noFill/>
                  </a:tcPr>
                </a:tc>
                <a:tc>
                  <a:txBody>
                    <a:bodyPr/>
                    <a:lstStyle/>
                    <a:p>
                      <a:r>
                        <a:rPr lang="en-US" sz="1700"/>
                        <a:t>82.75%</a:t>
                      </a:r>
                    </a:p>
                  </a:txBody>
                  <a:tcPr marL="84155" marR="84155" marT="42078" marB="42078" anchor="ctr">
                    <a:lnL>
                      <a:noFill/>
                    </a:lnL>
                    <a:lnR>
                      <a:noFill/>
                    </a:lnR>
                    <a:lnT>
                      <a:noFill/>
                    </a:lnT>
                    <a:lnB>
                      <a:noFill/>
                    </a:lnB>
                    <a:noFill/>
                  </a:tcPr>
                </a:tc>
                <a:extLst>
                  <a:ext uri="{0D108BD9-81ED-4DB2-BD59-A6C34878D82A}">
                    <a16:rowId xmlns:a16="http://schemas.microsoft.com/office/drawing/2014/main" val="4023397446"/>
                  </a:ext>
                </a:extLst>
              </a:tr>
              <a:tr h="622750">
                <a:tc>
                  <a:txBody>
                    <a:bodyPr/>
                    <a:lstStyle/>
                    <a:p>
                      <a:r>
                        <a:rPr lang="en-US" sz="1700" b="1"/>
                        <a:t>Precision (Churn)</a:t>
                      </a:r>
                      <a:endParaRPr lang="en-US" sz="1700"/>
                    </a:p>
                  </a:txBody>
                  <a:tcPr marL="84155" marR="84155" marT="42078" marB="42078" anchor="ctr">
                    <a:lnL>
                      <a:noFill/>
                    </a:lnL>
                    <a:lnR>
                      <a:noFill/>
                    </a:lnR>
                    <a:lnT>
                      <a:noFill/>
                    </a:lnT>
                    <a:lnB>
                      <a:noFill/>
                    </a:lnB>
                    <a:noFill/>
                  </a:tcPr>
                </a:tc>
                <a:tc>
                  <a:txBody>
                    <a:bodyPr/>
                    <a:lstStyle/>
                    <a:p>
                      <a:r>
                        <a:rPr lang="en-US" sz="1700"/>
                        <a:t>77%</a:t>
                      </a:r>
                    </a:p>
                  </a:txBody>
                  <a:tcPr marL="84155" marR="84155" marT="42078" marB="42078" anchor="ctr">
                    <a:lnL>
                      <a:noFill/>
                    </a:lnL>
                    <a:lnR>
                      <a:noFill/>
                    </a:lnR>
                    <a:lnT>
                      <a:noFill/>
                    </a:lnT>
                    <a:lnB>
                      <a:noFill/>
                    </a:lnB>
                    <a:noFill/>
                  </a:tcPr>
                </a:tc>
                <a:tc>
                  <a:txBody>
                    <a:bodyPr/>
                    <a:lstStyle/>
                    <a:p>
                      <a:r>
                        <a:rPr lang="en-US" sz="1700" dirty="0"/>
                        <a:t>59%</a:t>
                      </a:r>
                    </a:p>
                  </a:txBody>
                  <a:tcPr marL="84155" marR="84155" marT="42078" marB="42078" anchor="ctr">
                    <a:lnL>
                      <a:noFill/>
                    </a:lnL>
                    <a:lnR>
                      <a:noFill/>
                    </a:lnR>
                    <a:lnT>
                      <a:noFill/>
                    </a:lnT>
                    <a:lnB>
                      <a:noFill/>
                    </a:lnB>
                    <a:noFill/>
                  </a:tcPr>
                </a:tc>
                <a:extLst>
                  <a:ext uri="{0D108BD9-81ED-4DB2-BD59-A6C34878D82A}">
                    <a16:rowId xmlns:a16="http://schemas.microsoft.com/office/drawing/2014/main" val="1120308900"/>
                  </a:ext>
                </a:extLst>
              </a:tr>
              <a:tr h="622750">
                <a:tc>
                  <a:txBody>
                    <a:bodyPr/>
                    <a:lstStyle/>
                    <a:p>
                      <a:r>
                        <a:rPr lang="en-US" sz="1700" b="1"/>
                        <a:t>Recall (Churn)</a:t>
                      </a:r>
                      <a:endParaRPr lang="en-US" sz="1700"/>
                    </a:p>
                  </a:txBody>
                  <a:tcPr marL="84155" marR="84155" marT="42078" marB="42078" anchor="ctr">
                    <a:lnL>
                      <a:noFill/>
                    </a:lnL>
                    <a:lnR>
                      <a:noFill/>
                    </a:lnR>
                    <a:lnT>
                      <a:noFill/>
                    </a:lnT>
                    <a:lnB>
                      <a:noFill/>
                    </a:lnB>
                    <a:noFill/>
                  </a:tcPr>
                </a:tc>
                <a:tc>
                  <a:txBody>
                    <a:bodyPr/>
                    <a:lstStyle/>
                    <a:p>
                      <a:r>
                        <a:rPr lang="en-US" sz="1700"/>
                        <a:t>46%</a:t>
                      </a:r>
                    </a:p>
                  </a:txBody>
                  <a:tcPr marL="84155" marR="84155" marT="42078" marB="42078" anchor="ctr">
                    <a:lnL>
                      <a:noFill/>
                    </a:lnL>
                    <a:lnR>
                      <a:noFill/>
                    </a:lnR>
                    <a:lnT>
                      <a:noFill/>
                    </a:lnT>
                    <a:lnB>
                      <a:noFill/>
                    </a:lnB>
                    <a:noFill/>
                  </a:tcPr>
                </a:tc>
                <a:tc>
                  <a:txBody>
                    <a:bodyPr/>
                    <a:lstStyle/>
                    <a:p>
                      <a:r>
                        <a:rPr lang="en-US" sz="1700"/>
                        <a:t>41%</a:t>
                      </a:r>
                    </a:p>
                  </a:txBody>
                  <a:tcPr marL="84155" marR="84155" marT="42078" marB="42078" anchor="ctr">
                    <a:lnL>
                      <a:noFill/>
                    </a:lnL>
                    <a:lnR>
                      <a:noFill/>
                    </a:lnR>
                    <a:lnT>
                      <a:noFill/>
                    </a:lnT>
                    <a:lnB>
                      <a:noFill/>
                    </a:lnB>
                    <a:noFill/>
                  </a:tcPr>
                </a:tc>
                <a:extLst>
                  <a:ext uri="{0D108BD9-81ED-4DB2-BD59-A6C34878D82A}">
                    <a16:rowId xmlns:a16="http://schemas.microsoft.com/office/drawing/2014/main" val="3158178990"/>
                  </a:ext>
                </a:extLst>
              </a:tr>
              <a:tr h="622750">
                <a:tc>
                  <a:txBody>
                    <a:bodyPr/>
                    <a:lstStyle/>
                    <a:p>
                      <a:r>
                        <a:rPr lang="en-US" sz="1700" b="1"/>
                        <a:t>F1 Score (Churn)</a:t>
                      </a:r>
                      <a:endParaRPr lang="en-US" sz="1700"/>
                    </a:p>
                  </a:txBody>
                  <a:tcPr marL="84155" marR="84155" marT="42078" marB="42078" anchor="ctr">
                    <a:lnL>
                      <a:noFill/>
                    </a:lnL>
                    <a:lnR>
                      <a:noFill/>
                    </a:lnR>
                    <a:lnT>
                      <a:noFill/>
                    </a:lnT>
                    <a:lnB>
                      <a:noFill/>
                    </a:lnB>
                    <a:noFill/>
                  </a:tcPr>
                </a:tc>
                <a:tc>
                  <a:txBody>
                    <a:bodyPr/>
                    <a:lstStyle/>
                    <a:p>
                      <a:r>
                        <a:rPr lang="en-US" sz="1700"/>
                        <a:t>58%</a:t>
                      </a:r>
                    </a:p>
                  </a:txBody>
                  <a:tcPr marL="84155" marR="84155" marT="42078" marB="42078" anchor="ctr">
                    <a:lnL>
                      <a:noFill/>
                    </a:lnL>
                    <a:lnR>
                      <a:noFill/>
                    </a:lnR>
                    <a:lnT>
                      <a:noFill/>
                    </a:lnT>
                    <a:lnB>
                      <a:noFill/>
                    </a:lnB>
                    <a:noFill/>
                  </a:tcPr>
                </a:tc>
                <a:tc>
                  <a:txBody>
                    <a:bodyPr/>
                    <a:lstStyle/>
                    <a:p>
                      <a:r>
                        <a:rPr lang="en-US" sz="1700"/>
                        <a:t>48%</a:t>
                      </a:r>
                    </a:p>
                  </a:txBody>
                  <a:tcPr marL="84155" marR="84155" marT="42078" marB="42078" anchor="ctr">
                    <a:lnL>
                      <a:noFill/>
                    </a:lnL>
                    <a:lnR>
                      <a:noFill/>
                    </a:lnR>
                    <a:lnT>
                      <a:noFill/>
                    </a:lnT>
                    <a:lnB>
                      <a:noFill/>
                    </a:lnB>
                    <a:noFill/>
                  </a:tcPr>
                </a:tc>
                <a:extLst>
                  <a:ext uri="{0D108BD9-81ED-4DB2-BD59-A6C34878D82A}">
                    <a16:rowId xmlns:a16="http://schemas.microsoft.com/office/drawing/2014/main" val="3373146784"/>
                  </a:ext>
                </a:extLst>
              </a:tr>
              <a:tr h="370284">
                <a:tc>
                  <a:txBody>
                    <a:bodyPr/>
                    <a:lstStyle/>
                    <a:p>
                      <a:r>
                        <a:rPr lang="en-US" sz="1700" b="1"/>
                        <a:t>AUC (ROC)</a:t>
                      </a:r>
                      <a:endParaRPr lang="en-US" sz="1700"/>
                    </a:p>
                  </a:txBody>
                  <a:tcPr marL="84155" marR="84155" marT="42078" marB="42078" anchor="ctr">
                    <a:lnL>
                      <a:noFill/>
                    </a:lnL>
                    <a:lnR>
                      <a:noFill/>
                    </a:lnR>
                    <a:lnT>
                      <a:noFill/>
                    </a:lnT>
                    <a:lnB>
                      <a:noFill/>
                    </a:lnB>
                    <a:noFill/>
                  </a:tcPr>
                </a:tc>
                <a:tc>
                  <a:txBody>
                    <a:bodyPr/>
                    <a:lstStyle/>
                    <a:p>
                      <a:r>
                        <a:rPr lang="en-US" sz="1700"/>
                        <a:t>0.86</a:t>
                      </a:r>
                    </a:p>
                  </a:txBody>
                  <a:tcPr marL="84155" marR="84155" marT="42078" marB="42078" anchor="ctr">
                    <a:lnL>
                      <a:noFill/>
                    </a:lnL>
                    <a:lnR>
                      <a:noFill/>
                    </a:lnR>
                    <a:lnT>
                      <a:noFill/>
                    </a:lnT>
                    <a:lnB>
                      <a:noFill/>
                    </a:lnB>
                    <a:noFill/>
                  </a:tcPr>
                </a:tc>
                <a:tc>
                  <a:txBody>
                    <a:bodyPr/>
                    <a:lstStyle/>
                    <a:p>
                      <a:r>
                        <a:rPr lang="en-US" sz="1700" i="1" dirty="0"/>
                        <a:t>Not computed</a:t>
                      </a:r>
                      <a:endParaRPr lang="en-US" sz="1700" dirty="0"/>
                    </a:p>
                  </a:txBody>
                  <a:tcPr marL="84155" marR="84155" marT="42078" marB="42078" anchor="ctr">
                    <a:lnL>
                      <a:noFill/>
                    </a:lnL>
                    <a:lnR>
                      <a:noFill/>
                    </a:lnR>
                    <a:lnT>
                      <a:noFill/>
                    </a:lnT>
                    <a:lnB>
                      <a:noFill/>
                    </a:lnB>
                    <a:noFill/>
                  </a:tcPr>
                </a:tc>
                <a:extLst>
                  <a:ext uri="{0D108BD9-81ED-4DB2-BD59-A6C34878D82A}">
                    <a16:rowId xmlns:a16="http://schemas.microsoft.com/office/drawing/2014/main" val="358648114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FC96-05F8-2B2A-5364-28B120748714}"/>
              </a:ext>
            </a:extLst>
          </p:cNvPr>
          <p:cNvSpPr>
            <a:spLocks noGrp="1"/>
          </p:cNvSpPr>
          <p:nvPr>
            <p:ph type="title"/>
          </p:nvPr>
        </p:nvSpPr>
        <p:spPr/>
        <p:txBody>
          <a:bodyPr>
            <a:normAutofit fontScale="90000"/>
          </a:bodyPr>
          <a:lstStyle/>
          <a:p>
            <a:r>
              <a:rPr lang="en-US" dirty="0"/>
              <a:t>Model Optimization &amp; Evaluation</a:t>
            </a:r>
          </a:p>
        </p:txBody>
      </p:sp>
      <p:graphicFrame>
        <p:nvGraphicFramePr>
          <p:cNvPr id="7" name="Table 6">
            <a:extLst>
              <a:ext uri="{FF2B5EF4-FFF2-40B4-BE49-F238E27FC236}">
                <a16:creationId xmlns:a16="http://schemas.microsoft.com/office/drawing/2014/main" id="{081D5194-C3D3-ECD1-8564-427C3D3639A9}"/>
              </a:ext>
            </a:extLst>
          </p:cNvPr>
          <p:cNvGraphicFramePr>
            <a:graphicFrameLocks noGrp="1"/>
          </p:cNvGraphicFramePr>
          <p:nvPr>
            <p:extLst>
              <p:ext uri="{D42A27DB-BD31-4B8C-83A1-F6EECF244321}">
                <p14:modId xmlns:p14="http://schemas.microsoft.com/office/powerpoint/2010/main" val="248425419"/>
              </p:ext>
            </p:extLst>
          </p:nvPr>
        </p:nvGraphicFramePr>
        <p:xfrm>
          <a:off x="5435252" y="2023275"/>
          <a:ext cx="3937348" cy="1828800"/>
        </p:xfrm>
        <a:graphic>
          <a:graphicData uri="http://schemas.openxmlformats.org/drawingml/2006/table">
            <a:tbl>
              <a:tblPr/>
              <a:tblGrid>
                <a:gridCol w="1968674">
                  <a:extLst>
                    <a:ext uri="{9D8B030D-6E8A-4147-A177-3AD203B41FA5}">
                      <a16:colId xmlns:a16="http://schemas.microsoft.com/office/drawing/2014/main" val="2101900985"/>
                    </a:ext>
                  </a:extLst>
                </a:gridCol>
                <a:gridCol w="1968674">
                  <a:extLst>
                    <a:ext uri="{9D8B030D-6E8A-4147-A177-3AD203B41FA5}">
                      <a16:colId xmlns:a16="http://schemas.microsoft.com/office/drawing/2014/main" val="3220974718"/>
                    </a:ext>
                  </a:extLst>
                </a:gridCol>
              </a:tblGrid>
              <a:tr h="292024">
                <a:tc>
                  <a:txBody>
                    <a:bodyPr/>
                    <a:lstStyle/>
                    <a:p>
                      <a:r>
                        <a:rPr lang="en-US" dirty="0"/>
                        <a:t>Hyperparameter</a:t>
                      </a:r>
                    </a:p>
                  </a:txBody>
                  <a:tcPr anchor="ctr">
                    <a:lnL>
                      <a:noFill/>
                    </a:lnL>
                    <a:lnR>
                      <a:noFill/>
                    </a:lnR>
                    <a:lnT>
                      <a:noFill/>
                    </a:lnT>
                    <a:lnB>
                      <a:noFill/>
                    </a:lnB>
                    <a:noFill/>
                  </a:tcPr>
                </a:tc>
                <a:tc>
                  <a:txBody>
                    <a:bodyPr/>
                    <a:lstStyle/>
                    <a:p>
                      <a:r>
                        <a:rPr lang="en-US" dirty="0"/>
                        <a:t>Value</a:t>
                      </a:r>
                    </a:p>
                  </a:txBody>
                  <a:tcPr anchor="ctr">
                    <a:lnL>
                      <a:noFill/>
                    </a:lnL>
                    <a:lnR>
                      <a:noFill/>
                    </a:lnR>
                    <a:lnT>
                      <a:noFill/>
                    </a:lnT>
                    <a:lnB>
                      <a:noFill/>
                    </a:lnB>
                    <a:noFill/>
                  </a:tcPr>
                </a:tc>
                <a:extLst>
                  <a:ext uri="{0D108BD9-81ED-4DB2-BD59-A6C34878D82A}">
                    <a16:rowId xmlns:a16="http://schemas.microsoft.com/office/drawing/2014/main" val="2416298266"/>
                  </a:ext>
                </a:extLst>
              </a:tr>
              <a:tr h="264828">
                <a:tc>
                  <a:txBody>
                    <a:bodyPr/>
                    <a:lstStyle/>
                    <a:p>
                      <a:r>
                        <a:rPr lang="en-US" dirty="0" err="1"/>
                        <a:t>max_depth</a:t>
                      </a:r>
                      <a:endParaRPr lang="en-US" dirty="0"/>
                    </a:p>
                  </a:txBody>
                  <a:tcPr anchor="ctr">
                    <a:lnL>
                      <a:noFill/>
                    </a:lnL>
                    <a:lnR>
                      <a:noFill/>
                    </a:lnR>
                    <a:lnT>
                      <a:noFill/>
                    </a:lnT>
                    <a:lnB>
                      <a:noFill/>
                    </a:lnB>
                    <a:noFill/>
                  </a:tcPr>
                </a:tc>
                <a:tc>
                  <a:txBody>
                    <a:bodyPr/>
                    <a:lstStyle/>
                    <a:p>
                      <a:r>
                        <a:rPr lang="en-US"/>
                        <a:t>11</a:t>
                      </a:r>
                    </a:p>
                  </a:txBody>
                  <a:tcPr anchor="ctr">
                    <a:lnL>
                      <a:noFill/>
                    </a:lnL>
                    <a:lnR>
                      <a:noFill/>
                    </a:lnR>
                    <a:lnT>
                      <a:noFill/>
                    </a:lnT>
                    <a:lnB>
                      <a:noFill/>
                    </a:lnB>
                    <a:noFill/>
                  </a:tcPr>
                </a:tc>
                <a:extLst>
                  <a:ext uri="{0D108BD9-81ED-4DB2-BD59-A6C34878D82A}">
                    <a16:rowId xmlns:a16="http://schemas.microsoft.com/office/drawing/2014/main" val="914497562"/>
                  </a:ext>
                </a:extLst>
              </a:tr>
              <a:tr h="292024">
                <a:tc>
                  <a:txBody>
                    <a:bodyPr/>
                    <a:lstStyle/>
                    <a:p>
                      <a:r>
                        <a:rPr lang="en-US" dirty="0" err="1"/>
                        <a:t>min_samples_leaf</a:t>
                      </a:r>
                      <a:endParaRPr lang="en-US" dirty="0"/>
                    </a:p>
                  </a:txBody>
                  <a:tcPr anchor="ctr">
                    <a:lnL>
                      <a:noFill/>
                    </a:lnL>
                    <a:lnR>
                      <a:noFill/>
                    </a:lnR>
                    <a:lnT>
                      <a:noFill/>
                    </a:lnT>
                    <a:lnB>
                      <a:noFill/>
                    </a:lnB>
                    <a:noFill/>
                  </a:tcPr>
                </a:tc>
                <a:tc>
                  <a:txBody>
                    <a:bodyPr/>
                    <a:lstStyle/>
                    <a:p>
                      <a:r>
                        <a:rPr lang="en-US" dirty="0"/>
                        <a:t>4</a:t>
                      </a:r>
                    </a:p>
                  </a:txBody>
                  <a:tcPr anchor="ctr">
                    <a:lnL>
                      <a:noFill/>
                    </a:lnL>
                    <a:lnR>
                      <a:noFill/>
                    </a:lnR>
                    <a:lnT>
                      <a:noFill/>
                    </a:lnT>
                    <a:lnB>
                      <a:noFill/>
                    </a:lnB>
                    <a:noFill/>
                  </a:tcPr>
                </a:tc>
                <a:extLst>
                  <a:ext uri="{0D108BD9-81ED-4DB2-BD59-A6C34878D82A}">
                    <a16:rowId xmlns:a16="http://schemas.microsoft.com/office/drawing/2014/main" val="75527451"/>
                  </a:ext>
                </a:extLst>
              </a:tr>
              <a:tr h="292024">
                <a:tc>
                  <a:txBody>
                    <a:bodyPr/>
                    <a:lstStyle/>
                    <a:p>
                      <a:r>
                        <a:rPr lang="en-US" dirty="0" err="1"/>
                        <a:t>min_samples_split</a:t>
                      </a:r>
                      <a:endParaRPr lang="en-US" dirty="0"/>
                    </a:p>
                  </a:txBody>
                  <a:tcPr anchor="ctr">
                    <a:lnL>
                      <a:noFill/>
                    </a:lnL>
                    <a:lnR>
                      <a:noFill/>
                    </a:lnR>
                    <a:lnT>
                      <a:noFill/>
                    </a:lnT>
                    <a:lnB>
                      <a:noFill/>
                    </a:lnB>
                    <a:noFill/>
                  </a:tcPr>
                </a:tc>
                <a:tc>
                  <a:txBody>
                    <a:bodyPr/>
                    <a:lstStyle/>
                    <a:p>
                      <a:r>
                        <a:rPr lang="en-US"/>
                        <a:t>5</a:t>
                      </a:r>
                    </a:p>
                  </a:txBody>
                  <a:tcPr anchor="ctr">
                    <a:lnL>
                      <a:noFill/>
                    </a:lnL>
                    <a:lnR>
                      <a:noFill/>
                    </a:lnR>
                    <a:lnT>
                      <a:noFill/>
                    </a:lnT>
                    <a:lnB>
                      <a:noFill/>
                    </a:lnB>
                    <a:noFill/>
                  </a:tcPr>
                </a:tc>
                <a:extLst>
                  <a:ext uri="{0D108BD9-81ED-4DB2-BD59-A6C34878D82A}">
                    <a16:rowId xmlns:a16="http://schemas.microsoft.com/office/drawing/2014/main" val="2228886364"/>
                  </a:ext>
                </a:extLst>
              </a:tr>
              <a:tr h="264828">
                <a:tc>
                  <a:txBody>
                    <a:bodyPr/>
                    <a:lstStyle/>
                    <a:p>
                      <a:r>
                        <a:rPr lang="en-US"/>
                        <a:t>n_estimators</a:t>
                      </a:r>
                    </a:p>
                  </a:txBody>
                  <a:tcPr anchor="ctr">
                    <a:lnL>
                      <a:noFill/>
                    </a:lnL>
                    <a:lnR>
                      <a:noFill/>
                    </a:lnR>
                    <a:lnT>
                      <a:noFill/>
                    </a:lnT>
                    <a:lnB>
                      <a:noFill/>
                    </a:lnB>
                    <a:noFill/>
                  </a:tcPr>
                </a:tc>
                <a:tc>
                  <a:txBody>
                    <a:bodyPr/>
                    <a:lstStyle/>
                    <a:p>
                      <a:r>
                        <a:rPr lang="en-US" dirty="0"/>
                        <a:t>70</a:t>
                      </a:r>
                    </a:p>
                  </a:txBody>
                  <a:tcPr anchor="ctr">
                    <a:lnL>
                      <a:noFill/>
                    </a:lnL>
                    <a:lnR>
                      <a:noFill/>
                    </a:lnR>
                    <a:lnT>
                      <a:noFill/>
                    </a:lnT>
                    <a:lnB>
                      <a:noFill/>
                    </a:lnB>
                    <a:noFill/>
                  </a:tcPr>
                </a:tc>
                <a:extLst>
                  <a:ext uri="{0D108BD9-81ED-4DB2-BD59-A6C34878D82A}">
                    <a16:rowId xmlns:a16="http://schemas.microsoft.com/office/drawing/2014/main" val="884053156"/>
                  </a:ext>
                </a:extLst>
              </a:tr>
            </a:tbl>
          </a:graphicData>
        </a:graphic>
      </p:graphicFrame>
      <p:graphicFrame>
        <p:nvGraphicFramePr>
          <p:cNvPr id="8" name="Table 7">
            <a:extLst>
              <a:ext uri="{FF2B5EF4-FFF2-40B4-BE49-F238E27FC236}">
                <a16:creationId xmlns:a16="http://schemas.microsoft.com/office/drawing/2014/main" id="{A3C50AB7-D72D-08CE-21A4-63090CF6EF61}"/>
              </a:ext>
            </a:extLst>
          </p:cNvPr>
          <p:cNvGraphicFramePr>
            <a:graphicFrameLocks noGrp="1"/>
          </p:cNvGraphicFramePr>
          <p:nvPr>
            <p:extLst>
              <p:ext uri="{D42A27DB-BD31-4B8C-83A1-F6EECF244321}">
                <p14:modId xmlns:p14="http://schemas.microsoft.com/office/powerpoint/2010/main" val="3295163127"/>
              </p:ext>
            </p:extLst>
          </p:nvPr>
        </p:nvGraphicFramePr>
        <p:xfrm>
          <a:off x="5435253" y="3889291"/>
          <a:ext cx="2852928" cy="2286318"/>
        </p:xfrm>
        <a:graphic>
          <a:graphicData uri="http://schemas.openxmlformats.org/drawingml/2006/table">
            <a:tbl>
              <a:tblPr/>
              <a:tblGrid>
                <a:gridCol w="1426464">
                  <a:extLst>
                    <a:ext uri="{9D8B030D-6E8A-4147-A177-3AD203B41FA5}">
                      <a16:colId xmlns:a16="http://schemas.microsoft.com/office/drawing/2014/main" val="56007898"/>
                    </a:ext>
                  </a:extLst>
                </a:gridCol>
                <a:gridCol w="1426464">
                  <a:extLst>
                    <a:ext uri="{9D8B030D-6E8A-4147-A177-3AD203B41FA5}">
                      <a16:colId xmlns:a16="http://schemas.microsoft.com/office/drawing/2014/main" val="399809936"/>
                    </a:ext>
                  </a:extLst>
                </a:gridCol>
              </a:tblGrid>
              <a:tr h="0">
                <a:tc>
                  <a:txBody>
                    <a:bodyPr/>
                    <a:lstStyle/>
                    <a:p>
                      <a:r>
                        <a:rPr lang="en-US" dirty="0"/>
                        <a:t>Fold</a:t>
                      </a:r>
                    </a:p>
                  </a:txBody>
                  <a:tcPr anchor="ctr">
                    <a:lnL>
                      <a:noFill/>
                    </a:lnL>
                    <a:lnR>
                      <a:noFill/>
                    </a:lnR>
                    <a:lnT>
                      <a:noFill/>
                    </a:lnT>
                    <a:lnB>
                      <a:noFill/>
                    </a:lnB>
                    <a:noFill/>
                  </a:tcPr>
                </a:tc>
                <a:tc>
                  <a:txBody>
                    <a:bodyPr/>
                    <a:lstStyle/>
                    <a:p>
                      <a:r>
                        <a:rPr lang="en-US" dirty="0"/>
                        <a:t>Score</a:t>
                      </a:r>
                    </a:p>
                  </a:txBody>
                  <a:tcPr anchor="ctr">
                    <a:lnL>
                      <a:noFill/>
                    </a:lnL>
                    <a:lnR>
                      <a:noFill/>
                    </a:lnR>
                    <a:lnT>
                      <a:noFill/>
                    </a:lnT>
                    <a:lnB>
                      <a:noFill/>
                    </a:lnB>
                    <a:noFill/>
                  </a:tcPr>
                </a:tc>
                <a:extLst>
                  <a:ext uri="{0D108BD9-81ED-4DB2-BD59-A6C34878D82A}">
                    <a16:rowId xmlns:a16="http://schemas.microsoft.com/office/drawing/2014/main" val="3806046751"/>
                  </a:ext>
                </a:extLst>
              </a:tr>
              <a:tr h="0">
                <a:tc>
                  <a:txBody>
                    <a:bodyPr/>
                    <a:lstStyle/>
                    <a:p>
                      <a:r>
                        <a:rPr lang="en-US"/>
                        <a:t>1</a:t>
                      </a:r>
                    </a:p>
                  </a:txBody>
                  <a:tcPr anchor="ctr">
                    <a:lnL>
                      <a:noFill/>
                    </a:lnL>
                    <a:lnR>
                      <a:noFill/>
                    </a:lnR>
                    <a:lnT>
                      <a:noFill/>
                    </a:lnT>
                    <a:lnB>
                      <a:noFill/>
                    </a:lnB>
                    <a:noFill/>
                  </a:tcPr>
                </a:tc>
                <a:tc>
                  <a:txBody>
                    <a:bodyPr/>
                    <a:lstStyle/>
                    <a:p>
                      <a:r>
                        <a:rPr lang="en-US" dirty="0"/>
                        <a:t>0.855</a:t>
                      </a:r>
                    </a:p>
                  </a:txBody>
                  <a:tcPr anchor="ctr">
                    <a:lnL>
                      <a:noFill/>
                    </a:lnL>
                    <a:lnR>
                      <a:noFill/>
                    </a:lnR>
                    <a:lnT>
                      <a:noFill/>
                    </a:lnT>
                    <a:lnB>
                      <a:noFill/>
                    </a:lnB>
                    <a:noFill/>
                  </a:tcPr>
                </a:tc>
                <a:extLst>
                  <a:ext uri="{0D108BD9-81ED-4DB2-BD59-A6C34878D82A}">
                    <a16:rowId xmlns:a16="http://schemas.microsoft.com/office/drawing/2014/main" val="582475221"/>
                  </a:ext>
                </a:extLst>
              </a:tr>
              <a:tr h="0">
                <a:tc>
                  <a:txBody>
                    <a:bodyPr/>
                    <a:lstStyle/>
                    <a:p>
                      <a:r>
                        <a:rPr lang="en-US" dirty="0"/>
                        <a:t>2</a:t>
                      </a:r>
                    </a:p>
                  </a:txBody>
                  <a:tcPr anchor="ctr">
                    <a:lnL>
                      <a:noFill/>
                    </a:lnL>
                    <a:lnR>
                      <a:noFill/>
                    </a:lnR>
                    <a:lnT>
                      <a:noFill/>
                    </a:lnT>
                    <a:lnB>
                      <a:noFill/>
                    </a:lnB>
                    <a:noFill/>
                  </a:tcPr>
                </a:tc>
                <a:tc>
                  <a:txBody>
                    <a:bodyPr/>
                    <a:lstStyle/>
                    <a:p>
                      <a:r>
                        <a:rPr lang="en-US" dirty="0"/>
                        <a:t>0.8665</a:t>
                      </a:r>
                    </a:p>
                  </a:txBody>
                  <a:tcPr anchor="ctr">
                    <a:lnL>
                      <a:noFill/>
                    </a:lnL>
                    <a:lnR>
                      <a:noFill/>
                    </a:lnR>
                    <a:lnT>
                      <a:noFill/>
                    </a:lnT>
                    <a:lnB>
                      <a:noFill/>
                    </a:lnB>
                    <a:noFill/>
                  </a:tcPr>
                </a:tc>
                <a:extLst>
                  <a:ext uri="{0D108BD9-81ED-4DB2-BD59-A6C34878D82A}">
                    <a16:rowId xmlns:a16="http://schemas.microsoft.com/office/drawing/2014/main" val="4068556637"/>
                  </a:ext>
                </a:extLst>
              </a:tr>
              <a:tr h="0">
                <a:tc>
                  <a:txBody>
                    <a:bodyPr/>
                    <a:lstStyle/>
                    <a:p>
                      <a:r>
                        <a:rPr lang="en-US" dirty="0"/>
                        <a:t>3</a:t>
                      </a:r>
                    </a:p>
                  </a:txBody>
                  <a:tcPr anchor="ctr">
                    <a:lnL>
                      <a:noFill/>
                    </a:lnL>
                    <a:lnR>
                      <a:noFill/>
                    </a:lnR>
                    <a:lnT>
                      <a:noFill/>
                    </a:lnT>
                    <a:lnB>
                      <a:noFill/>
                    </a:lnB>
                    <a:noFill/>
                  </a:tcPr>
                </a:tc>
                <a:tc>
                  <a:txBody>
                    <a:bodyPr/>
                    <a:lstStyle/>
                    <a:p>
                      <a:r>
                        <a:rPr lang="en-US"/>
                        <a:t>0.8595</a:t>
                      </a:r>
                    </a:p>
                  </a:txBody>
                  <a:tcPr anchor="ctr">
                    <a:lnL>
                      <a:noFill/>
                    </a:lnL>
                    <a:lnR>
                      <a:noFill/>
                    </a:lnR>
                    <a:lnT>
                      <a:noFill/>
                    </a:lnT>
                    <a:lnB>
                      <a:noFill/>
                    </a:lnB>
                    <a:noFill/>
                  </a:tcPr>
                </a:tc>
                <a:extLst>
                  <a:ext uri="{0D108BD9-81ED-4DB2-BD59-A6C34878D82A}">
                    <a16:rowId xmlns:a16="http://schemas.microsoft.com/office/drawing/2014/main" val="3193430802"/>
                  </a:ext>
                </a:extLst>
              </a:tr>
              <a:tr h="457518">
                <a:tc>
                  <a:txBody>
                    <a:bodyPr/>
                    <a:lstStyle/>
                    <a:p>
                      <a:r>
                        <a:rPr lang="en-US"/>
                        <a:t>4</a:t>
                      </a:r>
                    </a:p>
                  </a:txBody>
                  <a:tcPr anchor="ctr">
                    <a:lnL>
                      <a:noFill/>
                    </a:lnL>
                    <a:lnR>
                      <a:noFill/>
                    </a:lnR>
                    <a:lnT>
                      <a:noFill/>
                    </a:lnT>
                    <a:lnB>
                      <a:noFill/>
                    </a:lnB>
                    <a:noFill/>
                  </a:tcPr>
                </a:tc>
                <a:tc>
                  <a:txBody>
                    <a:bodyPr/>
                    <a:lstStyle/>
                    <a:p>
                      <a:r>
                        <a:rPr lang="en-US"/>
                        <a:t>0.867</a:t>
                      </a:r>
                    </a:p>
                  </a:txBody>
                  <a:tcPr anchor="ctr">
                    <a:lnL>
                      <a:noFill/>
                    </a:lnL>
                    <a:lnR>
                      <a:noFill/>
                    </a:lnR>
                    <a:lnT>
                      <a:noFill/>
                    </a:lnT>
                    <a:lnB>
                      <a:noFill/>
                    </a:lnB>
                    <a:noFill/>
                  </a:tcPr>
                </a:tc>
                <a:extLst>
                  <a:ext uri="{0D108BD9-81ED-4DB2-BD59-A6C34878D82A}">
                    <a16:rowId xmlns:a16="http://schemas.microsoft.com/office/drawing/2014/main" val="3994053179"/>
                  </a:ext>
                </a:extLst>
              </a:tr>
              <a:tr h="0">
                <a:tc>
                  <a:txBody>
                    <a:bodyPr/>
                    <a:lstStyle/>
                    <a:p>
                      <a:r>
                        <a:rPr lang="en-US" dirty="0"/>
                        <a:t>5</a:t>
                      </a:r>
                    </a:p>
                  </a:txBody>
                  <a:tcPr anchor="ctr">
                    <a:lnL>
                      <a:noFill/>
                    </a:lnL>
                    <a:lnR>
                      <a:noFill/>
                    </a:lnR>
                    <a:lnT>
                      <a:noFill/>
                    </a:lnT>
                    <a:lnB>
                      <a:noFill/>
                    </a:lnB>
                    <a:noFill/>
                  </a:tcPr>
                </a:tc>
                <a:tc>
                  <a:txBody>
                    <a:bodyPr/>
                    <a:lstStyle/>
                    <a:p>
                      <a:r>
                        <a:rPr lang="en-US" dirty="0"/>
                        <a:t>0.8595</a:t>
                      </a:r>
                    </a:p>
                  </a:txBody>
                  <a:tcPr anchor="ctr">
                    <a:lnL>
                      <a:noFill/>
                    </a:lnL>
                    <a:lnR>
                      <a:noFill/>
                    </a:lnR>
                    <a:lnT>
                      <a:noFill/>
                    </a:lnT>
                    <a:lnB>
                      <a:noFill/>
                    </a:lnB>
                    <a:noFill/>
                  </a:tcPr>
                </a:tc>
                <a:extLst>
                  <a:ext uri="{0D108BD9-81ED-4DB2-BD59-A6C34878D82A}">
                    <a16:rowId xmlns:a16="http://schemas.microsoft.com/office/drawing/2014/main" val="3653621752"/>
                  </a:ext>
                </a:extLst>
              </a:tr>
            </a:tbl>
          </a:graphicData>
        </a:graphic>
      </p:graphicFrame>
      <p:sp>
        <p:nvSpPr>
          <p:cNvPr id="11" name="Rectangle 6">
            <a:extLst>
              <a:ext uri="{FF2B5EF4-FFF2-40B4-BE49-F238E27FC236}">
                <a16:creationId xmlns:a16="http://schemas.microsoft.com/office/drawing/2014/main" id="{DA8A7854-0B6E-3778-B037-7361F81E4C8D}"/>
              </a:ext>
            </a:extLst>
          </p:cNvPr>
          <p:cNvSpPr>
            <a:spLocks noChangeArrowheads="1"/>
          </p:cNvSpPr>
          <p:nvPr/>
        </p:nvSpPr>
        <p:spPr bwMode="auto">
          <a:xfrm>
            <a:off x="606478" y="2382441"/>
            <a:ext cx="468172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 overfitting and improve model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best hyperparameters for optimal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consistent accuracy across different data splits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Best parameters control tree complexity and enhance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Cross-validation scores are consistent, indicating stable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Mean CV score ~86%, confirming strong and reliable model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6480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4">
            <a:extLst>
              <a:ext uri="{FF2B5EF4-FFF2-40B4-BE49-F238E27FC236}">
                <a16:creationId xmlns:a16="http://schemas.microsoft.com/office/drawing/2014/main" id="{843077FE-EE20-71EC-BAF9-C29EA3EE34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5336" y="524664"/>
            <a:ext cx="6026191" cy="369986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C3D1C096-40A3-A2B5-C425-AE7411C282F2}"/>
              </a:ext>
            </a:extLst>
          </p:cNvPr>
          <p:cNvSpPr>
            <a:spLocks noChangeArrowheads="1"/>
          </p:cNvSpPr>
          <p:nvPr/>
        </p:nvSpPr>
        <p:spPr bwMode="auto">
          <a:xfrm>
            <a:off x="968182" y="4396015"/>
            <a:ext cx="80832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 = 0.67</a:t>
            </a:r>
            <a:r>
              <a:rPr kumimoji="0" lang="en-US" altLang="en-US" sz="1800" b="0" i="0" u="none" strike="noStrike" cap="none" normalizeH="0" baseline="0" dirty="0">
                <a:ln>
                  <a:noFill/>
                </a:ln>
                <a:solidFill>
                  <a:schemeClr val="tx1"/>
                </a:solidFill>
                <a:effectLst/>
                <a:latin typeface="Arial" panose="020B0604020202020204" pitchFamily="34" charset="0"/>
              </a:rPr>
              <a:t> indicates </a:t>
            </a:r>
            <a:r>
              <a:rPr kumimoji="0" lang="en-US" altLang="en-US" sz="1800" b="1" i="0" u="none" strike="noStrike" cap="none" normalizeH="0" baseline="0" dirty="0">
                <a:ln>
                  <a:noFill/>
                </a:ln>
                <a:solidFill>
                  <a:schemeClr val="tx1"/>
                </a:solidFill>
                <a:effectLst/>
                <a:latin typeface="Arial" panose="020B0604020202020204" pitchFamily="34" charset="0"/>
              </a:rPr>
              <a:t>moderate ability</a:t>
            </a:r>
            <a:r>
              <a:rPr kumimoji="0" lang="en-US" altLang="en-US" sz="1800" b="0" i="0" u="none" strike="noStrike" cap="none" normalizeH="0" baseline="0" dirty="0">
                <a:ln>
                  <a:noFill/>
                </a:ln>
                <a:solidFill>
                  <a:schemeClr val="tx1"/>
                </a:solidFill>
                <a:effectLst/>
                <a:latin typeface="Arial" panose="020B0604020202020204" pitchFamily="34" charset="0"/>
              </a:rPr>
              <a:t> to detect churners.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Highlights the </a:t>
            </a:r>
            <a:r>
              <a:rPr kumimoji="0" lang="en-US" altLang="en-US" sz="1800" b="1" i="0" u="none" strike="noStrike" cap="none" normalizeH="0" baseline="0" dirty="0">
                <a:ln>
                  <a:noFill/>
                </a:ln>
                <a:solidFill>
                  <a:schemeClr val="tx1"/>
                </a:solidFill>
                <a:effectLst/>
                <a:latin typeface="Arial" panose="020B0604020202020204" pitchFamily="34" charset="0"/>
              </a:rPr>
              <a:t>trade-off between precision and recall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for </a:t>
            </a:r>
            <a:r>
              <a:rPr kumimoji="0" lang="en-US" altLang="en-US" sz="1800" b="1" i="0" u="none" strike="noStrike" cap="none" normalizeH="0" baseline="0" dirty="0">
                <a:ln>
                  <a:noFill/>
                </a:ln>
                <a:solidFill>
                  <a:schemeClr val="tx1"/>
                </a:solidFill>
                <a:effectLst/>
                <a:latin typeface="Arial" panose="020B0604020202020204" pitchFamily="34" charset="0"/>
              </a:rPr>
              <a:t>choosing the right threshold</a:t>
            </a:r>
            <a:r>
              <a:rPr kumimoji="0" lang="en-US" altLang="en-US" sz="1800" b="0" i="0" u="none" strike="noStrike" cap="none" normalizeH="0" baseline="0" dirty="0">
                <a:ln>
                  <a:noFill/>
                </a:ln>
                <a:solidFill>
                  <a:schemeClr val="tx1"/>
                </a:solidFill>
                <a:effectLst/>
                <a:latin typeface="Arial" panose="020B0604020202020204" pitchFamily="34" charset="0"/>
              </a:rPr>
              <a:t> based on business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relevant for </a:t>
            </a:r>
            <a:r>
              <a:rPr kumimoji="0" lang="en-US" altLang="en-US" sz="1800" b="1" i="0" u="none" strike="noStrike" cap="none" normalizeH="0" baseline="0" dirty="0">
                <a:ln>
                  <a:noFill/>
                </a:ln>
                <a:solidFill>
                  <a:schemeClr val="tx1"/>
                </a:solidFill>
                <a:effectLst/>
                <a:latin typeface="Arial" panose="020B0604020202020204" pitchFamily="34" charset="0"/>
              </a:rPr>
              <a:t>imbalanced data</a:t>
            </a:r>
            <a:r>
              <a:rPr kumimoji="0" lang="en-US" altLang="en-US" sz="1800" b="0" i="0" u="none" strike="noStrike" cap="none" normalizeH="0" baseline="0" dirty="0">
                <a:ln>
                  <a:noFill/>
                </a:ln>
                <a:solidFill>
                  <a:schemeClr val="tx1"/>
                </a:solidFill>
                <a:effectLst/>
                <a:latin typeface="Arial" panose="020B0604020202020204" pitchFamily="34" charset="0"/>
              </a:rPr>
              <a:t> like churn </a:t>
            </a:r>
            <a:r>
              <a:rPr kumimoji="0" lang="en-US" altLang="en-US" sz="1800" b="0" i="0" u="none" strike="noStrike" cap="none" normalizeH="0" baseline="0" dirty="0" err="1">
                <a:ln>
                  <a:noFill/>
                </a:ln>
                <a:solidFill>
                  <a:schemeClr val="tx1"/>
                </a:solidFill>
                <a:effectLst/>
                <a:latin typeface="Arial" panose="020B0604020202020204" pitchFamily="34" charset="0"/>
              </a:rPr>
              <a:t>predictio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34743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3274</TotalTime>
  <Words>858</Words>
  <Application>Microsoft Office PowerPoint</Application>
  <PresentationFormat>On-screen Show (4:3)</PresentationFormat>
  <Paragraphs>105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Garamond</vt:lpstr>
      <vt:lpstr>Organic</vt:lpstr>
      <vt:lpstr>Banking Customer Churn Prediction</vt:lpstr>
      <vt:lpstr>Key Business Questions Answered</vt:lpstr>
      <vt:lpstr>Who is Most Likely to Churn?</vt:lpstr>
      <vt:lpstr>Why are Customers Churning?</vt:lpstr>
      <vt:lpstr>PowerPoint Presentation</vt:lpstr>
      <vt:lpstr>Can We Predict Churn Early?</vt:lpstr>
      <vt:lpstr>How Accurate is the Model?</vt:lpstr>
      <vt:lpstr>Model Optimization &amp; Evaluation</vt:lpstr>
      <vt:lpstr>PowerPoint Presentation</vt:lpstr>
      <vt:lpstr>Other Noteworthy Findings</vt:lpstr>
      <vt:lpstr>What Actions Can the Bank Take?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harsh yadav</cp:lastModifiedBy>
  <cp:revision>6</cp:revision>
  <dcterms:created xsi:type="dcterms:W3CDTF">2013-01-27T09:14:16Z</dcterms:created>
  <dcterms:modified xsi:type="dcterms:W3CDTF">2025-06-14T22:46:56Z</dcterms:modified>
  <cp:category/>
</cp:coreProperties>
</file>