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961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652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6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5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6816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4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Future of Renewable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Calibri"/>
              </a:rPr>
              <a:t>Powering a Sustainable Tomorrow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Renewable Energy and Developing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Off-grid renewable energy solutions</a:t>
            </a:r>
            <a:r>
              <a:rPr sz="1800">
                <a:solidFill>
                  <a:srgbClr val="333333"/>
                </a:solidFill>
                <a:latin typeface="Calibri"/>
              </a:rPr>
              <a:t> can provide electricity to remote communities lacking access to the main grid, improving living standards and economic opportunities.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Decentralized renewable energy systems</a:t>
            </a:r>
            <a:r>
              <a:rPr sz="1800">
                <a:solidFill>
                  <a:srgbClr val="333333"/>
                </a:solidFill>
                <a:latin typeface="Calibri"/>
              </a:rPr>
              <a:t> can empower local communities to generate their own electricity, promoting energy independence and resilience.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Renewable energy projects</a:t>
            </a:r>
            <a:r>
              <a:rPr sz="1800">
                <a:solidFill>
                  <a:srgbClr val="333333"/>
                </a:solidFill>
                <a:latin typeface="Calibri"/>
              </a:rPr>
              <a:t> can create jobs and stimulate economic growth in developing countries, while also reducing reliance on imported fossil fuels.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Access to clean and affordable energy</a:t>
            </a:r>
            <a:r>
              <a:rPr sz="1800">
                <a:solidFill>
                  <a:srgbClr val="333333"/>
                </a:solidFill>
                <a:latin typeface="Calibri"/>
              </a:rPr>
              <a:t> is essential for achieving the Sustainable Development Goals (SDGs), including poverty reduction, health, and education.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Capacity building and technology transfer</a:t>
            </a:r>
            <a:r>
              <a:rPr sz="1800">
                <a:solidFill>
                  <a:srgbClr val="333333"/>
                </a:solidFill>
                <a:latin typeface="Calibri"/>
              </a:rPr>
              <a:t> are crucial for enabling developing nations to effectively utilize renewable energy resources and participate in the global clean energy transition.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Future of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Electric Vehicles (EVs)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Electric vehicles are rapidly gaining market share, offering a cleaner alternative to gasoline-powered cars, reducing emissions and air pollution in urban areas.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Advancements in battery technology are increasing the range and reducing the cost of EVs, making them more accessible to consumers around the globe.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Hydrogen Fuel Cell Vehicles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Hydrogen fuel cell vehicles use hydrogen to generate electricity, producing only water as a byproduct, offering a zero-emission transportation solution.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Infrastructure development for hydrogen refueling stations is crucial for the widespread adoption of fuel cell vehicles, especially for long-haul transportation.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Future of Heating and Cooling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Heat pumps</a:t>
            </a:r>
            <a:r>
              <a:rPr sz="1800">
                <a:solidFill>
                  <a:srgbClr val="333333"/>
                </a:solidFill>
                <a:latin typeface="Calibri"/>
              </a:rPr>
              <a:t> transfer heat from one place to another, providing efficient heating and cooling using electricity, drastically reducing energy consumption.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Geothermal heating and cooling</a:t>
            </a:r>
            <a:r>
              <a:rPr sz="1800">
                <a:solidFill>
                  <a:srgbClr val="333333"/>
                </a:solidFill>
                <a:latin typeface="Calibri"/>
              </a:rPr>
              <a:t> systems utilize the Earth's constant temperature to provide efficient heating and cooling for buildings.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District heating and cooling systems</a:t>
            </a:r>
            <a:r>
              <a:rPr sz="1800">
                <a:solidFill>
                  <a:srgbClr val="333333"/>
                </a:solidFill>
                <a:latin typeface="Calibri"/>
              </a:rPr>
              <a:t> distribute heat or chilled water from a central source to multiple buildings, improving energy efficiency and reducing emissions.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Solar thermal collectors</a:t>
            </a:r>
            <a:r>
              <a:rPr sz="1800">
                <a:solidFill>
                  <a:srgbClr val="333333"/>
                </a:solidFill>
                <a:latin typeface="Calibri"/>
              </a:rPr>
              <a:t> capture sunlight to heat water or air, providing a renewable source of heat for domestic and industrial applications.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Smart building technologies</a:t>
            </a:r>
            <a:r>
              <a:rPr sz="1800">
                <a:solidFill>
                  <a:srgbClr val="333333"/>
                </a:solidFill>
                <a:latin typeface="Calibri"/>
              </a:rPr>
              <a:t> optimize energy consumption by automatically adjusting heating, cooling, and lighting based on occupancy and environmental conditions.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Renewable energy technologies are rapidly evolving, offering a pathway to a </a:t>
            </a:r>
            <a:r>
              <a:rPr b="1" sz="1800">
                <a:solidFill>
                  <a:srgbClr val="333333"/>
                </a:solidFill>
              </a:rPr>
              <a:t>sustainable and decarbonized energy system</a:t>
            </a:r>
            <a:r>
              <a:rPr sz="1800">
                <a:solidFill>
                  <a:srgbClr val="333333"/>
                </a:solidFill>
                <a:latin typeface="Calibri"/>
              </a:rPr>
              <a:t> that benefits all of humankind.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Continued investment in research, development, and deployment is essential for accelerating the transition to renewable energy and addressing climate change and other environmental issues.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Strong policy support, innovative financing mechanisms, and international collaboration are crucial for unlocking the full potential of renewable energy and creating a cleaner, healthier future.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integration of </a:t>
            </a:r>
            <a:r>
              <a:rPr b="1" sz="1800">
                <a:solidFill>
                  <a:srgbClr val="333333"/>
                </a:solidFill>
              </a:rPr>
              <a:t>energy storage</a:t>
            </a:r>
            <a:r>
              <a:rPr sz="1800">
                <a:solidFill>
                  <a:srgbClr val="333333"/>
                </a:solidFill>
                <a:latin typeface="Calibri"/>
              </a:rPr>
              <a:t> and </a:t>
            </a:r>
            <a:r>
              <a:rPr u="sng" sz="1800">
                <a:solidFill>
                  <a:srgbClr val="333333"/>
                </a:solidFill>
                <a:latin typeface="Calibri"/>
              </a:rPr>
              <a:t>grid modernization</a:t>
            </a:r>
            <a:r>
              <a:rPr sz="1800">
                <a:solidFill>
                  <a:srgbClr val="333333"/>
                </a:solidFill>
                <a:latin typeface="Calibri"/>
              </a:rPr>
              <a:t> are vital to maintain a stable and reliable power grid amidst increasing renewable energy penetration.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Embracing a renewable energy future presents significant opportunities for economic growth, job creation, and improved quality of life for communities worldwide, creating an ecosystem where everyone thrives.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International Renewable Energy Agency (IRENA): www.irena.org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U.S. Energy Information Administration (EIA): www.eia.gov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Intergovernmental Panel on Climate Change (IPCC): www.ipcc.ch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National Renewable Energy Laboratory (NREL): www.nrel.gov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World Economic Forum (WEF): www.weforum.org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Why Renewable Energy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Climate change mitigation</a:t>
            </a:r>
            <a:r>
              <a:rPr sz="1800">
                <a:solidFill>
                  <a:srgbClr val="333333"/>
                </a:solidFill>
                <a:latin typeface="Calibri"/>
              </a:rPr>
              <a:t> is crucial, and renewable energy offers a pathway to significantly reduce greenhouse gas emissions and environmental impact.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Energy security</a:t>
            </a:r>
            <a:r>
              <a:rPr sz="1800">
                <a:solidFill>
                  <a:srgbClr val="333333"/>
                </a:solidFill>
                <a:latin typeface="Calibri"/>
              </a:rPr>
              <a:t> is enhanced by diversifying energy sources and reducing reliance on volatile global fossil fuel markets and geopolitical instability.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Economic growth</a:t>
            </a:r>
            <a:r>
              <a:rPr sz="1800">
                <a:solidFill>
                  <a:srgbClr val="333333"/>
                </a:solidFill>
                <a:latin typeface="Calibri"/>
              </a:rPr>
              <a:t> is spurred by creating new jobs in manufacturing, installation, maintenance, and research within the renewable energy sector.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Public health</a:t>
            </a:r>
            <a:r>
              <a:rPr sz="1800">
                <a:solidFill>
                  <a:srgbClr val="333333"/>
                </a:solidFill>
                <a:latin typeface="Calibri"/>
              </a:rPr>
              <a:t> benefits from cleaner air and water, as renewable energy sources produce minimal pollution compared to traditional fossil fuels.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Resource depletion</a:t>
            </a:r>
            <a:r>
              <a:rPr sz="1800">
                <a:solidFill>
                  <a:srgbClr val="333333"/>
                </a:solidFill>
                <a:latin typeface="Calibri"/>
              </a:rPr>
              <a:t> is addressed by using naturally replenishing sources of energy such as solar, wind, hydro, and geothermal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Key Renewable Energy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Solar photovoltaic (PV)</a:t>
            </a:r>
            <a:r>
              <a:rPr sz="1800">
                <a:solidFill>
                  <a:srgbClr val="333333"/>
                </a:solidFill>
                <a:latin typeface="Calibri"/>
              </a:rPr>
              <a:t> technology converts sunlight directly into electricity using semiconductor materials, scaling from rooftops to vast solar farms.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Wind power</a:t>
            </a:r>
            <a:r>
              <a:rPr sz="1800">
                <a:solidFill>
                  <a:srgbClr val="333333"/>
                </a:solidFill>
                <a:latin typeface="Calibri"/>
              </a:rPr>
              <a:t> uses turbines to convert kinetic energy from wind into electricity, demonstrating increasing efficiency with larger and more advanced designs.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Hydropower</a:t>
            </a:r>
            <a:r>
              <a:rPr sz="1800">
                <a:solidFill>
                  <a:srgbClr val="333333"/>
                </a:solidFill>
                <a:latin typeface="Calibri"/>
              </a:rPr>
              <a:t> harnesses the energy of moving water, often through dams, to generate electricity, balancing power generation with ecological considerations.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Geothermal energy</a:t>
            </a:r>
            <a:r>
              <a:rPr sz="1800">
                <a:solidFill>
                  <a:srgbClr val="333333"/>
                </a:solidFill>
                <a:latin typeface="Calibri"/>
              </a:rPr>
              <a:t> taps into the Earth's internal heat to produce electricity or provide direct heating, offering a stable and consistent energy source.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Biomass energy</a:t>
            </a:r>
            <a:r>
              <a:rPr sz="1800">
                <a:solidFill>
                  <a:srgbClr val="333333"/>
                </a:solidFill>
                <a:latin typeface="Calibri"/>
              </a:rPr>
              <a:t> involves burning organic matter, like wood or crops, for electricity or heat, though sustainability depends on responsible sourcing.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Advancements in Solar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Perovskite Solar Cells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Perovskite solar cells demonstrate </a:t>
            </a:r>
            <a:r>
              <a:rPr b="1" sz="1800">
                <a:solidFill>
                  <a:srgbClr val="333333"/>
                </a:solidFill>
              </a:rPr>
              <a:t>high efficiency</a:t>
            </a:r>
            <a:r>
              <a:rPr sz="1800">
                <a:solidFill>
                  <a:srgbClr val="333333"/>
                </a:solidFill>
                <a:latin typeface="Calibri"/>
              </a:rPr>
              <a:t> and are cheaper to manufacture than silicon, potentially revolutionizing solar energy production.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Ongoing research aims to improve the long-term stability of perovskite materials, which are currently susceptible to degradation from moisture and heat.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Floating Solar Farms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Floating solar farms are installed on bodies of water, reducing land use conflicts and potentially improving panel performance due to cooling effects.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These systems can also reduce water evaporation, benefiting regions facing water scarcity, while providing renewable energy generation capacity.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Advancements in Wind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Offshore Wind Power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Offshore wind farms can harness stronger and more consistent winds, leading to higher energy output than land-based installations farther inland.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Technological advances are enabling larger turbines and floating platforms, allowing access to deeper waters and unlocking vast untapped potential.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Airborne Wind Energy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Airborne wind energy systems, such as kites or drones, access high-altitude winds, potentially generating electricity more efficiently than traditional turbines.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These innovative technologies are still in early stages of development but offer the promise of reduced costs and environmental impact compared to ground-based designs.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Role of 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Battery storage</a:t>
            </a:r>
            <a:r>
              <a:rPr sz="1800">
                <a:solidFill>
                  <a:srgbClr val="333333"/>
                </a:solidFill>
                <a:latin typeface="Calibri"/>
              </a:rPr>
              <a:t> technologies, such as lithium-ion batteries, are crucial for storing excess renewable energy and providing a reliable power supply.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Pumped hydro storage</a:t>
            </a:r>
            <a:r>
              <a:rPr sz="1800">
                <a:solidFill>
                  <a:srgbClr val="333333"/>
                </a:solidFill>
                <a:latin typeface="Calibri"/>
              </a:rPr>
              <a:t> involves pumping water uphill to a reservoir and releasing it to generate electricity when needed, providing large-scale energy storage.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Compressed air energy storage (CAES)</a:t>
            </a:r>
            <a:r>
              <a:rPr sz="1800">
                <a:solidFill>
                  <a:srgbClr val="333333"/>
                </a:solidFill>
                <a:latin typeface="Calibri"/>
              </a:rPr>
              <a:t> stores energy by compressing air and releasing it to drive turbines when electricity is required, using underground caverns.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Hydrogen energy storage</a:t>
            </a:r>
            <a:r>
              <a:rPr sz="1800">
                <a:solidFill>
                  <a:srgbClr val="333333"/>
                </a:solidFill>
                <a:latin typeface="Calibri"/>
              </a:rPr>
              <a:t> utilizes hydrogen as an energy carrier, produced through electrolysis using renewable energy, offering long-duration storage possibilities.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Thermal energy storage</a:t>
            </a:r>
            <a:r>
              <a:rPr sz="1800">
                <a:solidFill>
                  <a:srgbClr val="333333"/>
                </a:solidFill>
                <a:latin typeface="Calibri"/>
              </a:rPr>
              <a:t> stores energy as heat or cold, which can be used later for heating, cooling, or electricity generation, improving system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Grid 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Smart grids</a:t>
            </a:r>
            <a:r>
              <a:rPr sz="1800">
                <a:solidFill>
                  <a:srgbClr val="333333"/>
                </a:solidFill>
                <a:latin typeface="Calibri"/>
              </a:rPr>
              <a:t> utilize digital technology to monitor and control electricity flow, improving grid reliability, efficiency, and resilience to disturbances.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Microgrids</a:t>
            </a:r>
            <a:r>
              <a:rPr sz="1800">
                <a:solidFill>
                  <a:srgbClr val="333333"/>
                </a:solidFill>
                <a:latin typeface="Calibri"/>
              </a:rPr>
              <a:t> are localized energy grids that can operate independently or connect to the main grid, enhancing energy security and enabling greater renewable integration.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Advanced metering infrastructure (AMI)</a:t>
            </a:r>
            <a:r>
              <a:rPr sz="1800">
                <a:solidFill>
                  <a:srgbClr val="333333"/>
                </a:solidFill>
                <a:latin typeface="Calibri"/>
              </a:rPr>
              <a:t> provides real-time data on energy consumption, allowing utilities and consumers to optimize energy usage and reduce costs.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Demand response programs</a:t>
            </a:r>
            <a:r>
              <a:rPr sz="1800">
                <a:solidFill>
                  <a:srgbClr val="333333"/>
                </a:solidFill>
                <a:latin typeface="Calibri"/>
              </a:rPr>
              <a:t> incentivize consumers to adjust their energy consumption based on grid conditions, helping to balance supply and demand and prevent outages.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High-voltage direct current (HVDC) transmission</a:t>
            </a:r>
            <a:r>
              <a:rPr sz="1800">
                <a:solidFill>
                  <a:srgbClr val="333333"/>
                </a:solidFill>
                <a:latin typeface="Calibri"/>
              </a:rPr>
              <a:t> lines efficiently transmit electricity over long distances, enabling the connection of geographically diverse renewable 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Policy and Investment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Government Policies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Renewable portfolio standards (RPS)</a:t>
            </a:r>
            <a:r>
              <a:rPr sz="1800">
                <a:solidFill>
                  <a:srgbClr val="333333"/>
                </a:solidFill>
                <a:latin typeface="Calibri"/>
              </a:rPr>
              <a:t> mandate that utilities source a certain percentage of their electricity from renewable sources, driving demand.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Tax incentives and subsidies</a:t>
            </a:r>
            <a:r>
              <a:rPr sz="1800">
                <a:solidFill>
                  <a:srgbClr val="333333"/>
                </a:solidFill>
                <a:latin typeface="Calibri"/>
              </a:rPr>
              <a:t> reduce the costs of renewable energy projects, making them more competitive with fossil fuels, and encouraging innovation.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Carbon pricing mechanisms</a:t>
            </a:r>
            <a:r>
              <a:rPr sz="1800">
                <a:solidFill>
                  <a:srgbClr val="333333"/>
                </a:solidFill>
                <a:latin typeface="Calibri"/>
              </a:rPr>
              <a:t> , like carbon taxes or cap-and-trade systems, internalize the environmental costs of fossil fuels, incentivizing renewable energy adoption.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Private Investment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Venture capital and private equity</a:t>
            </a:r>
            <a:r>
              <a:rPr sz="1800">
                <a:solidFill>
                  <a:srgbClr val="333333"/>
                </a:solidFill>
                <a:latin typeface="Calibri"/>
              </a:rPr>
              <a:t> firms are investing heavily in renewable energy startups and innovative technologies, driving innovation and scaling up deployment.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Institutional investors</a:t>
            </a:r>
            <a:r>
              <a:rPr sz="1800">
                <a:solidFill>
                  <a:srgbClr val="333333"/>
                </a:solidFill>
                <a:latin typeface="Calibri"/>
              </a:rPr>
              <a:t>, such as pension funds and sovereign wealth funds, are allocating capital to renewable energy infrastructure projects for long-term returns.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Green bonds</a:t>
            </a:r>
            <a:r>
              <a:rPr sz="1800">
                <a:solidFill>
                  <a:srgbClr val="333333"/>
                </a:solidFill>
                <a:latin typeface="Calibri"/>
              </a:rPr>
              <a:t> are financing environmentally friendly projects, attracting investors who prioritize sustainability and creating a dedicated pool of capital for renewables.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Intermittency</a:t>
            </a:r>
            <a:r>
              <a:rPr sz="1800">
                <a:solidFill>
                  <a:srgbClr val="333333"/>
                </a:solidFill>
                <a:latin typeface="Calibri"/>
              </a:rPr>
              <a:t> of some renewable sources, like solar and wind, requires energy storage solutions and grid flexibility to ensure reliable power supply and demand.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Land use conflicts</a:t>
            </a:r>
            <a:r>
              <a:rPr sz="1800">
                <a:solidFill>
                  <a:srgbClr val="333333"/>
                </a:solidFill>
                <a:latin typeface="Calibri"/>
              </a:rPr>
              <a:t> can arise from large-scale renewable energy projects, requiring careful planning and community engagement to minimize environmental impacts.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Supply chain vulnerabilities</a:t>
            </a:r>
            <a:r>
              <a:rPr sz="1800">
                <a:solidFill>
                  <a:srgbClr val="333333"/>
                </a:solidFill>
                <a:latin typeface="Calibri"/>
              </a:rPr>
              <a:t> for critical minerals used in renewable energy technologies need to be addressed through diversification and recycling.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Cybersecurity risks</a:t>
            </a:r>
            <a:r>
              <a:rPr sz="1800">
                <a:solidFill>
                  <a:srgbClr val="333333"/>
                </a:solidFill>
                <a:latin typeface="Calibri"/>
              </a:rPr>
              <a:t> to renewable energy infrastructure require robust security measures to protect against attacks and ensure grid stability.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u="sng" sz="1800">
                <a:solidFill>
                  <a:srgbClr val="333333"/>
                </a:solidFill>
                <a:latin typeface="Calibri"/>
              </a:rPr>
              <a:t>International collaboration</a:t>
            </a:r>
            <a:r>
              <a:rPr sz="1800">
                <a:solidFill>
                  <a:srgbClr val="333333"/>
                </a:solidFill>
                <a:latin typeface="Calibri"/>
              </a:rPr>
              <a:t> is essential for sharing knowledge, developing standards, and coordinating efforts to accelerate the global transition to renewable energy.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Yadav, Harsh</dc:creator>
  <cp:lastModifiedBy>Yadav, Harsh</cp:lastModifiedBy>
  <cp:revision>2</cp:revision>
  <dcterms:created xsi:type="dcterms:W3CDTF">2025-09-13T13:09:39Z</dcterms:created>
  <dcterms:modified xsi:type="dcterms:W3CDTF">2025-09-13T13:32:27Z</dcterms:modified>
</cp:coreProperties>
</file>