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3"/>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3" name="Shape 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1" name="Shape 1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0" name="Shape 1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8" name="Shape 1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6" name="Shape 1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1" name="Shape 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59" name="Shape 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77" name="Shape 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3" name="Shape 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0" name="Shape 10"/>
        <p:cNvGrpSpPr/>
        <p:nvPr/>
      </p:nvGrpSpPr>
      <p:grpSpPr>
        <a:xfrm>
          <a:off x="0" y="0"/>
          <a:ext cx="0" cy="0"/>
          <a:chOff x="0" y="0"/>
          <a:chExt cx="0" cy="0"/>
        </a:xfrm>
      </p:grpSpPr>
      <p:sp>
        <p:nvSpPr>
          <p:cNvPr id="11" name="Shape 11"/>
          <p:cNvSpPr/>
          <p:nvPr>
            <p:ph idx="2" type="pic"/>
          </p:nvPr>
        </p:nvSpPr>
        <p:spPr>
          <a:xfrm>
            <a:off x="-9144" y="0"/>
            <a:ext cx="9153144" cy="5143500"/>
          </a:xfrm>
          <a:prstGeom prst="rect">
            <a:avLst/>
          </a:prstGeom>
          <a:noFill/>
          <a:ln>
            <a:noFill/>
          </a:ln>
        </p:spPr>
        <p:txBody>
          <a:bodyPr anchorCtr="0" anchor="t" bIns="91425" lIns="91425" rIns="91425" wrap="square" tIns="91425"/>
          <a:lstStyle>
            <a:lvl1pPr indent="-342900" lvl="0" marL="342900" marR="0" rtl="0" algn="l">
              <a:spcBef>
                <a:spcPts val="480"/>
              </a:spcBef>
              <a:spcAft>
                <a:spcPts val="0"/>
              </a:spcAft>
              <a:buSzPts val="1400"/>
              <a:buNone/>
              <a:defRPr b="0" i="0" sz="2400" u="none" cap="none" strike="noStrike">
                <a:solidFill>
                  <a:schemeClr val="dk1"/>
                </a:solidFill>
                <a:latin typeface="Arial"/>
                <a:ea typeface="Arial"/>
                <a:cs typeface="Arial"/>
                <a:sym typeface="Arial"/>
              </a:defRPr>
            </a:lvl1pPr>
            <a:lvl2pPr indent="-82550" lvl="1" marL="62865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82550" lvl="2" marL="108585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139700" lvl="3" marL="16002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196850" lvl="4" marL="211455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ph idx="1" type="body"/>
          </p:nvPr>
        </p:nvSpPr>
        <p:spPr>
          <a:xfrm>
            <a:off x="227752" y="1532443"/>
            <a:ext cx="3637261" cy="1811289"/>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1" i="0" sz="3000" u="none" cap="none" strike="noStrike">
                <a:solidFill>
                  <a:schemeClr val="lt1"/>
                </a:solidFill>
                <a:latin typeface="Arial"/>
                <a:ea typeface="Arial"/>
                <a:cs typeface="Arial"/>
                <a:sym typeface="Arial"/>
              </a:defRPr>
            </a:lvl1pPr>
            <a:lvl2pPr indent="-82550" lvl="1" marL="62865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82550" lvl="2" marL="108585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139700" lvl="3" marL="1600200" marR="0" rtl="0" algn="l">
              <a:spcBef>
                <a:spcPts val="280"/>
              </a:spcBef>
              <a:spcAft>
                <a:spcPts val="0"/>
              </a:spcAft>
              <a:buClr>
                <a:schemeClr val="lt1"/>
              </a:buClr>
              <a:buSzPts val="1400"/>
              <a:buFont typeface="Courier New"/>
              <a:buChar char="o"/>
              <a:defRPr b="0" i="0" sz="1400" u="none" cap="none" strike="noStrike">
                <a:solidFill>
                  <a:schemeClr val="lt1"/>
                </a:solidFill>
                <a:latin typeface="Arial"/>
                <a:ea typeface="Arial"/>
                <a:cs typeface="Arial"/>
                <a:sym typeface="Arial"/>
              </a:defRPr>
            </a:lvl4pPr>
            <a:lvl5pPr indent="-196850" lvl="4" marL="211455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Shape 13"/>
          <p:cNvSpPr txBox="1"/>
          <p:nvPr>
            <p:ph idx="3" type="body"/>
          </p:nvPr>
        </p:nvSpPr>
        <p:spPr>
          <a:xfrm>
            <a:off x="227012" y="3718898"/>
            <a:ext cx="1783159" cy="361950"/>
          </a:xfrm>
          <a:prstGeom prst="rect">
            <a:avLst/>
          </a:prstGeom>
          <a:noFill/>
          <a:ln>
            <a:noFill/>
          </a:ln>
        </p:spPr>
        <p:txBody>
          <a:bodyPr anchorCtr="0" anchor="t" bIns="91425" lIns="91425" rIns="91425" wrap="square" tIns="91425"/>
          <a:lstStyle>
            <a:lvl1pPr indent="-342900" lvl="0" marL="342900" marR="0" rtl="0" algn="l">
              <a:spcBef>
                <a:spcPts val="0"/>
              </a:spcBef>
              <a:spcAft>
                <a:spcPts val="0"/>
              </a:spcAft>
              <a:buSzPts val="1400"/>
              <a:buNone/>
              <a:defRPr b="0" i="0" sz="1000" u="none" cap="none" strike="noStrike">
                <a:solidFill>
                  <a:srgbClr val="FFFFFF"/>
                </a:solidFill>
                <a:latin typeface="Arial"/>
                <a:ea typeface="Arial"/>
                <a:cs typeface="Arial"/>
                <a:sym typeface="Arial"/>
              </a:defRPr>
            </a:lvl1pPr>
            <a:lvl2pPr indent="0" lvl="1"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139700" lvl="3" marL="16002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196850" lvl="4" marL="211455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p:spTree>
      <p:nvGrpSpPr>
        <p:cNvPr id="20" name="Shape 20"/>
        <p:cNvGrpSpPr/>
        <p:nvPr/>
      </p:nvGrpSpPr>
      <p:grpSpPr>
        <a:xfrm>
          <a:off x="0" y="0"/>
          <a:ext cx="0" cy="0"/>
          <a:chOff x="0" y="0"/>
          <a:chExt cx="0" cy="0"/>
        </a:xfrm>
      </p:grpSpPr>
      <p:sp>
        <p:nvSpPr>
          <p:cNvPr id="21" name="Shape 21"/>
          <p:cNvSpPr txBox="1"/>
          <p:nvPr>
            <p:ph idx="1" type="body"/>
          </p:nvPr>
        </p:nvSpPr>
        <p:spPr>
          <a:xfrm>
            <a:off x="501792" y="1583857"/>
            <a:ext cx="8315553" cy="313101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82550" lvl="1" marL="62865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82550" lvl="2" marL="108585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139700" lvl="3" marL="1600200" marR="0" rtl="0" algn="l">
              <a:spcBef>
                <a:spcPts val="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196850" lvl="4" marL="2114550" marR="0" rtl="0" algn="l">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 name="Shape 22"/>
          <p:cNvSpPr txBox="1"/>
          <p:nvPr>
            <p:ph idx="2" type="body"/>
          </p:nvPr>
        </p:nvSpPr>
        <p:spPr>
          <a:xfrm>
            <a:off x="6176711" y="228989"/>
            <a:ext cx="2740741" cy="265113"/>
          </a:xfrm>
          <a:prstGeom prst="rect">
            <a:avLst/>
          </a:prstGeom>
          <a:noFill/>
          <a:ln>
            <a:noFill/>
          </a:ln>
        </p:spPr>
        <p:txBody>
          <a:bodyPr anchorCtr="0" anchor="t" bIns="91425" lIns="91425" rIns="91425" wrap="square" tIns="91425"/>
          <a:lstStyle>
            <a:lvl1pPr indent="0" lvl="0" marL="0" marR="0" rtl="0" algn="r">
              <a:spcBef>
                <a:spcPts val="0"/>
              </a:spcBef>
              <a:spcAft>
                <a:spcPts val="0"/>
              </a:spcAft>
              <a:buSzPts val="1400"/>
              <a:buNone/>
              <a:defRPr b="1" i="0" sz="1400" u="none" cap="none" strike="noStrike">
                <a:solidFill>
                  <a:schemeClr val="lt1"/>
                </a:solidFill>
                <a:latin typeface="Arial"/>
                <a:ea typeface="Arial"/>
                <a:cs typeface="Arial"/>
                <a:sym typeface="Arial"/>
              </a:defRPr>
            </a:lvl1pPr>
            <a:lvl2pPr indent="0" lvl="1"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SzPts val="1400"/>
              <a:buFont typeface="Courier New"/>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Shape 23"/>
          <p:cNvSpPr txBox="1"/>
          <p:nvPr>
            <p:ph idx="10" type="dt"/>
          </p:nvPr>
        </p:nvSpPr>
        <p:spPr>
          <a:xfrm>
            <a:off x="457200" y="4767262"/>
            <a:ext cx="2133600" cy="274637"/>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and Image">
    <p:spTree>
      <p:nvGrpSpPr>
        <p:cNvPr id="25" name="Shape 25"/>
        <p:cNvGrpSpPr/>
        <p:nvPr/>
      </p:nvGrpSpPr>
      <p:grpSpPr>
        <a:xfrm>
          <a:off x="0" y="0"/>
          <a:ext cx="0" cy="0"/>
          <a:chOff x="0" y="0"/>
          <a:chExt cx="0" cy="0"/>
        </a:xfrm>
      </p:grpSpPr>
      <p:sp>
        <p:nvSpPr>
          <p:cNvPr id="26" name="Shape 26"/>
          <p:cNvSpPr txBox="1"/>
          <p:nvPr>
            <p:ph idx="1" type="body"/>
          </p:nvPr>
        </p:nvSpPr>
        <p:spPr>
          <a:xfrm>
            <a:off x="501792" y="1583857"/>
            <a:ext cx="3810941" cy="313101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82550" lvl="1" marL="62865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82550" lvl="2" marL="108585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139700" lvl="3" marL="1600200" marR="0" rtl="0" algn="l">
              <a:spcBef>
                <a:spcPts val="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196850" lvl="4" marL="2114550" marR="0" rtl="0" algn="l">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Shape 27"/>
          <p:cNvSpPr txBox="1"/>
          <p:nvPr>
            <p:ph idx="2" type="body"/>
          </p:nvPr>
        </p:nvSpPr>
        <p:spPr>
          <a:xfrm>
            <a:off x="4672577" y="712598"/>
            <a:ext cx="4480560" cy="4430902"/>
          </a:xfrm>
          <a:prstGeom prst="rect">
            <a:avLst/>
          </a:prstGeom>
          <a:noFill/>
          <a:ln>
            <a:noFill/>
          </a:ln>
        </p:spPr>
        <p:txBody>
          <a:bodyPr anchorCtr="0" anchor="ctr" bIns="91425" lIns="91425" rIns="91425" wrap="square" tIns="91425"/>
          <a:lstStyle>
            <a:lvl1pPr indent="-342900" lvl="0" marL="342900" marR="0" rtl="0" algn="ctr">
              <a:spcBef>
                <a:spcPts val="600"/>
              </a:spcBef>
              <a:spcAft>
                <a:spcPts val="0"/>
              </a:spcAft>
              <a:buSzPts val="1400"/>
              <a:buNone/>
              <a:defRPr b="1" i="0" sz="3000" u="none" cap="none" strike="noStrike">
                <a:solidFill>
                  <a:schemeClr val="dk1"/>
                </a:solidFill>
                <a:latin typeface="Arial"/>
                <a:ea typeface="Arial"/>
                <a:cs typeface="Arial"/>
                <a:sym typeface="Arial"/>
              </a:defRPr>
            </a:lvl1pPr>
            <a:lvl2pPr indent="0" lvl="1" marL="0" marR="0" rtl="0" algn="l">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82550" lvl="2" marL="108585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139700" lvl="3" marL="16002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196850" lvl="4" marL="211455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 name="Shape 28"/>
          <p:cNvSpPr txBox="1"/>
          <p:nvPr>
            <p:ph idx="3" type="body"/>
          </p:nvPr>
        </p:nvSpPr>
        <p:spPr>
          <a:xfrm>
            <a:off x="6176711" y="228989"/>
            <a:ext cx="2740741" cy="265113"/>
          </a:xfrm>
          <a:prstGeom prst="rect">
            <a:avLst/>
          </a:prstGeom>
          <a:noFill/>
          <a:ln>
            <a:noFill/>
          </a:ln>
        </p:spPr>
        <p:txBody>
          <a:bodyPr anchorCtr="0" anchor="t" bIns="91425" lIns="91425" rIns="91425" wrap="square" tIns="91425"/>
          <a:lstStyle>
            <a:lvl1pPr indent="0" lvl="0" marL="0" marR="0" rtl="0" algn="r">
              <a:spcBef>
                <a:spcPts val="0"/>
              </a:spcBef>
              <a:spcAft>
                <a:spcPts val="0"/>
              </a:spcAft>
              <a:buSzPts val="1400"/>
              <a:buNone/>
              <a:defRPr b="1" i="0" sz="1400" u="none" cap="none" strike="noStrike">
                <a:solidFill>
                  <a:schemeClr val="lt1"/>
                </a:solidFill>
                <a:latin typeface="Arial"/>
                <a:ea typeface="Arial"/>
                <a:cs typeface="Arial"/>
                <a:sym typeface="Arial"/>
              </a:defRPr>
            </a:lvl1pPr>
            <a:lvl2pPr indent="0" lvl="1"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SzPts val="1400"/>
              <a:buFont typeface="Courier New"/>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 name="Shape 29"/>
          <p:cNvSpPr txBox="1"/>
          <p:nvPr>
            <p:ph idx="10" type="dt"/>
          </p:nvPr>
        </p:nvSpPr>
        <p:spPr>
          <a:xfrm>
            <a:off x="457200" y="4767262"/>
            <a:ext cx="2133600" cy="274637"/>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 name="Shape 14"/>
        <p:cNvGrpSpPr/>
        <p:nvPr/>
      </p:nvGrpSpPr>
      <p:grpSpPr>
        <a:xfrm>
          <a:off x="0" y="0"/>
          <a:ext cx="0" cy="0"/>
          <a:chOff x="0" y="0"/>
          <a:chExt cx="0" cy="0"/>
        </a:xfrm>
      </p:grpSpPr>
      <p:pic>
        <p:nvPicPr>
          <p:cNvPr descr="nyu_white.png" id="15" name="Shape 15"/>
          <p:cNvPicPr preferRelativeResize="0"/>
          <p:nvPr/>
        </p:nvPicPr>
        <p:blipFill rotWithShape="1">
          <a:blip r:embed="rId1">
            <a:alphaModFix/>
          </a:blip>
          <a:srcRect b="0" l="0" r="0" t="0"/>
          <a:stretch/>
        </p:blipFill>
        <p:spPr>
          <a:xfrm>
            <a:off x="230187" y="234950"/>
            <a:ext cx="673100" cy="228600"/>
          </a:xfrm>
          <a:prstGeom prst="rect">
            <a:avLst/>
          </a:prstGeom>
          <a:noFill/>
          <a:ln>
            <a:noFill/>
          </a:ln>
        </p:spPr>
      </p:pic>
      <p:sp>
        <p:nvSpPr>
          <p:cNvPr id="16" name="Shape 16"/>
          <p:cNvSpPr txBox="1"/>
          <p:nvPr/>
        </p:nvSpPr>
        <p:spPr>
          <a:xfrm>
            <a:off x="0" y="0"/>
            <a:ext cx="9153525" cy="712787"/>
          </a:xfrm>
          <a:prstGeom prst="rect">
            <a:avLst/>
          </a:prstGeom>
          <a:solidFill>
            <a:srgbClr val="57068C"/>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nyu_white.png" id="17" name="Shape 17"/>
          <p:cNvPicPr preferRelativeResize="0"/>
          <p:nvPr/>
        </p:nvPicPr>
        <p:blipFill rotWithShape="1">
          <a:blip r:embed="rId1">
            <a:alphaModFix/>
          </a:blip>
          <a:srcRect b="0" l="0" r="0" t="0"/>
          <a:stretch/>
        </p:blipFill>
        <p:spPr>
          <a:xfrm>
            <a:off x="230187" y="234950"/>
            <a:ext cx="673100" cy="228600"/>
          </a:xfrm>
          <a:prstGeom prst="rect">
            <a:avLst/>
          </a:prstGeom>
          <a:noFill/>
          <a:ln>
            <a:noFill/>
          </a:ln>
        </p:spPr>
      </p:pic>
      <p:sp>
        <p:nvSpPr>
          <p:cNvPr id="18" name="Shape 18"/>
          <p:cNvSpPr txBox="1"/>
          <p:nvPr>
            <p:ph idx="10" type="dt"/>
          </p:nvPr>
        </p:nvSpPr>
        <p:spPr>
          <a:xfrm>
            <a:off x="457200" y="4767262"/>
            <a:ext cx="2133600" cy="274637"/>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Shape 35"/>
          <p:cNvSpPr txBox="1"/>
          <p:nvPr/>
        </p:nvSpPr>
        <p:spPr>
          <a:xfrm>
            <a:off x="0" y="0"/>
            <a:ext cx="9144000" cy="5143500"/>
          </a:xfrm>
          <a:prstGeom prst="rect">
            <a:avLst/>
          </a:prstGeom>
          <a:solidFill>
            <a:srgbClr val="57068C"/>
          </a:solidFill>
          <a:ln>
            <a:noFill/>
          </a:ln>
          <a:effectLst>
            <a:outerShdw blurRad="63500" dir="5400000" dist="23000">
              <a:srgbClr val="808080">
                <a:alpha val="34901"/>
              </a:srgbClr>
            </a:outerShdw>
          </a:effectLst>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Shape 36"/>
          <p:cNvSpPr txBox="1"/>
          <p:nvPr>
            <p:ph idx="1" type="body"/>
          </p:nvPr>
        </p:nvSpPr>
        <p:spPr>
          <a:xfrm>
            <a:off x="1066650" y="874075"/>
            <a:ext cx="7010700" cy="2395200"/>
          </a:xfrm>
          <a:prstGeom prst="rect">
            <a:avLst/>
          </a:prstGeom>
          <a:noFill/>
          <a:ln>
            <a:noFill/>
          </a:ln>
        </p:spPr>
        <p:txBody>
          <a:bodyPr anchorCtr="0" anchor="ctr" bIns="0" lIns="0" rIns="0" wrap="square" tIns="0">
            <a:noAutofit/>
          </a:bodyPr>
          <a:lstStyle/>
          <a:p>
            <a:pPr indent="-69850" lvl="0" marL="0" marR="0" rtl="0" algn="ctr">
              <a:lnSpc>
                <a:spcPct val="115000"/>
              </a:lnSpc>
              <a:spcBef>
                <a:spcPts val="0"/>
              </a:spcBef>
              <a:buClr>
                <a:schemeClr val="dk1"/>
              </a:buClr>
              <a:buSzPts val="1100"/>
              <a:buFont typeface="Arial"/>
              <a:buNone/>
            </a:pPr>
            <a:r>
              <a:rPr lang="en-US" sz="2500">
                <a:solidFill>
                  <a:srgbClr val="FFFFFF"/>
                </a:solidFill>
                <a:latin typeface="Times New Roman"/>
                <a:ea typeface="Times New Roman"/>
                <a:cs typeface="Times New Roman"/>
                <a:sym typeface="Times New Roman"/>
              </a:rPr>
              <a:t>ANALYSIS OF EMERGENCY RESPONSE SERVICES DATA TO DETERMINE EFFICIENT POSITIONS OF THE RESPONSE TEAMS</a:t>
            </a:r>
          </a:p>
        </p:txBody>
      </p:sp>
      <p:sp>
        <p:nvSpPr>
          <p:cNvPr id="37" name="Shape 37"/>
          <p:cNvSpPr txBox="1"/>
          <p:nvPr>
            <p:ph idx="1" type="body"/>
          </p:nvPr>
        </p:nvSpPr>
        <p:spPr>
          <a:xfrm>
            <a:off x="2749350" y="3269275"/>
            <a:ext cx="3645300" cy="1424100"/>
          </a:xfrm>
          <a:prstGeom prst="rect">
            <a:avLst/>
          </a:prstGeom>
          <a:noFill/>
          <a:ln>
            <a:noFill/>
          </a:ln>
        </p:spPr>
        <p:txBody>
          <a:bodyPr anchorCtr="0" anchor="ctr" bIns="0" lIns="0" rIns="0" wrap="square" tIns="0">
            <a:noAutofit/>
          </a:bodyPr>
          <a:lstStyle/>
          <a:p>
            <a:pPr indent="-69850" lvl="0" marL="0" marR="0" rtl="0" algn="ctr">
              <a:lnSpc>
                <a:spcPct val="100000"/>
              </a:lnSpc>
              <a:spcBef>
                <a:spcPts val="0"/>
              </a:spcBef>
              <a:spcAft>
                <a:spcPts val="0"/>
              </a:spcAft>
              <a:buClr>
                <a:schemeClr val="lt1"/>
              </a:buClr>
              <a:buSzPts val="1100"/>
              <a:buFont typeface="Arial"/>
              <a:buNone/>
            </a:pPr>
            <a:r>
              <a:rPr b="0" lang="en-US" sz="1400"/>
              <a:t>TEAM:</a:t>
            </a:r>
          </a:p>
          <a:p>
            <a:pPr indent="-69850" lvl="0" marL="0" marR="0" rtl="0" algn="ctr">
              <a:lnSpc>
                <a:spcPct val="100000"/>
              </a:lnSpc>
              <a:spcBef>
                <a:spcPts val="0"/>
              </a:spcBef>
              <a:spcAft>
                <a:spcPts val="0"/>
              </a:spcAft>
              <a:buClr>
                <a:schemeClr val="lt1"/>
              </a:buClr>
              <a:buSzPts val="1100"/>
              <a:buFont typeface="Arial"/>
              <a:buNone/>
            </a:pPr>
            <a:r>
              <a:t/>
            </a:r>
            <a:endParaRPr b="0" sz="1400"/>
          </a:p>
          <a:p>
            <a:pPr indent="-69850" lvl="0" marL="0" marR="0" rtl="0" algn="ctr">
              <a:lnSpc>
                <a:spcPct val="100000"/>
              </a:lnSpc>
              <a:spcBef>
                <a:spcPts val="0"/>
              </a:spcBef>
              <a:spcAft>
                <a:spcPts val="0"/>
              </a:spcAft>
              <a:buClr>
                <a:schemeClr val="lt1"/>
              </a:buClr>
              <a:buSzPts val="1100"/>
              <a:buFont typeface="Arial"/>
              <a:buNone/>
            </a:pPr>
            <a:r>
              <a:rPr b="0" lang="en-US" sz="1400"/>
              <a:t>Harsh Yadav    (hy1217)</a:t>
            </a:r>
          </a:p>
          <a:p>
            <a:pPr indent="-69850" lvl="0" marL="0" marR="0" rtl="0" algn="ctr">
              <a:lnSpc>
                <a:spcPct val="100000"/>
              </a:lnSpc>
              <a:spcBef>
                <a:spcPts val="0"/>
              </a:spcBef>
              <a:spcAft>
                <a:spcPts val="0"/>
              </a:spcAft>
              <a:buClr>
                <a:schemeClr val="lt1"/>
              </a:buClr>
              <a:buSzPts val="1100"/>
              <a:buFont typeface="Arial"/>
              <a:buNone/>
            </a:pPr>
            <a:r>
              <a:rPr b="0" lang="en-US" sz="1400"/>
              <a:t>Datta Sainath D    (dsd298)</a:t>
            </a:r>
          </a:p>
          <a:p>
            <a:pPr indent="-69850" lvl="0" marL="0" marR="0" rtl="0" algn="ctr">
              <a:lnSpc>
                <a:spcPct val="100000"/>
              </a:lnSpc>
              <a:spcBef>
                <a:spcPts val="0"/>
              </a:spcBef>
              <a:spcAft>
                <a:spcPts val="0"/>
              </a:spcAft>
              <a:buClr>
                <a:schemeClr val="lt1"/>
              </a:buClr>
              <a:buSzPts val="1100"/>
              <a:buFont typeface="Arial"/>
              <a:buNone/>
            </a:pPr>
            <a:r>
              <a:rPr b="0" i="0" lang="en-US" sz="1400" u="none" cap="none" strike="noStrike">
                <a:solidFill>
                  <a:schemeClr val="lt1"/>
                </a:solidFill>
                <a:latin typeface="Arial"/>
                <a:ea typeface="Arial"/>
                <a:cs typeface="Arial"/>
                <a:sym typeface="Arial"/>
              </a:rPr>
              <a:t>Madhu Kiran Gudivada    (mg5309</a:t>
            </a:r>
            <a:r>
              <a:rPr b="0" i="0" lang="en-US" sz="1100" u="none" cap="none" strike="noStrike">
                <a:solidFill>
                  <a:schemeClr val="lt1"/>
                </a:solidFill>
                <a:latin typeface="Arial"/>
                <a:ea typeface="Arial"/>
                <a:cs typeface="Arial"/>
                <a:sym typeface="Arial"/>
              </a:rPr>
              <a:t>)</a:t>
            </a:r>
          </a:p>
          <a:p>
            <a:pPr indent="-69850" lvl="0" marL="0" marR="0" rtl="0" algn="l">
              <a:lnSpc>
                <a:spcPct val="100000"/>
              </a:lnSpc>
              <a:spcBef>
                <a:spcPts val="0"/>
              </a:spcBef>
              <a:spcAft>
                <a:spcPts val="0"/>
              </a:spcAft>
              <a:buClr>
                <a:schemeClr val="lt1"/>
              </a:buClr>
              <a:buSzPts val="1100"/>
              <a:buFont typeface="Arial"/>
              <a:buNone/>
            </a:pPr>
            <a:r>
              <a:t/>
            </a:r>
            <a:endParaRPr/>
          </a:p>
        </p:txBody>
      </p:sp>
      <p:pic>
        <p:nvPicPr>
          <p:cNvPr descr="nyu_white.png" id="38" name="Shape 38"/>
          <p:cNvPicPr preferRelativeResize="0"/>
          <p:nvPr/>
        </p:nvPicPr>
        <p:blipFill rotWithShape="1">
          <a:blip r:embed="rId3">
            <a:alphaModFix/>
          </a:blip>
          <a:srcRect b="0" l="0" r="0" t="0"/>
          <a:stretch/>
        </p:blipFill>
        <p:spPr>
          <a:xfrm>
            <a:off x="333369" y="264825"/>
            <a:ext cx="1015300" cy="34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414350" y="803275"/>
            <a:ext cx="8315400" cy="490200"/>
          </a:xfrm>
          <a:prstGeom prst="rect">
            <a:avLst/>
          </a:prstGeom>
          <a:noFill/>
          <a:ln>
            <a:noFill/>
          </a:ln>
        </p:spPr>
        <p:txBody>
          <a:bodyPr anchorCtr="0" anchor="t" bIns="0" lIns="0" rIns="0" wrap="square" tIns="0">
            <a:noAutofit/>
          </a:bodyPr>
          <a:lstStyle/>
          <a:p>
            <a:pPr indent="-88900" lvl="0" marL="0" marR="0" rtl="0" algn="ctr">
              <a:lnSpc>
                <a:spcPct val="100000"/>
              </a:lnSpc>
              <a:spcBef>
                <a:spcPts val="0"/>
              </a:spcBef>
              <a:spcAft>
                <a:spcPts val="0"/>
              </a:spcAft>
              <a:buClr>
                <a:schemeClr val="dk1"/>
              </a:buClr>
              <a:buSzPts val="1400"/>
              <a:buFont typeface="Arial"/>
              <a:buNone/>
            </a:pPr>
            <a:r>
              <a:rPr b="0" lang="en-US" sz="1400"/>
              <a:t>Response time is almost similar for all months, but a little more in January and February, which represents good service by the fire department.</a:t>
            </a:r>
          </a:p>
        </p:txBody>
      </p:sp>
      <p:sp>
        <p:nvSpPr>
          <p:cNvPr id="114" name="Shape 114"/>
          <p:cNvSpPr txBox="1"/>
          <p:nvPr>
            <p:ph idx="1" type="body"/>
          </p:nvPr>
        </p:nvSpPr>
        <p:spPr>
          <a:xfrm>
            <a:off x="1994601" y="219075"/>
            <a:ext cx="5154900" cy="265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chemeClr val="lt1"/>
                </a:solidFill>
              </a:rPr>
              <a:t>AVERAGE RESPONSE TIME BY MONTH</a:t>
            </a:r>
          </a:p>
        </p:txBody>
      </p:sp>
      <p:sp>
        <p:nvSpPr>
          <p:cNvPr id="115" name="Shape 115"/>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116" name="Shape 116"/>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117" name="Shape 117"/>
          <p:cNvPicPr preferRelativeResize="0"/>
          <p:nvPr/>
        </p:nvPicPr>
        <p:blipFill>
          <a:blip r:embed="rId3">
            <a:alphaModFix/>
          </a:blip>
          <a:stretch>
            <a:fillRect/>
          </a:stretch>
        </p:blipFill>
        <p:spPr>
          <a:xfrm>
            <a:off x="1262050" y="1331600"/>
            <a:ext cx="5935099" cy="3710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520700" y="869950"/>
            <a:ext cx="8315400" cy="594900"/>
          </a:xfrm>
          <a:prstGeom prst="rect">
            <a:avLst/>
          </a:prstGeom>
          <a:noFill/>
          <a:ln>
            <a:noFill/>
          </a:ln>
        </p:spPr>
        <p:txBody>
          <a:bodyPr anchorCtr="0" anchor="t" bIns="0" lIns="0" rIns="0" wrap="square" tIns="0">
            <a:noAutofit/>
          </a:bodyPr>
          <a:lstStyle/>
          <a:p>
            <a:pPr indent="-88900" lvl="0" marL="0" marR="0" rtl="0" algn="ctr">
              <a:lnSpc>
                <a:spcPct val="100000"/>
              </a:lnSpc>
              <a:spcBef>
                <a:spcPts val="0"/>
              </a:spcBef>
              <a:spcAft>
                <a:spcPts val="0"/>
              </a:spcAft>
              <a:buClr>
                <a:schemeClr val="dk1"/>
              </a:buClr>
              <a:buSzPts val="1400"/>
              <a:buFont typeface="Arial"/>
              <a:buNone/>
            </a:pPr>
            <a:r>
              <a:rPr b="0" lang="en-US" sz="1400"/>
              <a:t>Response time is almost similar for all seasons, but is a little high during the winter season.</a:t>
            </a:r>
          </a:p>
        </p:txBody>
      </p:sp>
      <p:sp>
        <p:nvSpPr>
          <p:cNvPr id="123" name="Shape 123"/>
          <p:cNvSpPr txBox="1"/>
          <p:nvPr>
            <p:ph idx="1" type="body"/>
          </p:nvPr>
        </p:nvSpPr>
        <p:spPr>
          <a:xfrm>
            <a:off x="2035801" y="208525"/>
            <a:ext cx="5072400" cy="265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chemeClr val="lt1"/>
                </a:solidFill>
              </a:rPr>
              <a:t>AVERAGE RESPONSE TIME BY SEASON</a:t>
            </a:r>
          </a:p>
        </p:txBody>
      </p:sp>
      <p:sp>
        <p:nvSpPr>
          <p:cNvPr id="124" name="Shape 124"/>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125" name="Shape 125"/>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126" name="Shape 126"/>
          <p:cNvPicPr preferRelativeResize="0"/>
          <p:nvPr/>
        </p:nvPicPr>
        <p:blipFill>
          <a:blip r:embed="rId3">
            <a:alphaModFix/>
          </a:blip>
          <a:stretch>
            <a:fillRect/>
          </a:stretch>
        </p:blipFill>
        <p:spPr>
          <a:xfrm>
            <a:off x="1578125" y="1207775"/>
            <a:ext cx="6133200" cy="383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 type="body"/>
          </p:nvPr>
        </p:nvSpPr>
        <p:spPr>
          <a:xfrm>
            <a:off x="457200" y="784225"/>
            <a:ext cx="8315400" cy="1816200"/>
          </a:xfrm>
          <a:prstGeom prst="rect">
            <a:avLst/>
          </a:prstGeom>
          <a:noFill/>
          <a:ln>
            <a:noFill/>
          </a:ln>
        </p:spPr>
        <p:txBody>
          <a:bodyPr anchorCtr="0" anchor="t" bIns="0" lIns="0" rIns="0" wrap="square" tIns="0">
            <a:noAutofit/>
          </a:bodyPr>
          <a:lstStyle/>
          <a:p>
            <a:pPr indent="-88900" lvl="0" marL="0" marR="0" rtl="0" algn="ctr">
              <a:lnSpc>
                <a:spcPct val="100000"/>
              </a:lnSpc>
              <a:spcBef>
                <a:spcPts val="0"/>
              </a:spcBef>
              <a:spcAft>
                <a:spcPts val="0"/>
              </a:spcAft>
              <a:buClr>
                <a:schemeClr val="dk1"/>
              </a:buClr>
              <a:buSzPts val="1400"/>
              <a:buFont typeface="Arial"/>
              <a:buNone/>
            </a:pPr>
            <a:r>
              <a:rPr b="0" lang="en-US" sz="1400"/>
              <a:t>Representation of Number of Incidents by Zip Code where the red color represents more number of incidents and blue represents less number of incidents. So, we can infer that locations with more number of incidents need to be monitored for the cause</a:t>
            </a:r>
            <a:r>
              <a:rPr b="0" i="0" lang="en-US" sz="1400" u="none" cap="none" strike="noStrike">
                <a:solidFill>
                  <a:schemeClr val="dk1"/>
                </a:solidFill>
                <a:latin typeface="Arial"/>
                <a:ea typeface="Arial"/>
                <a:cs typeface="Arial"/>
                <a:sym typeface="Arial"/>
              </a:rPr>
              <a:t>.</a:t>
            </a:r>
          </a:p>
        </p:txBody>
      </p:sp>
      <p:sp>
        <p:nvSpPr>
          <p:cNvPr id="132" name="Shape 132"/>
          <p:cNvSpPr txBox="1"/>
          <p:nvPr>
            <p:ph idx="1" type="body"/>
          </p:nvPr>
        </p:nvSpPr>
        <p:spPr>
          <a:xfrm>
            <a:off x="2205752" y="199000"/>
            <a:ext cx="4732500" cy="265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chemeClr val="lt1"/>
                </a:solidFill>
              </a:rPr>
              <a:t>NUMBER OF INCIDENTS BY ZIP CODE</a:t>
            </a:r>
          </a:p>
        </p:txBody>
      </p:sp>
      <p:sp>
        <p:nvSpPr>
          <p:cNvPr id="133" name="Shape 133"/>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134" name="Shape 134"/>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135" name="Shape 135"/>
          <p:cNvPicPr preferRelativeResize="0"/>
          <p:nvPr/>
        </p:nvPicPr>
        <p:blipFill>
          <a:blip r:embed="rId3">
            <a:alphaModFix/>
          </a:blip>
          <a:stretch>
            <a:fillRect/>
          </a:stretch>
        </p:blipFill>
        <p:spPr>
          <a:xfrm>
            <a:off x="1296275" y="1550674"/>
            <a:ext cx="6395202" cy="3491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457200" y="836300"/>
            <a:ext cx="8315400" cy="819300"/>
          </a:xfrm>
          <a:prstGeom prst="rect">
            <a:avLst/>
          </a:prstGeom>
          <a:noFill/>
          <a:ln>
            <a:noFill/>
          </a:ln>
        </p:spPr>
        <p:txBody>
          <a:bodyPr anchorCtr="0" anchor="t" bIns="0" lIns="0" rIns="0" wrap="square" tIns="0">
            <a:noAutofit/>
          </a:bodyPr>
          <a:lstStyle/>
          <a:p>
            <a:pPr indent="-88900" lvl="0" marL="0" rtl="0" algn="ctr">
              <a:spcBef>
                <a:spcPts val="0"/>
              </a:spcBef>
              <a:buClr>
                <a:schemeClr val="dk1"/>
              </a:buClr>
              <a:buSzPts val="1400"/>
              <a:buFont typeface="Arial"/>
              <a:buNone/>
            </a:pPr>
            <a:r>
              <a:rPr b="0" lang="en-US" sz="1400"/>
              <a:t>Representation of Average Response Time by Zip Code where the red color represents more response time and green represents less response time. So, we can infer that locations with more number of incidents need more assistance.</a:t>
            </a: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1" name="Shape 141"/>
          <p:cNvSpPr txBox="1"/>
          <p:nvPr>
            <p:ph idx="1" type="body"/>
          </p:nvPr>
        </p:nvSpPr>
        <p:spPr>
          <a:xfrm>
            <a:off x="2021851" y="209550"/>
            <a:ext cx="5100300" cy="265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chemeClr val="lt1"/>
                </a:solidFill>
              </a:rPr>
              <a:t>AVERAGE RESPONSE TIME BY ZIPCODE</a:t>
            </a:r>
          </a:p>
        </p:txBody>
      </p:sp>
      <p:sp>
        <p:nvSpPr>
          <p:cNvPr id="142" name="Shape 142"/>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143" name="Shape 143"/>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144" name="Shape 144"/>
          <p:cNvPicPr preferRelativeResize="0"/>
          <p:nvPr/>
        </p:nvPicPr>
        <p:blipFill>
          <a:blip r:embed="rId3">
            <a:alphaModFix/>
          </a:blip>
          <a:stretch>
            <a:fillRect/>
          </a:stretch>
        </p:blipFill>
        <p:spPr>
          <a:xfrm>
            <a:off x="832575" y="1541150"/>
            <a:ext cx="7025550" cy="3602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1" type="body"/>
          </p:nvPr>
        </p:nvSpPr>
        <p:spPr>
          <a:xfrm>
            <a:off x="371475" y="800100"/>
            <a:ext cx="8315400" cy="760200"/>
          </a:xfrm>
          <a:prstGeom prst="rect">
            <a:avLst/>
          </a:prstGeom>
          <a:noFill/>
          <a:ln>
            <a:noFill/>
          </a:ln>
        </p:spPr>
        <p:txBody>
          <a:bodyPr anchorCtr="0" anchor="t" bIns="0" lIns="0" rIns="0" wrap="square" tIns="0">
            <a:noAutofit/>
          </a:bodyPr>
          <a:lstStyle/>
          <a:p>
            <a:pPr indent="-88900" lvl="0" marL="0" marR="0" rtl="0" algn="ctr">
              <a:lnSpc>
                <a:spcPct val="100000"/>
              </a:lnSpc>
              <a:spcBef>
                <a:spcPts val="0"/>
              </a:spcBef>
              <a:spcAft>
                <a:spcPts val="0"/>
              </a:spcAft>
              <a:buClr>
                <a:schemeClr val="dk1"/>
              </a:buClr>
              <a:buSzPts val="1400"/>
              <a:buFont typeface="Arial"/>
              <a:buNone/>
            </a:pPr>
            <a:r>
              <a:rPr b="0" lang="en-US" sz="1400"/>
              <a:t>Incident locations in Zip Code 10003 marked with red dots and Blue markers represent the ideal new locations for installing new fire stations.</a:t>
            </a:r>
          </a:p>
        </p:txBody>
      </p:sp>
      <p:sp>
        <p:nvSpPr>
          <p:cNvPr id="150" name="Shape 150"/>
          <p:cNvSpPr txBox="1"/>
          <p:nvPr>
            <p:ph idx="1" type="body"/>
          </p:nvPr>
        </p:nvSpPr>
        <p:spPr>
          <a:xfrm>
            <a:off x="2333552" y="199000"/>
            <a:ext cx="4476900" cy="265200"/>
          </a:xfrm>
          <a:prstGeom prst="rect">
            <a:avLst/>
          </a:prstGeom>
          <a:noFill/>
          <a:ln>
            <a:noFill/>
          </a:ln>
        </p:spPr>
        <p:txBody>
          <a:bodyPr anchorCtr="0" anchor="t" bIns="0" lIns="0" rIns="0" wrap="square" tIns="0">
            <a:noAutofit/>
          </a:bodyPr>
          <a:lstStyle/>
          <a:p>
            <a:pPr indent="-88900" lvl="0" marL="0" marR="0" rtl="0">
              <a:lnSpc>
                <a:spcPct val="100000"/>
              </a:lnSpc>
              <a:spcBef>
                <a:spcPts val="0"/>
              </a:spcBef>
              <a:spcAft>
                <a:spcPts val="0"/>
              </a:spcAft>
              <a:buClr>
                <a:schemeClr val="lt1"/>
              </a:buClr>
              <a:buSzPts val="1400"/>
              <a:buFont typeface="Arial"/>
              <a:buNone/>
            </a:pPr>
            <a:r>
              <a:rPr lang="en-US">
                <a:solidFill>
                  <a:srgbClr val="F3F3F3"/>
                </a:solidFill>
              </a:rPr>
              <a:t>FIRE INCIDENTS IN ZIP CODE 10003</a:t>
            </a:r>
          </a:p>
        </p:txBody>
      </p:sp>
      <p:sp>
        <p:nvSpPr>
          <p:cNvPr id="151" name="Shape 151"/>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152" name="Shape 152"/>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153" name="Shape 153"/>
          <p:cNvPicPr preferRelativeResize="0"/>
          <p:nvPr/>
        </p:nvPicPr>
        <p:blipFill>
          <a:blip r:embed="rId3">
            <a:alphaModFix/>
          </a:blip>
          <a:stretch>
            <a:fillRect/>
          </a:stretch>
        </p:blipFill>
        <p:spPr>
          <a:xfrm>
            <a:off x="1666175" y="1255400"/>
            <a:ext cx="5990956" cy="374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501650" y="2455550"/>
            <a:ext cx="8315400" cy="2259300"/>
          </a:xfrm>
          <a:prstGeom prst="rect">
            <a:avLst/>
          </a:prstGeom>
          <a:noFill/>
          <a:ln>
            <a:noFill/>
          </a:ln>
        </p:spPr>
        <p:txBody>
          <a:bodyPr anchorCtr="0" anchor="t" bIns="0" lIns="0" rIns="0" wrap="square" tIns="0">
            <a:noAutofit/>
          </a:bodyPr>
          <a:lstStyle/>
          <a:p>
            <a:pPr indent="-203200" lvl="0" marL="0" marR="0" rtl="0" algn="ctr">
              <a:lnSpc>
                <a:spcPct val="100000"/>
              </a:lnSpc>
              <a:spcBef>
                <a:spcPts val="0"/>
              </a:spcBef>
              <a:spcAft>
                <a:spcPts val="0"/>
              </a:spcAft>
              <a:buClr>
                <a:schemeClr val="dk1"/>
              </a:buClr>
              <a:buSzPts val="3200"/>
              <a:buFont typeface="Arial"/>
              <a:buNone/>
            </a:pPr>
            <a:r>
              <a:rPr lang="en-US" sz="3400"/>
              <a:t>THANK YOU!</a:t>
            </a:r>
          </a:p>
        </p:txBody>
      </p:sp>
      <p:sp>
        <p:nvSpPr>
          <p:cNvPr id="159" name="Shape 159"/>
          <p:cNvSpPr txBox="1"/>
          <p:nvPr>
            <p:ph idx="1" type="body"/>
          </p:nvPr>
        </p:nvSpPr>
        <p:spPr>
          <a:xfrm>
            <a:off x="6338887" y="1152525"/>
            <a:ext cx="2739900" cy="265200"/>
          </a:xfrm>
          <a:prstGeom prst="rect">
            <a:avLst/>
          </a:prstGeom>
          <a:noFill/>
          <a:ln>
            <a:noFill/>
          </a:ln>
        </p:spPr>
        <p:txBody>
          <a:bodyPr anchorCtr="0" anchor="t" bIns="0" lIns="0" rIns="0" wrap="square" tIns="0">
            <a:noAutofit/>
          </a:bodyPr>
          <a:lstStyle/>
          <a:p>
            <a:pPr indent="0" lvl="0" marL="0" marR="0" rtl="0" algn="l">
              <a:spcBef>
                <a:spcPts val="0"/>
              </a:spcBef>
              <a:spcAft>
                <a:spcPts val="0"/>
              </a:spcAft>
              <a:buNone/>
            </a:pPr>
            <a:r>
              <a:rPr lang="en-US">
                <a:solidFill>
                  <a:srgbClr val="F3F3F3"/>
                </a:solidFill>
              </a:rPr>
              <a:t>1</a:t>
            </a:r>
          </a:p>
        </p:txBody>
      </p:sp>
      <p:sp>
        <p:nvSpPr>
          <p:cNvPr id="160" name="Shape 160"/>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161" name="Shape 161"/>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idx="1" type="body"/>
          </p:nvPr>
        </p:nvSpPr>
        <p:spPr>
          <a:xfrm>
            <a:off x="501650" y="1179200"/>
            <a:ext cx="8315400" cy="990600"/>
          </a:xfrm>
          <a:prstGeom prst="rect">
            <a:avLst/>
          </a:prstGeom>
          <a:noFill/>
          <a:ln>
            <a:noFill/>
          </a:ln>
        </p:spPr>
        <p:txBody>
          <a:bodyPr anchorCtr="0" anchor="t" bIns="0" lIns="0" rIns="0" wrap="square" tIns="0">
            <a:noAutofit/>
          </a:bodyPr>
          <a:lstStyle/>
          <a:p>
            <a:pPr indent="-317500" lvl="0" marL="457200" marR="0" rtl="0">
              <a:lnSpc>
                <a:spcPct val="150000"/>
              </a:lnSpc>
              <a:spcBef>
                <a:spcPts val="0"/>
              </a:spcBef>
              <a:spcAft>
                <a:spcPts val="0"/>
              </a:spcAft>
              <a:buClr>
                <a:srgbClr val="333333"/>
              </a:buClr>
              <a:buSzPts val="1400"/>
              <a:buChar char="❏"/>
            </a:pPr>
            <a:r>
              <a:rPr b="0" lang="en-US" sz="1400">
                <a:solidFill>
                  <a:srgbClr val="333333"/>
                </a:solidFill>
                <a:highlight>
                  <a:srgbClr val="FFFFFF"/>
                </a:highlight>
              </a:rPr>
              <a:t>In recent times, there is a striking increase in need of emergency services relating to fire accidents.</a:t>
            </a:r>
          </a:p>
          <a:p>
            <a:pPr indent="-317500" lvl="0" marL="457200" marR="0" rtl="0">
              <a:lnSpc>
                <a:spcPct val="150000"/>
              </a:lnSpc>
              <a:spcBef>
                <a:spcPts val="0"/>
              </a:spcBef>
              <a:spcAft>
                <a:spcPts val="0"/>
              </a:spcAft>
              <a:buClr>
                <a:srgbClr val="333333"/>
              </a:buClr>
              <a:buSzPts val="1400"/>
              <a:buChar char="❏"/>
            </a:pPr>
            <a:r>
              <a:rPr b="0" lang="en-US" sz="1400">
                <a:solidFill>
                  <a:srgbClr val="333333"/>
                </a:solidFill>
                <a:highlight>
                  <a:srgbClr val="FFFFFF"/>
                </a:highlight>
              </a:rPr>
              <a:t>It has a severe consequences on individuals, economy and environment.</a:t>
            </a:r>
          </a:p>
          <a:p>
            <a:pPr indent="-317500" lvl="0" marL="457200" marR="0" rtl="0" algn="just">
              <a:lnSpc>
                <a:spcPct val="150000"/>
              </a:lnSpc>
              <a:spcBef>
                <a:spcPts val="0"/>
              </a:spcBef>
              <a:spcAft>
                <a:spcPts val="0"/>
              </a:spcAft>
              <a:buClr>
                <a:srgbClr val="333333"/>
              </a:buClr>
              <a:buSzPts val="1400"/>
              <a:buChar char="❏"/>
            </a:pPr>
            <a:r>
              <a:rPr b="0" lang="en-US" sz="1400">
                <a:solidFill>
                  <a:srgbClr val="333333"/>
                </a:solidFill>
                <a:highlight>
                  <a:srgbClr val="FFFFFF"/>
                </a:highlight>
              </a:rPr>
              <a:t>The major reason for failure to respond to an emergency in time is the delay of emergency vehicles.</a:t>
            </a:r>
          </a:p>
          <a:p>
            <a:pPr indent="-317500" lvl="0" marL="457200" marR="0" rtl="0" algn="just">
              <a:lnSpc>
                <a:spcPct val="150000"/>
              </a:lnSpc>
              <a:spcBef>
                <a:spcPts val="0"/>
              </a:spcBef>
              <a:buClr>
                <a:srgbClr val="333333"/>
              </a:buClr>
              <a:buSzPts val="1400"/>
              <a:buChar char="❏"/>
            </a:pPr>
            <a:r>
              <a:rPr b="0" lang="en-US" sz="1400">
                <a:solidFill>
                  <a:srgbClr val="333333"/>
                </a:solidFill>
                <a:highlight>
                  <a:srgbClr val="FFFFFF"/>
                </a:highlight>
              </a:rPr>
              <a:t>It leads to human loss and can cause substantial financial losses.</a:t>
            </a:r>
          </a:p>
          <a:p>
            <a:pPr indent="0" lvl="0" marL="0" marR="0" rtl="0" algn="just">
              <a:lnSpc>
                <a:spcPct val="115000"/>
              </a:lnSpc>
              <a:spcBef>
                <a:spcPts val="0"/>
              </a:spcBef>
              <a:buNone/>
            </a:pPr>
            <a:r>
              <a:t/>
            </a:r>
            <a:endParaRPr b="0" sz="1150">
              <a:solidFill>
                <a:srgbClr val="333333"/>
              </a:solidFill>
              <a:highlight>
                <a:srgbClr val="FFFFFF"/>
              </a:highlight>
            </a:endParaRPr>
          </a:p>
          <a:p>
            <a:pPr indent="0" lvl="0" marL="0" marR="0" rtl="0" algn="just">
              <a:lnSpc>
                <a:spcPct val="115000"/>
              </a:lnSpc>
              <a:spcBef>
                <a:spcPts val="0"/>
              </a:spcBef>
              <a:buNone/>
            </a:pPr>
            <a:r>
              <a:t/>
            </a:r>
            <a:endParaRPr b="0" sz="1150">
              <a:solidFill>
                <a:srgbClr val="333333"/>
              </a:solidFill>
              <a:highlight>
                <a:srgbClr val="FFFFFF"/>
              </a:highlight>
            </a:endParaRPr>
          </a:p>
          <a:p>
            <a:pPr indent="0" lvl="0" marL="0" marR="0" rtl="0" algn="l">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44" name="Shape 44"/>
          <p:cNvSpPr txBox="1"/>
          <p:nvPr>
            <p:ph idx="1" type="body"/>
          </p:nvPr>
        </p:nvSpPr>
        <p:spPr>
          <a:xfrm>
            <a:off x="576250" y="760100"/>
            <a:ext cx="5543700" cy="5049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rgbClr val="000000"/>
                </a:solidFill>
              </a:rPr>
              <a:t>BACKGROUND</a:t>
            </a:r>
          </a:p>
        </p:txBody>
      </p:sp>
      <p:sp>
        <p:nvSpPr>
          <p:cNvPr id="45" name="Shape 45"/>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46" name="Shape 46"/>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sp>
        <p:nvSpPr>
          <p:cNvPr id="47" name="Shape 47"/>
          <p:cNvSpPr txBox="1"/>
          <p:nvPr>
            <p:ph idx="1" type="body"/>
          </p:nvPr>
        </p:nvSpPr>
        <p:spPr>
          <a:xfrm>
            <a:off x="576250" y="2519325"/>
            <a:ext cx="5543700" cy="5049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rgbClr val="000000"/>
                </a:solidFill>
              </a:rPr>
              <a:t>PROBLEM STATEMENT</a:t>
            </a:r>
          </a:p>
        </p:txBody>
      </p:sp>
      <p:sp>
        <p:nvSpPr>
          <p:cNvPr id="48" name="Shape 48"/>
          <p:cNvSpPr txBox="1"/>
          <p:nvPr>
            <p:ph idx="1" type="body"/>
          </p:nvPr>
        </p:nvSpPr>
        <p:spPr>
          <a:xfrm>
            <a:off x="485850" y="2974900"/>
            <a:ext cx="8172300" cy="2067000"/>
          </a:xfrm>
          <a:prstGeom prst="rect">
            <a:avLst/>
          </a:prstGeom>
          <a:noFill/>
          <a:ln>
            <a:noFill/>
          </a:ln>
        </p:spPr>
        <p:txBody>
          <a:bodyPr anchorCtr="0" anchor="t" bIns="0" lIns="0" rIns="0" wrap="square" tIns="0">
            <a:noAutofit/>
          </a:bodyPr>
          <a:lstStyle/>
          <a:p>
            <a:pPr indent="-317500" lvl="0" marL="457200" marR="0" rtl="0" algn="just">
              <a:lnSpc>
                <a:spcPct val="150000"/>
              </a:lnSpc>
              <a:spcBef>
                <a:spcPts val="0"/>
              </a:spcBef>
              <a:buSzPts val="1400"/>
              <a:buChar char="❏"/>
            </a:pPr>
            <a:r>
              <a:rPr b="0" lang="en-US" sz="1400">
                <a:solidFill>
                  <a:srgbClr val="333333"/>
                </a:solidFill>
                <a:highlight>
                  <a:srgbClr val="FFFFFF"/>
                </a:highlight>
              </a:rPr>
              <a:t>Aim to analyze data provided by NYC Open data website about the fire incidents in New York City.</a:t>
            </a:r>
          </a:p>
          <a:p>
            <a:pPr indent="-317500" lvl="0" marL="457200" marR="0" rtl="0" algn="just">
              <a:lnSpc>
                <a:spcPct val="150000"/>
              </a:lnSpc>
              <a:spcBef>
                <a:spcPts val="0"/>
              </a:spcBef>
              <a:buClr>
                <a:srgbClr val="333333"/>
              </a:buClr>
              <a:buSzPts val="1400"/>
              <a:buChar char="❏"/>
            </a:pPr>
            <a:r>
              <a:rPr b="0" lang="en-US" sz="1400">
                <a:solidFill>
                  <a:srgbClr val="333333"/>
                </a:solidFill>
                <a:highlight>
                  <a:srgbClr val="FFFFFF"/>
                </a:highlight>
              </a:rPr>
              <a:t>Identify efficiency of fire department of NYC in terms of response time to an incidents. </a:t>
            </a:r>
          </a:p>
          <a:p>
            <a:pPr indent="-317500" lvl="0" marL="457200" marR="0" rtl="0" algn="just">
              <a:lnSpc>
                <a:spcPct val="150000"/>
              </a:lnSpc>
              <a:spcBef>
                <a:spcPts val="0"/>
              </a:spcBef>
              <a:buClr>
                <a:srgbClr val="333333"/>
              </a:buClr>
              <a:buSzPts val="1400"/>
              <a:buChar char="❏"/>
            </a:pPr>
            <a:r>
              <a:rPr b="0" lang="en-US" sz="1400">
                <a:solidFill>
                  <a:srgbClr val="333333"/>
                </a:solidFill>
                <a:highlight>
                  <a:srgbClr val="FFFFFF"/>
                </a:highlight>
              </a:rPr>
              <a:t>Identify zip codes that have more number of fire incidents to increase assistance.</a:t>
            </a:r>
          </a:p>
          <a:p>
            <a:pPr indent="-317500" lvl="0" marL="457200" marR="0" rtl="0" algn="just">
              <a:lnSpc>
                <a:spcPct val="150000"/>
              </a:lnSpc>
              <a:spcBef>
                <a:spcPts val="0"/>
              </a:spcBef>
              <a:buClr>
                <a:srgbClr val="333333"/>
              </a:buClr>
              <a:buSzPts val="1400"/>
              <a:buChar char="❏"/>
            </a:pPr>
            <a:r>
              <a:rPr b="0" lang="en-US" sz="1400">
                <a:solidFill>
                  <a:srgbClr val="333333"/>
                </a:solidFill>
                <a:highlight>
                  <a:srgbClr val="FFFFFF"/>
                </a:highlight>
              </a:rPr>
              <a:t>Identify suitable location for installing new fire stations to reduce response time.</a:t>
            </a:r>
          </a:p>
          <a:p>
            <a:pPr indent="-317500" lvl="0" marL="457200" marR="0" rtl="0" algn="just">
              <a:lnSpc>
                <a:spcPct val="150000"/>
              </a:lnSpc>
              <a:spcBef>
                <a:spcPts val="0"/>
              </a:spcBef>
              <a:buClr>
                <a:srgbClr val="333333"/>
              </a:buClr>
              <a:buSzPts val="1400"/>
              <a:buChar char="❏"/>
            </a:pPr>
            <a:r>
              <a:rPr b="0" lang="en-US" sz="1400">
                <a:solidFill>
                  <a:srgbClr val="333333"/>
                </a:solidFill>
                <a:highlight>
                  <a:srgbClr val="FFFFFF"/>
                </a:highlight>
              </a:rPr>
              <a:t>Identify season and months in which more fire incidents occur.</a:t>
            </a:r>
          </a:p>
          <a:p>
            <a:pPr indent="-317500" lvl="0" marL="457200" marR="0" rtl="0" algn="just">
              <a:lnSpc>
                <a:spcPct val="150000"/>
              </a:lnSpc>
              <a:spcBef>
                <a:spcPts val="0"/>
              </a:spcBef>
              <a:buClr>
                <a:srgbClr val="333333"/>
              </a:buClr>
              <a:buSzPts val="1400"/>
              <a:buChar char="❏"/>
            </a:pPr>
            <a:r>
              <a:rPr b="0" lang="en-US" sz="1400">
                <a:solidFill>
                  <a:srgbClr val="333333"/>
                </a:solidFill>
                <a:highlight>
                  <a:srgbClr val="FFFFFF"/>
                </a:highlight>
              </a:rPr>
              <a:t>Identify average response time of fire department based on season and months.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Shape 53"/>
          <p:cNvSpPr txBox="1"/>
          <p:nvPr>
            <p:ph idx="1" type="body"/>
          </p:nvPr>
        </p:nvSpPr>
        <p:spPr>
          <a:xfrm>
            <a:off x="361950" y="1736725"/>
            <a:ext cx="8315400" cy="3081000"/>
          </a:xfrm>
          <a:prstGeom prst="rect">
            <a:avLst/>
          </a:prstGeom>
          <a:noFill/>
          <a:ln>
            <a:noFill/>
          </a:ln>
        </p:spPr>
        <p:txBody>
          <a:bodyPr anchorCtr="0" anchor="t" bIns="0" lIns="0" rIns="0" wrap="square" tIns="0">
            <a:noAutofit/>
          </a:bodyPr>
          <a:lstStyle/>
          <a:p>
            <a:pPr indent="-317500" lvl="0" marL="457200" marR="0" rtl="0">
              <a:lnSpc>
                <a:spcPct val="150000"/>
              </a:lnSpc>
              <a:spcBef>
                <a:spcPts val="0"/>
              </a:spcBef>
              <a:spcAft>
                <a:spcPts val="0"/>
              </a:spcAft>
              <a:buSzPts val="1400"/>
              <a:buChar char="❏"/>
            </a:pPr>
            <a:r>
              <a:rPr b="0" lang="en-US" sz="1400"/>
              <a:t>Analysis performed using PySpark to analyze data.</a:t>
            </a:r>
          </a:p>
          <a:p>
            <a:pPr indent="-317500" lvl="0" marL="457200" marR="0" rtl="0">
              <a:lnSpc>
                <a:spcPct val="150000"/>
              </a:lnSpc>
              <a:spcBef>
                <a:spcPts val="0"/>
              </a:spcBef>
              <a:spcAft>
                <a:spcPts val="0"/>
              </a:spcAft>
              <a:buSzPts val="1400"/>
              <a:buChar char="❏"/>
            </a:pPr>
            <a:r>
              <a:rPr b="0" lang="en-US" sz="1400"/>
              <a:t>Created heatmap to identify areas which have greater response time to the incident by Fire Department.</a:t>
            </a:r>
          </a:p>
          <a:p>
            <a:pPr indent="-317500" lvl="0" marL="457200" marR="0" rtl="0">
              <a:lnSpc>
                <a:spcPct val="150000"/>
              </a:lnSpc>
              <a:spcBef>
                <a:spcPts val="0"/>
              </a:spcBef>
              <a:spcAft>
                <a:spcPts val="0"/>
              </a:spcAft>
              <a:buSzPts val="1400"/>
              <a:buChar char="❏"/>
            </a:pPr>
            <a:r>
              <a:rPr b="0" lang="en-US" sz="1400"/>
              <a:t>Created plots to determine response time by each Season and Month.</a:t>
            </a:r>
          </a:p>
          <a:p>
            <a:pPr indent="-317500" lvl="0" marL="457200" rtl="0">
              <a:lnSpc>
                <a:spcPct val="150000"/>
              </a:lnSpc>
              <a:spcBef>
                <a:spcPts val="0"/>
              </a:spcBef>
              <a:spcAft>
                <a:spcPts val="0"/>
              </a:spcAft>
              <a:buSzPts val="1400"/>
              <a:buChar char="❏"/>
            </a:pPr>
            <a:r>
              <a:rPr b="0" lang="en-US" sz="1400"/>
              <a:t>Created plots to determine number of incidents by each Season and Month.</a:t>
            </a:r>
          </a:p>
          <a:p>
            <a:pPr indent="-317500" lvl="0" marL="457200" rtl="0">
              <a:lnSpc>
                <a:spcPct val="150000"/>
              </a:lnSpc>
              <a:spcBef>
                <a:spcPts val="0"/>
              </a:spcBef>
              <a:spcAft>
                <a:spcPts val="0"/>
              </a:spcAft>
              <a:buClr>
                <a:schemeClr val="dk1"/>
              </a:buClr>
              <a:buSzPts val="1400"/>
              <a:buChar char="❏"/>
            </a:pPr>
            <a:r>
              <a:rPr b="0" lang="en-US" sz="1400"/>
              <a:t>Created heatmap to identify zip codes with highest number of incidents.</a:t>
            </a:r>
          </a:p>
          <a:p>
            <a:pPr indent="-317500" lvl="0" marL="457200" rtl="0">
              <a:lnSpc>
                <a:spcPct val="150000"/>
              </a:lnSpc>
              <a:spcBef>
                <a:spcPts val="0"/>
              </a:spcBef>
              <a:buClr>
                <a:schemeClr val="dk1"/>
              </a:buClr>
              <a:buSzPts val="1400"/>
              <a:buChar char="❏"/>
            </a:pPr>
            <a:r>
              <a:rPr b="0" lang="en-US" sz="1400"/>
              <a:t>Used Clustering Algorithm to identify new locations for fire stations to reduce response time.</a:t>
            </a:r>
          </a:p>
        </p:txBody>
      </p:sp>
      <p:sp>
        <p:nvSpPr>
          <p:cNvPr id="54" name="Shape 54"/>
          <p:cNvSpPr txBox="1"/>
          <p:nvPr>
            <p:ph idx="1" type="body"/>
          </p:nvPr>
        </p:nvSpPr>
        <p:spPr>
          <a:xfrm>
            <a:off x="514350" y="1036525"/>
            <a:ext cx="5543400" cy="379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rgbClr val="000000"/>
                </a:solidFill>
              </a:rPr>
              <a:t>USE CASE</a:t>
            </a:r>
          </a:p>
        </p:txBody>
      </p:sp>
      <p:sp>
        <p:nvSpPr>
          <p:cNvPr id="55" name="Shape 55"/>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56" name="Shape 56"/>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idx="1" type="body"/>
          </p:nvPr>
        </p:nvSpPr>
        <p:spPr>
          <a:xfrm>
            <a:off x="319075" y="1274753"/>
            <a:ext cx="8315400" cy="1361700"/>
          </a:xfrm>
          <a:prstGeom prst="rect">
            <a:avLst/>
          </a:prstGeom>
          <a:noFill/>
          <a:ln>
            <a:noFill/>
          </a:ln>
        </p:spPr>
        <p:txBody>
          <a:bodyPr anchorCtr="0" anchor="t" bIns="0" lIns="0" rIns="0" wrap="square" tIns="0">
            <a:noAutofit/>
          </a:bodyPr>
          <a:lstStyle/>
          <a:p>
            <a:pPr indent="-317500" lvl="0" marL="457200" marR="0" rtl="0">
              <a:lnSpc>
                <a:spcPct val="150000"/>
              </a:lnSpc>
              <a:spcBef>
                <a:spcPts val="0"/>
              </a:spcBef>
              <a:spcAft>
                <a:spcPts val="0"/>
              </a:spcAft>
              <a:buClr>
                <a:schemeClr val="dk1"/>
              </a:buClr>
              <a:buSzPts val="1400"/>
              <a:buFont typeface="Arial"/>
              <a:buChar char="❏"/>
            </a:pPr>
            <a:r>
              <a:rPr lang="en-US" sz="1400"/>
              <a:t>PySpark</a:t>
            </a:r>
            <a:r>
              <a:rPr b="0" lang="en-US" sz="1400"/>
              <a:t> - For analyzing our huge dataset</a:t>
            </a:r>
            <a:r>
              <a:rPr b="0" i="0" lang="en-US" sz="1400" u="none" cap="none" strike="noStrike">
                <a:solidFill>
                  <a:schemeClr val="dk1"/>
                </a:solidFill>
                <a:latin typeface="Arial"/>
                <a:ea typeface="Arial"/>
                <a:cs typeface="Arial"/>
                <a:sym typeface="Arial"/>
              </a:rPr>
              <a:t> and getting insights from</a:t>
            </a:r>
            <a:r>
              <a:rPr b="0" lang="en-US" sz="1400"/>
              <a:t> the data.</a:t>
            </a:r>
          </a:p>
          <a:p>
            <a:pPr indent="-317500" lvl="0" marL="457200" marR="0" rtl="0">
              <a:lnSpc>
                <a:spcPct val="150000"/>
              </a:lnSpc>
              <a:spcBef>
                <a:spcPts val="0"/>
              </a:spcBef>
              <a:spcAft>
                <a:spcPts val="0"/>
              </a:spcAft>
              <a:buSzPts val="1400"/>
              <a:buChar char="❏"/>
            </a:pPr>
            <a:r>
              <a:rPr lang="en-US" sz="1400"/>
              <a:t>R-</a:t>
            </a:r>
            <a:r>
              <a:rPr b="0" lang="en-US" sz="1400"/>
              <a:t> For creating interactive visualizations.</a:t>
            </a:r>
          </a:p>
          <a:p>
            <a:pPr indent="-317500" lvl="0" marL="457200" marR="0" rtl="0">
              <a:lnSpc>
                <a:spcPct val="150000"/>
              </a:lnSpc>
              <a:spcBef>
                <a:spcPts val="0"/>
              </a:spcBef>
              <a:spcAft>
                <a:spcPts val="0"/>
              </a:spcAft>
              <a:buSzPts val="1400"/>
              <a:buChar char="❏"/>
            </a:pPr>
            <a:r>
              <a:rPr lang="en-US" sz="1400"/>
              <a:t>Tableau-</a:t>
            </a:r>
            <a:r>
              <a:rPr b="0" lang="en-US" sz="1400"/>
              <a:t> For creating interactive heatmaps.</a:t>
            </a:r>
          </a:p>
          <a:p>
            <a:pPr indent="-317500" lvl="0" marL="457200" marR="0" rtl="0">
              <a:lnSpc>
                <a:spcPct val="150000"/>
              </a:lnSpc>
              <a:spcBef>
                <a:spcPts val="0"/>
              </a:spcBef>
              <a:spcAft>
                <a:spcPts val="0"/>
              </a:spcAft>
              <a:buSzPts val="1400"/>
              <a:buChar char="❏"/>
            </a:pPr>
            <a:r>
              <a:rPr lang="en-US" sz="1400"/>
              <a:t>Google Maps API</a:t>
            </a:r>
            <a:r>
              <a:rPr b="0" lang="en-US" sz="1400"/>
              <a:t>- For displaying the ideal new locations for fire stations.</a:t>
            </a:r>
          </a:p>
          <a:p>
            <a:pPr indent="-317500" lvl="0" marL="457200" marR="0" rtl="0">
              <a:lnSpc>
                <a:spcPct val="150000"/>
              </a:lnSpc>
              <a:spcBef>
                <a:spcPts val="0"/>
              </a:spcBef>
              <a:spcAft>
                <a:spcPts val="0"/>
              </a:spcAft>
              <a:buSzPts val="1400"/>
              <a:buChar char="❏"/>
            </a:pPr>
            <a:r>
              <a:rPr lang="en-US" sz="1400"/>
              <a:t>Spark ML</a:t>
            </a:r>
            <a:r>
              <a:rPr b="0" lang="en-US" sz="1400"/>
              <a:t> - For running the clustering algorithm</a:t>
            </a:r>
          </a:p>
        </p:txBody>
      </p:sp>
      <p:sp>
        <p:nvSpPr>
          <p:cNvPr id="62" name="Shape 62"/>
          <p:cNvSpPr txBox="1"/>
          <p:nvPr>
            <p:ph idx="1" type="body"/>
          </p:nvPr>
        </p:nvSpPr>
        <p:spPr>
          <a:xfrm>
            <a:off x="319087" y="819150"/>
            <a:ext cx="5543400" cy="265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rgbClr val="000000"/>
                </a:solidFill>
              </a:rPr>
              <a:t>TECHNOLOGIES USED</a:t>
            </a:r>
          </a:p>
        </p:txBody>
      </p:sp>
      <p:sp>
        <p:nvSpPr>
          <p:cNvPr id="63" name="Shape 63"/>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64" name="Shape 64"/>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sp>
        <p:nvSpPr>
          <p:cNvPr id="65" name="Shape 65"/>
          <p:cNvSpPr txBox="1"/>
          <p:nvPr>
            <p:ph idx="1" type="body"/>
          </p:nvPr>
        </p:nvSpPr>
        <p:spPr>
          <a:xfrm>
            <a:off x="319087" y="2914650"/>
            <a:ext cx="5543400" cy="265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rgbClr val="000000"/>
                </a:solidFill>
              </a:rPr>
              <a:t>WHAT WE LEARNT</a:t>
            </a:r>
          </a:p>
        </p:txBody>
      </p:sp>
      <p:sp>
        <p:nvSpPr>
          <p:cNvPr id="66" name="Shape 66"/>
          <p:cNvSpPr txBox="1"/>
          <p:nvPr>
            <p:ph idx="1" type="body"/>
          </p:nvPr>
        </p:nvSpPr>
        <p:spPr>
          <a:xfrm>
            <a:off x="319075" y="3405553"/>
            <a:ext cx="8315400" cy="1361700"/>
          </a:xfrm>
          <a:prstGeom prst="rect">
            <a:avLst/>
          </a:prstGeom>
          <a:noFill/>
          <a:ln>
            <a:noFill/>
          </a:ln>
        </p:spPr>
        <p:txBody>
          <a:bodyPr anchorCtr="0" anchor="t" bIns="0" lIns="0" rIns="0" wrap="square" tIns="0">
            <a:noAutofit/>
          </a:bodyPr>
          <a:lstStyle/>
          <a:p>
            <a:pPr indent="-317500" lvl="0" marL="457200" marR="0" rtl="0">
              <a:lnSpc>
                <a:spcPct val="150000"/>
              </a:lnSpc>
              <a:spcBef>
                <a:spcPts val="0"/>
              </a:spcBef>
              <a:spcAft>
                <a:spcPts val="0"/>
              </a:spcAft>
              <a:buClr>
                <a:schemeClr val="dk1"/>
              </a:buClr>
              <a:buSzPts val="1400"/>
              <a:buFont typeface="Arial"/>
              <a:buChar char="❏"/>
            </a:pPr>
            <a:r>
              <a:rPr b="0" lang="en-US" sz="1400"/>
              <a:t>Handling multi GB files and analyzing them.</a:t>
            </a:r>
          </a:p>
          <a:p>
            <a:pPr indent="-317500" lvl="0" marL="457200" marR="0" rtl="0">
              <a:lnSpc>
                <a:spcPct val="150000"/>
              </a:lnSpc>
              <a:spcBef>
                <a:spcPts val="0"/>
              </a:spcBef>
              <a:spcAft>
                <a:spcPts val="0"/>
              </a:spcAft>
              <a:buSzPts val="1400"/>
              <a:buChar char="❏"/>
            </a:pPr>
            <a:r>
              <a:rPr b="0" lang="en-US" sz="1400"/>
              <a:t>Real life implementation of Map-Reduce operations.</a:t>
            </a:r>
          </a:p>
          <a:p>
            <a:pPr indent="-317500" lvl="0" marL="457200" marR="0" rtl="0">
              <a:lnSpc>
                <a:spcPct val="150000"/>
              </a:lnSpc>
              <a:spcBef>
                <a:spcPts val="0"/>
              </a:spcBef>
              <a:spcAft>
                <a:spcPts val="0"/>
              </a:spcAft>
              <a:buSzPts val="1400"/>
              <a:buChar char="❏"/>
            </a:pPr>
            <a:r>
              <a:rPr b="0" lang="en-US" sz="1400"/>
              <a:t>Getting insights from data and solving problems using it.</a:t>
            </a:r>
          </a:p>
          <a:p>
            <a:pPr indent="-317500" lvl="0" marL="457200" marR="0" rtl="0">
              <a:lnSpc>
                <a:spcPct val="150000"/>
              </a:lnSpc>
              <a:spcBef>
                <a:spcPts val="0"/>
              </a:spcBef>
              <a:spcAft>
                <a:spcPts val="0"/>
              </a:spcAft>
              <a:buSzPts val="1400"/>
              <a:buChar char="❏"/>
            </a:pPr>
            <a:r>
              <a:rPr b="0" lang="en-US" sz="1400"/>
              <a:t>Creating interactive Visualizations to analyze results.</a:t>
            </a:r>
          </a:p>
          <a:p>
            <a:pPr indent="-317500" lvl="0" marL="457200" marR="0" rtl="0">
              <a:lnSpc>
                <a:spcPct val="150000"/>
              </a:lnSpc>
              <a:spcBef>
                <a:spcPts val="0"/>
              </a:spcBef>
              <a:spcAft>
                <a:spcPts val="0"/>
              </a:spcAft>
              <a:buSzPts val="1400"/>
              <a:buChar char="❏"/>
            </a:pPr>
            <a:r>
              <a:rPr b="0" lang="en-US" sz="1400"/>
              <a:t>Not to stress if we see huge data in future.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2159225" y="182000"/>
            <a:ext cx="4723500" cy="265200"/>
          </a:xfrm>
          <a:prstGeom prst="rect">
            <a:avLst/>
          </a:prstGeom>
          <a:noFill/>
          <a:ln>
            <a:noFill/>
          </a:ln>
        </p:spPr>
        <p:txBody>
          <a:bodyPr anchorCtr="0" anchor="t" bIns="0" lIns="0" rIns="0" wrap="square" tIns="0">
            <a:noAutofit/>
          </a:bodyPr>
          <a:lstStyle/>
          <a:p>
            <a:pPr indent="-88900" lvl="0" marL="0" marR="0" rtl="0">
              <a:lnSpc>
                <a:spcPct val="100000"/>
              </a:lnSpc>
              <a:spcBef>
                <a:spcPts val="0"/>
              </a:spcBef>
              <a:spcAft>
                <a:spcPts val="0"/>
              </a:spcAft>
              <a:buClr>
                <a:schemeClr val="lt1"/>
              </a:buClr>
              <a:buSzPts val="1400"/>
              <a:buFont typeface="Arial"/>
              <a:buNone/>
            </a:pPr>
            <a:r>
              <a:rPr lang="en-US">
                <a:solidFill>
                  <a:srgbClr val="F3F3F3"/>
                </a:solidFill>
              </a:rPr>
              <a:t>TOP 10 CAUSES OF FIRE ACCIDENTS</a:t>
            </a:r>
          </a:p>
        </p:txBody>
      </p:sp>
      <p:sp>
        <p:nvSpPr>
          <p:cNvPr id="72" name="Shape 72"/>
          <p:cNvSpPr txBox="1"/>
          <p:nvPr/>
        </p:nvSpPr>
        <p:spPr>
          <a:xfrm>
            <a:off x="457200" y="4767262"/>
            <a:ext cx="2133600" cy="274500"/>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73" name="Shape 73"/>
          <p:cNvSpPr txBox="1"/>
          <p:nvPr/>
        </p:nvSpPr>
        <p:spPr>
          <a:xfrm>
            <a:off x="6553200" y="4767262"/>
            <a:ext cx="2133600" cy="2745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74" name="Shape 74"/>
          <p:cNvPicPr preferRelativeResize="0"/>
          <p:nvPr/>
        </p:nvPicPr>
        <p:blipFill>
          <a:blip r:embed="rId3">
            <a:alphaModFix/>
          </a:blip>
          <a:stretch>
            <a:fillRect/>
          </a:stretch>
        </p:blipFill>
        <p:spPr>
          <a:xfrm>
            <a:off x="1088925" y="1060250"/>
            <a:ext cx="6864100" cy="382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773500" y="139500"/>
            <a:ext cx="7804200" cy="566100"/>
          </a:xfrm>
          <a:prstGeom prst="rect">
            <a:avLst/>
          </a:prstGeom>
          <a:noFill/>
          <a:ln>
            <a:noFill/>
          </a:ln>
        </p:spPr>
        <p:txBody>
          <a:bodyPr anchorCtr="0" anchor="t" bIns="0" lIns="0" rIns="0" wrap="square" tIns="0">
            <a:noAutofit/>
          </a:bodyPr>
          <a:lstStyle/>
          <a:p>
            <a:pPr indent="-88900" lvl="0" marL="0" marR="0" rtl="0" algn="ctr">
              <a:lnSpc>
                <a:spcPct val="100000"/>
              </a:lnSpc>
              <a:spcBef>
                <a:spcPts val="0"/>
              </a:spcBef>
              <a:spcAft>
                <a:spcPts val="0"/>
              </a:spcAft>
              <a:buClr>
                <a:schemeClr val="lt1"/>
              </a:buClr>
              <a:buSzPts val="1400"/>
              <a:buFont typeface="Arial"/>
              <a:buNone/>
            </a:pPr>
            <a:r>
              <a:rPr lang="en-US" sz="1800">
                <a:solidFill>
                  <a:srgbClr val="F3F3F3"/>
                </a:solidFill>
              </a:rPr>
              <a:t>TOP 10 CAUSES OF FIRE ACCIDENTS AND THEIR AVERAGE RESPONSE TIME</a:t>
            </a:r>
          </a:p>
        </p:txBody>
      </p:sp>
      <p:sp>
        <p:nvSpPr>
          <p:cNvPr id="80" name="Shape 80"/>
          <p:cNvSpPr txBox="1"/>
          <p:nvPr/>
        </p:nvSpPr>
        <p:spPr>
          <a:xfrm>
            <a:off x="457200" y="4767262"/>
            <a:ext cx="2133600" cy="274500"/>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81" name="Shape 81"/>
          <p:cNvSpPr txBox="1"/>
          <p:nvPr/>
        </p:nvSpPr>
        <p:spPr>
          <a:xfrm>
            <a:off x="6553200" y="4767262"/>
            <a:ext cx="2133600" cy="2745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82" name="Shape 82"/>
          <p:cNvPicPr preferRelativeResize="0"/>
          <p:nvPr/>
        </p:nvPicPr>
        <p:blipFill>
          <a:blip r:embed="rId3">
            <a:alphaModFix/>
          </a:blip>
          <a:stretch>
            <a:fillRect/>
          </a:stretch>
        </p:blipFill>
        <p:spPr>
          <a:xfrm>
            <a:off x="1414450" y="861999"/>
            <a:ext cx="6522300" cy="39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idx="1" type="body"/>
          </p:nvPr>
        </p:nvSpPr>
        <p:spPr>
          <a:xfrm>
            <a:off x="1321798" y="284025"/>
            <a:ext cx="6500400" cy="265200"/>
          </a:xfrm>
          <a:prstGeom prst="rect">
            <a:avLst/>
          </a:prstGeom>
          <a:noFill/>
          <a:ln>
            <a:noFill/>
          </a:ln>
        </p:spPr>
        <p:txBody>
          <a:bodyPr anchorCtr="0" anchor="t" bIns="0" lIns="0" rIns="0" wrap="square" tIns="0">
            <a:noAutofit/>
          </a:bodyPr>
          <a:lstStyle/>
          <a:p>
            <a:pPr indent="-88900" lvl="0" marL="0" marR="0" rtl="0" algn="ctr">
              <a:lnSpc>
                <a:spcPct val="100000"/>
              </a:lnSpc>
              <a:spcBef>
                <a:spcPts val="0"/>
              </a:spcBef>
              <a:spcAft>
                <a:spcPts val="0"/>
              </a:spcAft>
              <a:buClr>
                <a:schemeClr val="lt1"/>
              </a:buClr>
              <a:buSzPts val="1400"/>
              <a:buFont typeface="Arial"/>
              <a:buNone/>
            </a:pPr>
            <a:r>
              <a:rPr lang="en-US" sz="1800">
                <a:solidFill>
                  <a:srgbClr val="F3F3F3"/>
                </a:solidFill>
              </a:rPr>
              <a:t>TOP 100 RESPONSE TIMINGS BASED ON FREQUENCY</a:t>
            </a:r>
          </a:p>
        </p:txBody>
      </p:sp>
      <p:sp>
        <p:nvSpPr>
          <p:cNvPr id="88" name="Shape 88"/>
          <p:cNvSpPr txBox="1"/>
          <p:nvPr/>
        </p:nvSpPr>
        <p:spPr>
          <a:xfrm>
            <a:off x="457200" y="4767262"/>
            <a:ext cx="2133600" cy="274500"/>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89" name="Shape 89"/>
          <p:cNvSpPr txBox="1"/>
          <p:nvPr/>
        </p:nvSpPr>
        <p:spPr>
          <a:xfrm>
            <a:off x="6553200" y="4767262"/>
            <a:ext cx="2133600" cy="2745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90" name="Shape 90"/>
          <p:cNvPicPr preferRelativeResize="0"/>
          <p:nvPr/>
        </p:nvPicPr>
        <p:blipFill>
          <a:blip r:embed="rId3">
            <a:alphaModFix/>
          </a:blip>
          <a:stretch>
            <a:fillRect/>
          </a:stretch>
        </p:blipFill>
        <p:spPr>
          <a:xfrm>
            <a:off x="1112849" y="818324"/>
            <a:ext cx="6784200" cy="407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1" type="body"/>
          </p:nvPr>
        </p:nvSpPr>
        <p:spPr>
          <a:xfrm>
            <a:off x="414350" y="879475"/>
            <a:ext cx="8315400" cy="528300"/>
          </a:xfrm>
          <a:prstGeom prst="rect">
            <a:avLst/>
          </a:prstGeom>
          <a:noFill/>
          <a:ln>
            <a:noFill/>
          </a:ln>
        </p:spPr>
        <p:txBody>
          <a:bodyPr anchorCtr="0" anchor="t" bIns="0" lIns="0" rIns="0" wrap="square" tIns="0">
            <a:noAutofit/>
          </a:bodyPr>
          <a:lstStyle/>
          <a:p>
            <a:pPr indent="-88900" lvl="0" marL="0" marR="0" rtl="0" algn="ctr">
              <a:lnSpc>
                <a:spcPct val="100000"/>
              </a:lnSpc>
              <a:spcBef>
                <a:spcPts val="0"/>
              </a:spcBef>
              <a:spcAft>
                <a:spcPts val="0"/>
              </a:spcAft>
              <a:buClr>
                <a:schemeClr val="dk1"/>
              </a:buClr>
              <a:buSzPts val="1400"/>
              <a:buFont typeface="Arial"/>
              <a:buNone/>
            </a:pPr>
            <a:r>
              <a:rPr b="0" lang="en-US" sz="1400"/>
              <a:t>More number of incidents occur during the first half of the year as compared to the second half.</a:t>
            </a:r>
          </a:p>
        </p:txBody>
      </p:sp>
      <p:sp>
        <p:nvSpPr>
          <p:cNvPr id="96" name="Shape 96"/>
          <p:cNvSpPr txBox="1"/>
          <p:nvPr>
            <p:ph idx="1" type="body"/>
          </p:nvPr>
        </p:nvSpPr>
        <p:spPr>
          <a:xfrm>
            <a:off x="2156100" y="226575"/>
            <a:ext cx="4831800" cy="265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chemeClr val="lt1"/>
                </a:solidFill>
              </a:rPr>
              <a:t>NUMBER OF INCIDENTS BY MONTH</a:t>
            </a:r>
          </a:p>
        </p:txBody>
      </p:sp>
      <p:sp>
        <p:nvSpPr>
          <p:cNvPr id="97" name="Shape 97"/>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98" name="Shape 98"/>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99" name="Shape 99"/>
          <p:cNvPicPr preferRelativeResize="0"/>
          <p:nvPr/>
        </p:nvPicPr>
        <p:blipFill>
          <a:blip r:embed="rId3">
            <a:alphaModFix/>
          </a:blip>
          <a:stretch>
            <a:fillRect/>
          </a:stretch>
        </p:blipFill>
        <p:spPr>
          <a:xfrm>
            <a:off x="1365975" y="1255400"/>
            <a:ext cx="5975749" cy="373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985850" y="774700"/>
            <a:ext cx="7262700" cy="642600"/>
          </a:xfrm>
          <a:prstGeom prst="rect">
            <a:avLst/>
          </a:prstGeom>
          <a:noFill/>
          <a:ln>
            <a:noFill/>
          </a:ln>
        </p:spPr>
        <p:txBody>
          <a:bodyPr anchorCtr="0" anchor="t" bIns="0" lIns="0" rIns="0" wrap="square" tIns="0">
            <a:noAutofit/>
          </a:bodyPr>
          <a:lstStyle/>
          <a:p>
            <a:pPr indent="-88900" lvl="0" marL="0" marR="0" rtl="0" algn="ctr">
              <a:lnSpc>
                <a:spcPct val="100000"/>
              </a:lnSpc>
              <a:spcBef>
                <a:spcPts val="0"/>
              </a:spcBef>
              <a:spcAft>
                <a:spcPts val="0"/>
              </a:spcAft>
              <a:buClr>
                <a:schemeClr val="dk1"/>
              </a:buClr>
              <a:buSzPts val="1400"/>
              <a:buFont typeface="Arial"/>
              <a:buNone/>
            </a:pPr>
            <a:r>
              <a:rPr b="0" lang="en-US" sz="1400"/>
              <a:t>Most of the Incidents occur during Spring and Winter due to weather conditions.</a:t>
            </a: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5" name="Shape 105"/>
          <p:cNvSpPr txBox="1"/>
          <p:nvPr>
            <p:ph idx="1" type="body"/>
          </p:nvPr>
        </p:nvSpPr>
        <p:spPr>
          <a:xfrm>
            <a:off x="2167814" y="192550"/>
            <a:ext cx="4665900" cy="265200"/>
          </a:xfrm>
          <a:prstGeom prst="rect">
            <a:avLst/>
          </a:prstGeom>
          <a:noFill/>
          <a:ln>
            <a:noFill/>
          </a:ln>
        </p:spPr>
        <p:txBody>
          <a:bodyPr anchorCtr="0" anchor="t" bIns="0" lIns="0" rIns="0" wrap="square" tIns="0">
            <a:noAutofit/>
          </a:bodyPr>
          <a:lstStyle/>
          <a:p>
            <a:pPr indent="-88900" lvl="0" marL="0" marR="0" rtl="0" algn="l">
              <a:lnSpc>
                <a:spcPct val="100000"/>
              </a:lnSpc>
              <a:spcBef>
                <a:spcPts val="0"/>
              </a:spcBef>
              <a:spcAft>
                <a:spcPts val="0"/>
              </a:spcAft>
              <a:buClr>
                <a:schemeClr val="lt1"/>
              </a:buClr>
              <a:buSzPts val="1400"/>
              <a:buFont typeface="Arial"/>
              <a:buNone/>
            </a:pPr>
            <a:r>
              <a:rPr lang="en-US">
                <a:solidFill>
                  <a:schemeClr val="lt1"/>
                </a:solidFill>
              </a:rPr>
              <a:t>NUMBER OF INCIDENTS  BY SEASON</a:t>
            </a:r>
          </a:p>
        </p:txBody>
      </p:sp>
      <p:sp>
        <p:nvSpPr>
          <p:cNvPr id="106" name="Shape 106"/>
          <p:cNvSpPr txBox="1"/>
          <p:nvPr/>
        </p:nvSpPr>
        <p:spPr>
          <a:xfrm>
            <a:off x="457200" y="4767262"/>
            <a:ext cx="2133600" cy="274637"/>
          </a:xfrm>
          <a:prstGeom prst="rect">
            <a:avLst/>
          </a:prstGeom>
          <a:noFill/>
          <a:ln>
            <a:noFill/>
          </a:ln>
        </p:spPr>
        <p:txBody>
          <a:bodyPr anchorCtr="0" anchor="ctr" bIns="45700" lIns="91425" rIns="91425" wrap="square" tIns="45700">
            <a:noAutofit/>
          </a:bodyPr>
          <a:lstStyle/>
          <a:p>
            <a:pPr indent="-7620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p>
        </p:txBody>
      </p:sp>
      <p:sp>
        <p:nvSpPr>
          <p:cNvPr id="107" name="Shape 107"/>
          <p:cNvSpPr txBox="1"/>
          <p:nvPr/>
        </p:nvSpPr>
        <p:spPr>
          <a:xfrm>
            <a:off x="6553200" y="4767262"/>
            <a:ext cx="2133600" cy="274637"/>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id="108" name="Shape 108"/>
          <p:cNvPicPr preferRelativeResize="0"/>
          <p:nvPr/>
        </p:nvPicPr>
        <p:blipFill>
          <a:blip r:embed="rId3">
            <a:alphaModFix/>
          </a:blip>
          <a:stretch>
            <a:fillRect/>
          </a:stretch>
        </p:blipFill>
        <p:spPr>
          <a:xfrm>
            <a:off x="1330050" y="1179200"/>
            <a:ext cx="6341426" cy="396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