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16"/>
  </p:notesMasterIdLst>
  <p:sldIdLst>
    <p:sldId id="256" r:id="rId2"/>
    <p:sldId id="257" r:id="rId3"/>
    <p:sldId id="259" r:id="rId4"/>
    <p:sldId id="262" r:id="rId5"/>
    <p:sldId id="263" r:id="rId6"/>
    <p:sldId id="266" r:id="rId7"/>
    <p:sldId id="268" r:id="rId8"/>
    <p:sldId id="267" r:id="rId9"/>
    <p:sldId id="269" r:id="rId10"/>
    <p:sldId id="273" r:id="rId11"/>
    <p:sldId id="272" r:id="rId12"/>
    <p:sldId id="271" r:id="rId13"/>
    <p:sldId id="270"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2C5C"/>
    <a:srgbClr val="73075E"/>
    <a:srgbClr val="693063"/>
    <a:srgbClr val="49C86F"/>
    <a:srgbClr val="5F3166"/>
    <a:srgbClr val="3A234F"/>
    <a:srgbClr val="5A3168"/>
    <a:srgbClr val="6A3164"/>
    <a:srgbClr val="000000"/>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9" autoAdjust="0"/>
    <p:restoredTop sz="94660"/>
  </p:normalViewPr>
  <p:slideViewPr>
    <p:cSldViewPr snapToGrid="0">
      <p:cViewPr>
        <p:scale>
          <a:sx n="50" d="100"/>
          <a:sy n="50" d="100"/>
        </p:scale>
        <p:origin x="72" y="7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EB863-0A2D-47FB-8F89-759B3A2915EB}" type="datetimeFigureOut">
              <a:rPr lang="en-IN" smtClean="0"/>
              <a:t>08-12-2024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EB912-6891-4C30-AA86-A8EC0DEB2D3F}" type="slidenum">
              <a:rPr lang="en-IN" smtClean="0"/>
              <a:t>‹#›</a:t>
            </a:fld>
            <a:endParaRPr lang="en-IN"/>
          </a:p>
        </p:txBody>
      </p:sp>
    </p:spTree>
    <p:extLst>
      <p:ext uri="{BB962C8B-B14F-4D97-AF65-F5344CB8AC3E}">
        <p14:creationId xmlns:p14="http://schemas.microsoft.com/office/powerpoint/2010/main" val="421487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4EB912-6891-4C30-AA86-A8EC0DEB2D3F}" type="slidenum">
              <a:rPr lang="en-IN" smtClean="0"/>
              <a:t>11</a:t>
            </a:fld>
            <a:endParaRPr lang="en-IN"/>
          </a:p>
        </p:txBody>
      </p:sp>
    </p:spTree>
    <p:extLst>
      <p:ext uri="{BB962C8B-B14F-4D97-AF65-F5344CB8AC3E}">
        <p14:creationId xmlns:p14="http://schemas.microsoft.com/office/powerpoint/2010/main" val="4243682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245553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209CE-A042-4BEE-B314-BBA03D41E029}"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412779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3137767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212100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2027510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2209CE-A042-4BEE-B314-BBA03D41E029}"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725976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2209CE-A042-4BEE-B314-BBA03D41E029}" type="datetimeFigureOut">
              <a:rPr lang="en-IN" smtClean="0"/>
              <a:t>08-12-2024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27293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2124935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79496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238027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209CE-A042-4BEE-B314-BBA03D41E029}"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419053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2209CE-A042-4BEE-B314-BBA03D41E029}"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2642485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2209CE-A042-4BEE-B314-BBA03D41E029}"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148542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2209CE-A042-4BEE-B314-BBA03D41E029}"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331465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209CE-A042-4BEE-B314-BBA03D41E029}" type="datetimeFigureOut">
              <a:rPr lang="en-IN" smtClean="0"/>
              <a:t>08-12-2024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166177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209CE-A042-4BEE-B314-BBA03D41E029}"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1184324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209CE-A042-4BEE-B314-BBA03D41E029}"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1601E8-FEA6-4D6D-A038-0DD1E0B27C18}" type="slidenum">
              <a:rPr lang="en-IN" smtClean="0"/>
              <a:t>‹#›</a:t>
            </a:fld>
            <a:endParaRPr lang="en-IN"/>
          </a:p>
        </p:txBody>
      </p:sp>
    </p:spTree>
    <p:extLst>
      <p:ext uri="{BB962C8B-B14F-4D97-AF65-F5344CB8AC3E}">
        <p14:creationId xmlns:p14="http://schemas.microsoft.com/office/powerpoint/2010/main" val="90874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52209CE-A042-4BEE-B314-BBA03D41E029}" type="datetimeFigureOut">
              <a:rPr lang="en-IN" smtClean="0"/>
              <a:t>08-12-2024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41601E8-FEA6-4D6D-A038-0DD1E0B27C18}" type="slidenum">
              <a:rPr lang="en-IN" smtClean="0"/>
              <a:t>‹#›</a:t>
            </a:fld>
            <a:endParaRPr lang="en-IN"/>
          </a:p>
        </p:txBody>
      </p:sp>
    </p:spTree>
    <p:extLst>
      <p:ext uri="{BB962C8B-B14F-4D97-AF65-F5344CB8AC3E}">
        <p14:creationId xmlns:p14="http://schemas.microsoft.com/office/powerpoint/2010/main" val="3189486999"/>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www.imperva.com/learn/ddos/ddos-attacks/" TargetMode="External"/><Relationship Id="rId3" Type="http://schemas.openxmlformats.org/officeDocument/2006/relationships/hyperlink" Target="https://www.cloudns.net/blog/tcp-transmission-control-protocol-what-is-it-and-how-does-it-work/" TargetMode="External"/><Relationship Id="rId7" Type="http://schemas.openxmlformats.org/officeDocument/2006/relationships/hyperlink" Target="https://en.wikipedia.org/wiki/Denial-of-service_attack" TargetMode="External"/><Relationship Id="rId2" Type="http://schemas.openxmlformats.org/officeDocument/2006/relationships/hyperlink" Target="https://www.cloudflare.com/learning/ddos/glossary/user-datagram-protocol-udp/" TargetMode="External"/><Relationship Id="rId1" Type="http://schemas.openxmlformats.org/officeDocument/2006/relationships/slideLayout" Target="../slideLayouts/slideLayout2.xml"/><Relationship Id="rId6" Type="http://schemas.openxmlformats.org/officeDocument/2006/relationships/hyperlink" Target="https://systemweakness.com/ddos-attacks-when-thousands-show-up-uninvited-to-crash-your-website-party-c134d4faaf66" TargetMode="External"/><Relationship Id="rId5" Type="http://schemas.openxmlformats.org/officeDocument/2006/relationships/hyperlink" Target="https://www.geeksforgeeks.org/tcp-3-way-handshake-process/" TargetMode="External"/><Relationship Id="rId4" Type="http://schemas.openxmlformats.org/officeDocument/2006/relationships/hyperlink" Target="https://ipcisco.com/lesson/tcp-handshak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work-place-pc-screen-computer-305110/" TargetMode="External"/><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hyperlink" Target="https://openclipart.org/detail/23909/key-west---mallory---square-by-nkinkade-177732"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9DC4-36A4-6FA2-4A14-0AB2A67CA6CC}"/>
              </a:ext>
            </a:extLst>
          </p:cNvPr>
          <p:cNvSpPr>
            <a:spLocks noGrp="1"/>
          </p:cNvSpPr>
          <p:nvPr>
            <p:ph type="ctrTitle"/>
          </p:nvPr>
        </p:nvSpPr>
        <p:spPr>
          <a:xfrm>
            <a:off x="1155032" y="1235242"/>
            <a:ext cx="9665368" cy="2393259"/>
          </a:xfrm>
        </p:spPr>
        <p:txBody>
          <a:bodyPr>
            <a:normAutofit fontScale="90000"/>
          </a:bodyPr>
          <a:lstStyle/>
          <a:p>
            <a:r>
              <a:rPr lang="en-US" b="1" dirty="0"/>
              <a:t>Network Security Analysis of DoS/DDoS Attacks using Wireshark</a:t>
            </a:r>
            <a:endParaRPr lang="en-IN" b="1" dirty="0"/>
          </a:p>
        </p:txBody>
      </p:sp>
      <p:sp>
        <p:nvSpPr>
          <p:cNvPr id="3" name="Subtitle 2">
            <a:extLst>
              <a:ext uri="{FF2B5EF4-FFF2-40B4-BE49-F238E27FC236}">
                <a16:creationId xmlns:a16="http://schemas.microsoft.com/office/drawing/2014/main" id="{D9378D98-6C37-3C18-B1FE-57960A158E15}"/>
              </a:ext>
            </a:extLst>
          </p:cNvPr>
          <p:cNvSpPr>
            <a:spLocks noGrp="1"/>
          </p:cNvSpPr>
          <p:nvPr>
            <p:ph type="subTitle" idx="1"/>
          </p:nvPr>
        </p:nvSpPr>
        <p:spPr>
          <a:xfrm>
            <a:off x="1371600" y="4203032"/>
            <a:ext cx="9448800" cy="1419726"/>
          </a:xfrm>
        </p:spPr>
        <p:txBody>
          <a:bodyPr>
            <a:normAutofit/>
          </a:bodyPr>
          <a:lstStyle/>
          <a:p>
            <a:r>
              <a:rPr lang="en-US" dirty="0"/>
              <a:t>  </a:t>
            </a:r>
          </a:p>
          <a:p>
            <a:r>
              <a:rPr lang="en-US" b="1" dirty="0"/>
              <a:t>NAME : - HARSIMRANPREET KAUR</a:t>
            </a:r>
          </a:p>
          <a:p>
            <a:r>
              <a:rPr lang="en-US" b="1" dirty="0"/>
              <a:t>STUDENT ID : - B00942933</a:t>
            </a:r>
          </a:p>
          <a:p>
            <a:endParaRPr lang="en-IN" dirty="0"/>
          </a:p>
        </p:txBody>
      </p:sp>
    </p:spTree>
    <p:extLst>
      <p:ext uri="{BB962C8B-B14F-4D97-AF65-F5344CB8AC3E}">
        <p14:creationId xmlns:p14="http://schemas.microsoft.com/office/powerpoint/2010/main" val="35699044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B2D8-9BF9-ECFE-8AD1-624D82EBA46A}"/>
              </a:ext>
            </a:extLst>
          </p:cNvPr>
          <p:cNvSpPr>
            <a:spLocks noGrp="1"/>
          </p:cNvSpPr>
          <p:nvPr>
            <p:ph type="title" idx="4294967295"/>
          </p:nvPr>
        </p:nvSpPr>
        <p:spPr>
          <a:xfrm>
            <a:off x="0" y="82550"/>
            <a:ext cx="8761413" cy="708025"/>
          </a:xfrm>
        </p:spPr>
        <p:txBody>
          <a:bodyPr/>
          <a:lstStyle/>
          <a:p>
            <a:r>
              <a:rPr lang="en-US" b="1" dirty="0">
                <a:solidFill>
                  <a:srgbClr val="5F3166"/>
                </a:solidFill>
              </a:rPr>
              <a:t>PCAP File represents DoS attack</a:t>
            </a:r>
            <a:endParaRPr lang="en-IN" b="1" dirty="0">
              <a:solidFill>
                <a:srgbClr val="5F3166"/>
              </a:solidFill>
            </a:endParaRPr>
          </a:p>
        </p:txBody>
      </p:sp>
      <p:sp>
        <p:nvSpPr>
          <p:cNvPr id="10" name="Rectangle 9">
            <a:extLst>
              <a:ext uri="{FF2B5EF4-FFF2-40B4-BE49-F238E27FC236}">
                <a16:creationId xmlns:a16="http://schemas.microsoft.com/office/drawing/2014/main" id="{2698363D-4358-C7C8-FFF0-31DAA27BA90F}"/>
              </a:ext>
            </a:extLst>
          </p:cNvPr>
          <p:cNvSpPr/>
          <p:nvPr/>
        </p:nvSpPr>
        <p:spPr>
          <a:xfrm>
            <a:off x="254000" y="982328"/>
            <a:ext cx="6970598" cy="1046836"/>
          </a:xfrm>
          <a:prstGeom prst="rect">
            <a:avLst/>
          </a:prstGeom>
          <a:solidFill>
            <a:srgbClr val="69306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Filter used: tcp.flags.syn == 1 &amp;&amp; tcp.flags.ack == 0(requests)</a:t>
            </a:r>
          </a:p>
          <a:p>
            <a:pPr algn="ctr"/>
            <a:r>
              <a:rPr lang="en-US" dirty="0">
                <a:latin typeface="Times New Roman" panose="02020603050405020304" pitchFamily="18" charset="0"/>
                <a:cs typeface="Times New Roman" panose="02020603050405020304" pitchFamily="18" charset="0"/>
              </a:rPr>
              <a:t>Filter used: tcp.flags.syn == 1 &amp;&amp; tcp.flags.ack == 1(Reponses)</a:t>
            </a:r>
          </a:p>
          <a:p>
            <a:pPr algn="ct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708FE0D-0938-ACD7-8C2E-256843415EE6}"/>
              </a:ext>
            </a:extLst>
          </p:cNvPr>
          <p:cNvSpPr/>
          <p:nvPr/>
        </p:nvSpPr>
        <p:spPr>
          <a:xfrm>
            <a:off x="7694163" y="410741"/>
            <a:ext cx="2651760" cy="1972343"/>
          </a:xfrm>
          <a:prstGeom prst="rect">
            <a:avLst/>
          </a:prstGeom>
          <a:solidFill>
            <a:srgbClr val="3A234F"/>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dirty="0">
                <a:latin typeface="Times New Roman" panose="02020603050405020304" pitchFamily="18" charset="0"/>
                <a:cs typeface="Times New Roman" panose="02020603050405020304" pitchFamily="18" charset="0"/>
              </a:rPr>
              <a:t>OBSERVATION:-</a:t>
            </a:r>
            <a:r>
              <a:rPr lang="en-US" sz="1400" dirty="0"/>
              <a:t> </a:t>
            </a:r>
            <a:r>
              <a:rPr lang="en-US" sz="1100" dirty="0">
                <a:latin typeface="Times New Roman" panose="02020603050405020304" pitchFamily="18" charset="0"/>
                <a:cs typeface="Times New Roman" panose="02020603050405020304" pitchFamily="18" charset="0"/>
              </a:rPr>
              <a:t>The PCAP file shows only two IPs, suggesting that a single attacker (or two systems) is initiating the attack. The absence  of ACK responses after SYN and SYN-ACK packets indicates an incomplete TCP handshake, typical of a SYN flood DoS attack, which overwhelms the server and </a:t>
            </a:r>
            <a:r>
              <a:rPr lang="en-US" sz="1200" dirty="0">
                <a:latin typeface="Times New Roman" panose="02020603050405020304" pitchFamily="18" charset="0"/>
                <a:cs typeface="Times New Roman" panose="02020603050405020304" pitchFamily="18" charset="0"/>
              </a:rPr>
              <a:t>causes a Denial of Service</a:t>
            </a:r>
            <a:r>
              <a:rPr lang="en-US" sz="1400" dirty="0">
                <a:latin typeface="Times New Roman" panose="02020603050405020304" pitchFamily="18" charset="0"/>
                <a:cs typeface="Times New Roman" panose="02020603050405020304" pitchFamily="18" charset="0"/>
              </a:rPr>
              <a:t>..</a:t>
            </a:r>
          </a:p>
        </p:txBody>
      </p:sp>
      <p:pic>
        <p:nvPicPr>
          <p:cNvPr id="15" name="Picture 14">
            <a:extLst>
              <a:ext uri="{FF2B5EF4-FFF2-40B4-BE49-F238E27FC236}">
                <a16:creationId xmlns:a16="http://schemas.microsoft.com/office/drawing/2014/main" id="{FA7D64C4-5134-90A4-C744-A7E3254F4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403836"/>
            <a:ext cx="5489541" cy="3683838"/>
          </a:xfrm>
          <a:prstGeom prst="rect">
            <a:avLst/>
          </a:prstGeom>
        </p:spPr>
      </p:pic>
      <p:pic>
        <p:nvPicPr>
          <p:cNvPr id="17" name="Picture 16">
            <a:extLst>
              <a:ext uri="{FF2B5EF4-FFF2-40B4-BE49-F238E27FC236}">
                <a16:creationId xmlns:a16="http://schemas.microsoft.com/office/drawing/2014/main" id="{5227AF09-F0D9-EAC4-D292-C83CDADC2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273" y="2403836"/>
            <a:ext cx="5489541" cy="3683838"/>
          </a:xfrm>
          <a:prstGeom prst="rect">
            <a:avLst/>
          </a:prstGeom>
        </p:spPr>
      </p:pic>
    </p:spTree>
    <p:extLst>
      <p:ext uri="{BB962C8B-B14F-4D97-AF65-F5344CB8AC3E}">
        <p14:creationId xmlns:p14="http://schemas.microsoft.com/office/powerpoint/2010/main" val="4334799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21CE6076-E505-4B01-029E-D61F79F7EDEE}"/>
              </a:ext>
            </a:extLst>
          </p:cNvPr>
          <p:cNvSpPr/>
          <p:nvPr/>
        </p:nvSpPr>
        <p:spPr>
          <a:xfrm>
            <a:off x="7543800" y="473242"/>
            <a:ext cx="4150895" cy="4078438"/>
          </a:xfrm>
          <a:prstGeom prst="flowChartAlternateProcess">
            <a:avLst/>
          </a:prstGeom>
          <a:solidFill>
            <a:srgbClr val="5F3166"/>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 this screenshot, the majority of traffic is coming from 192.168.32.112 to the destination(28.236.252.24),with high outgoing data from server shows potential response to a flood of requests. Another connection(192.168.42.10) represents minimal traffic which means its inactive or just testing the server. The victim sends syn-ack relies to each syn but the attacker does not finalize the handshake. This indicates DoS attack.</a:t>
            </a:r>
            <a:endParaRPr lang="en-IN" sz="1600" dirty="0">
              <a:latin typeface="Times New Roman" panose="02020603050405020304" pitchFamily="18" charset="0"/>
              <a:cs typeface="Times New Roman" panose="02020603050405020304" pitchFamily="18" charset="0"/>
            </a:endParaRPr>
          </a:p>
        </p:txBody>
      </p:sp>
      <p:sp>
        <p:nvSpPr>
          <p:cNvPr id="5" name="Flowchart: Alternate Process 4">
            <a:extLst>
              <a:ext uri="{FF2B5EF4-FFF2-40B4-BE49-F238E27FC236}">
                <a16:creationId xmlns:a16="http://schemas.microsoft.com/office/drawing/2014/main" id="{01CE5C48-4B5A-860B-BCF5-2AD7E4A94B9C}"/>
              </a:ext>
            </a:extLst>
          </p:cNvPr>
          <p:cNvSpPr/>
          <p:nvPr/>
        </p:nvSpPr>
        <p:spPr>
          <a:xfrm>
            <a:off x="497305" y="3783395"/>
            <a:ext cx="4760536" cy="2068765"/>
          </a:xfrm>
          <a:prstGeom prst="flowChartAlternateProcess">
            <a:avLst/>
          </a:prstGeom>
          <a:solidFill>
            <a:srgbClr val="69306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IP</a:t>
            </a:r>
            <a:r>
              <a:rPr lang="en-US" sz="3600" b="1" dirty="0">
                <a:solidFill>
                  <a:schemeClr val="bg1"/>
                </a:solidFill>
              </a:rPr>
              <a:t> </a:t>
            </a:r>
            <a:r>
              <a:rPr lang="en-US" sz="2800" b="1" dirty="0">
                <a:solidFill>
                  <a:schemeClr val="bg1"/>
                </a:solidFill>
              </a:rPr>
              <a:t>address(attacker):  192.168.32.112; victim id: 28.236.252.24</a:t>
            </a:r>
            <a:endParaRPr lang="en-IN" sz="2800" b="1" dirty="0">
              <a:solidFill>
                <a:schemeClr val="bg1"/>
              </a:solidFill>
            </a:endParaRPr>
          </a:p>
        </p:txBody>
      </p:sp>
      <p:sp>
        <p:nvSpPr>
          <p:cNvPr id="6" name="Rectangle 5">
            <a:extLst>
              <a:ext uri="{FF2B5EF4-FFF2-40B4-BE49-F238E27FC236}">
                <a16:creationId xmlns:a16="http://schemas.microsoft.com/office/drawing/2014/main" id="{117B6113-4AB3-1CE5-C59C-385D938BCE91}"/>
              </a:ext>
            </a:extLst>
          </p:cNvPr>
          <p:cNvSpPr/>
          <p:nvPr/>
        </p:nvSpPr>
        <p:spPr>
          <a:xfrm>
            <a:off x="5470358" y="4927600"/>
            <a:ext cx="6224337" cy="1457158"/>
          </a:xfrm>
          <a:prstGeom prst="rect">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Given the high volume of traffic, the SYN flood pattern, and the server’s substantial responses to 192.168.32.112, this IP address is likely the attacker of the DoS or SYN flood attack</a:t>
            </a:r>
            <a:r>
              <a:rPr lang="en-US" dirty="0"/>
              <a:t>.</a:t>
            </a:r>
            <a:endParaRPr lang="en-IN" dirty="0"/>
          </a:p>
        </p:txBody>
      </p:sp>
      <p:pic>
        <p:nvPicPr>
          <p:cNvPr id="8" name="Picture 7">
            <a:extLst>
              <a:ext uri="{FF2B5EF4-FFF2-40B4-BE49-F238E27FC236}">
                <a16:creationId xmlns:a16="http://schemas.microsoft.com/office/drawing/2014/main" id="{676C0718-6767-17C3-5CE5-E8E0F889669B}"/>
              </a:ext>
            </a:extLst>
          </p:cNvPr>
          <p:cNvPicPr>
            <a:picLocks noChangeAspect="1"/>
          </p:cNvPicPr>
          <p:nvPr/>
        </p:nvPicPr>
        <p:blipFill>
          <a:blip r:embed="rId3">
            <a:extLst>
              <a:ext uri="{28A0092B-C50C-407E-A947-70E740481C1C}">
                <a14:useLocalDpi xmlns:a14="http://schemas.microsoft.com/office/drawing/2010/main" val="0"/>
              </a:ext>
            </a:extLst>
          </a:blip>
          <a:srcRect t="1218" r="18441" b="51609"/>
          <a:stretch/>
        </p:blipFill>
        <p:spPr>
          <a:xfrm>
            <a:off x="406400" y="693617"/>
            <a:ext cx="6593839" cy="2380987"/>
          </a:xfrm>
          <a:prstGeom prst="rect">
            <a:avLst/>
          </a:prstGeom>
          <a:ln>
            <a:solidFill>
              <a:schemeClr val="tx1"/>
            </a:solidFill>
          </a:ln>
        </p:spPr>
      </p:pic>
    </p:spTree>
    <p:extLst>
      <p:ext uri="{BB962C8B-B14F-4D97-AF65-F5344CB8AC3E}">
        <p14:creationId xmlns:p14="http://schemas.microsoft.com/office/powerpoint/2010/main" val="2794155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84C7AB5-7D51-5C0F-D96A-F6B5504E3E04}"/>
              </a:ext>
            </a:extLst>
          </p:cNvPr>
          <p:cNvSpPr>
            <a:spLocks noGrp="1"/>
          </p:cNvSpPr>
          <p:nvPr>
            <p:ph type="title"/>
          </p:nvPr>
        </p:nvSpPr>
        <p:spPr>
          <a:xfrm>
            <a:off x="1154954" y="973668"/>
            <a:ext cx="2824379" cy="706964"/>
          </a:xfrm>
        </p:spPr>
        <p:txBody>
          <a:bodyPr/>
          <a:lstStyle/>
          <a:p>
            <a:r>
              <a:rPr lang="en-US" dirty="0"/>
              <a:t>   </a:t>
            </a:r>
            <a:endParaRPr lang="en-IN" dirty="0"/>
          </a:p>
        </p:txBody>
      </p:sp>
      <p:sp>
        <p:nvSpPr>
          <p:cNvPr id="16" name="Content Placeholder 15">
            <a:extLst>
              <a:ext uri="{FF2B5EF4-FFF2-40B4-BE49-F238E27FC236}">
                <a16:creationId xmlns:a16="http://schemas.microsoft.com/office/drawing/2014/main" id="{910C21CE-6AFF-4678-5444-D8529F07C2F7}"/>
              </a:ext>
            </a:extLst>
          </p:cNvPr>
          <p:cNvSpPr>
            <a:spLocks noGrp="1"/>
          </p:cNvSpPr>
          <p:nvPr>
            <p:ph sz="half" idx="2"/>
          </p:nvPr>
        </p:nvSpPr>
        <p:spPr>
          <a:xfrm>
            <a:off x="3374072" y="2674620"/>
            <a:ext cx="4825159" cy="3416300"/>
          </a:xfrm>
        </p:spPr>
        <p:txBody>
          <a:bodyPr>
            <a:normAutofit fontScale="85000" lnSpcReduction="10000"/>
          </a:bodyPr>
          <a:lstStyle/>
          <a:p>
            <a:r>
              <a:rPr lang="en-US" dirty="0">
                <a:solidFill>
                  <a:schemeClr val="tx1"/>
                </a:solidFill>
                <a:latin typeface="Times New Roman" panose="02020603050405020304" pitchFamily="18" charset="0"/>
                <a:cs typeface="Times New Roman" panose="02020603050405020304" pitchFamily="18" charset="0"/>
              </a:rPr>
              <a:t>Weak network defenses: the network didn’t have tools like intrusion detection systems(IDS) or firewalls that could block harmful traffic This made it easier for attacks like SYN floods and port scans to go unnoticed.</a:t>
            </a:r>
          </a:p>
          <a:p>
            <a:r>
              <a:rPr lang="en-US" dirty="0">
                <a:solidFill>
                  <a:schemeClr val="tx1"/>
                </a:solidFill>
                <a:latin typeface="Times New Roman" panose="02020603050405020304" pitchFamily="18" charset="0"/>
                <a:cs typeface="Times New Roman" panose="02020603050405020304" pitchFamily="18" charset="0"/>
              </a:rPr>
              <a:t>Security settings/ mis configured firewall: The firewall wasn’t set up properly to block dangerous traffic, like too many connection requests or traffic from unknown sources. This made it easy for the attacker to carry out their attack without being stopped.</a:t>
            </a:r>
          </a:p>
          <a:p>
            <a:r>
              <a:rPr lang="en-US" dirty="0">
                <a:solidFill>
                  <a:schemeClr val="tx1"/>
                </a:solidFill>
                <a:latin typeface="Times New Roman" panose="02020603050405020304" pitchFamily="18" charset="0"/>
                <a:cs typeface="Times New Roman" panose="02020603050405020304" pitchFamily="18" charset="0"/>
              </a:rPr>
              <a:t>Unprotected Services: Some services were left open on the network, using ports that shouldn’t have been exposed. These services were either unnecessary or not properly secured, making it easy for attackers to scan and attack them.</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7" name="Title 13">
            <a:extLst>
              <a:ext uri="{FF2B5EF4-FFF2-40B4-BE49-F238E27FC236}">
                <a16:creationId xmlns:a16="http://schemas.microsoft.com/office/drawing/2014/main" id="{B7FD166F-0476-D881-7AB7-FEC00F6EE327}"/>
              </a:ext>
            </a:extLst>
          </p:cNvPr>
          <p:cNvSpPr txBox="1">
            <a:spLocks/>
          </p:cNvSpPr>
          <p:nvPr/>
        </p:nvSpPr>
        <p:spPr bwMode="gray">
          <a:xfrm>
            <a:off x="2722881" y="973668"/>
            <a:ext cx="5384800"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causes   </a:t>
            </a:r>
            <a:endParaRPr lang="en-IN" dirty="0"/>
          </a:p>
        </p:txBody>
      </p:sp>
    </p:spTree>
    <p:extLst>
      <p:ext uri="{BB962C8B-B14F-4D97-AF65-F5344CB8AC3E}">
        <p14:creationId xmlns:p14="http://schemas.microsoft.com/office/powerpoint/2010/main" val="387642872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88DA-3E5E-5653-3539-216505FAED67}"/>
              </a:ext>
            </a:extLst>
          </p:cNvPr>
          <p:cNvSpPr>
            <a:spLocks noGrp="1"/>
          </p:cNvSpPr>
          <p:nvPr>
            <p:ph type="title"/>
          </p:nvPr>
        </p:nvSpPr>
        <p:spPr>
          <a:xfrm>
            <a:off x="1154954" y="2677645"/>
            <a:ext cx="4805579" cy="2283824"/>
          </a:xfrm>
        </p:spPr>
        <p:txBody>
          <a:bodyPr/>
          <a:lstStyle/>
          <a:p>
            <a:r>
              <a:rPr lang="en-US" dirty="0"/>
              <a:t>countermeasures</a:t>
            </a:r>
            <a:endParaRPr lang="en-IN" dirty="0"/>
          </a:p>
        </p:txBody>
      </p:sp>
      <p:sp>
        <p:nvSpPr>
          <p:cNvPr id="3" name="Text Placeholder 2">
            <a:extLst>
              <a:ext uri="{FF2B5EF4-FFF2-40B4-BE49-F238E27FC236}">
                <a16:creationId xmlns:a16="http://schemas.microsoft.com/office/drawing/2014/main" id="{93B0F194-5680-4FBE-CEC8-CFD353B1312A}"/>
              </a:ext>
            </a:extLst>
          </p:cNvPr>
          <p:cNvSpPr>
            <a:spLocks noGrp="1"/>
          </p:cNvSpPr>
          <p:nvPr>
            <p:ph type="body" idx="1"/>
          </p:nvPr>
        </p:nvSpPr>
        <p:spPr>
          <a:xfrm>
            <a:off x="6895559" y="867266"/>
            <a:ext cx="5144041" cy="4094204"/>
          </a:xfrm>
        </p:spPr>
        <p:txBody>
          <a:bodyPr>
            <a:noAutofit/>
          </a:bodyPr>
          <a:lstStyle/>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Use  syn cookies , rate limiting</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Improve intrusion detection system</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Fix firewall settings</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Use web application firewalls to block malicious web traffic</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Harden services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E1C5816-5FBD-4C09-D76C-C796B6992C0B}"/>
              </a:ext>
            </a:extLst>
          </p:cNvPr>
          <p:cNvSpPr/>
          <p:nvPr/>
        </p:nvSpPr>
        <p:spPr>
          <a:xfrm>
            <a:off x="6895559" y="5062194"/>
            <a:ext cx="4680556" cy="1517715"/>
          </a:xfrm>
          <a:prstGeom prst="rect">
            <a:avLst/>
          </a:prstGeom>
          <a:solidFill>
            <a:srgbClr val="582C5C"/>
          </a:solidFill>
          <a:ln>
            <a:solidFill>
              <a:srgbClr val="582C5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To conclude, The PCAP analysis showed SYN flood and port scanning attacks due to weak defenses and misconfigured firewalls. To prevent this, use SYN flood protection, improve IDS/IPS, and configure firewalls properly. Regular monitoring and patching are essential to enhance security. These steps will reduce future attack risks</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1852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1B4AA2-6D2A-A518-4AC9-267BEFDCF37C}"/>
              </a:ext>
            </a:extLst>
          </p:cNvPr>
          <p:cNvSpPr>
            <a:spLocks noGrp="1"/>
          </p:cNvSpPr>
          <p:nvPr>
            <p:ph idx="1"/>
          </p:nvPr>
        </p:nvSpPr>
        <p:spPr>
          <a:xfrm>
            <a:off x="685800" y="2403835"/>
            <a:ext cx="10820400" cy="4454166"/>
          </a:xfrm>
        </p:spPr>
        <p:txBody>
          <a:bodyPr>
            <a:normAutofit/>
          </a:bodyPr>
          <a:lstStyle/>
          <a:p>
            <a:pPr marL="0" indent="0">
              <a:buNone/>
            </a:pPr>
            <a:r>
              <a:rPr lang="en-IN" sz="1100" dirty="0">
                <a:latin typeface="Times New Roman" panose="02020603050405020304" pitchFamily="18" charset="0"/>
                <a:cs typeface="Times New Roman" panose="02020603050405020304" pitchFamily="18" charset="0"/>
              </a:rPr>
              <a:t>[</a:t>
            </a:r>
            <a:r>
              <a:rPr lang="en-IN" sz="1100" dirty="0">
                <a:solidFill>
                  <a:srgbClr val="000000"/>
                </a:solidFill>
                <a:latin typeface="Times New Roman" panose="02020603050405020304" pitchFamily="18" charset="0"/>
                <a:cs typeface="Times New Roman" panose="02020603050405020304" pitchFamily="18" charset="0"/>
              </a:rPr>
              <a:t>1] Forouzan, B. A. (2021). TCP/IP Protocol Suite (4th ed.). McGraw-Hill.</a:t>
            </a:r>
          </a:p>
          <a:p>
            <a:pPr marL="0" indent="0">
              <a:buNone/>
            </a:pPr>
            <a:r>
              <a:rPr lang="en-IN" sz="1100" dirty="0">
                <a:solidFill>
                  <a:srgbClr val="000000"/>
                </a:solidFill>
                <a:latin typeface="Times New Roman" panose="02020603050405020304" pitchFamily="18" charset="0"/>
                <a:cs typeface="Times New Roman" panose="02020603050405020304" pitchFamily="18" charset="0"/>
              </a:rPr>
              <a:t>[2]  Cloudflare, "User Datagram Protocol (UDP)," </a:t>
            </a:r>
            <a:r>
              <a:rPr lang="en-IN" sz="1100" i="1" dirty="0">
                <a:solidFill>
                  <a:srgbClr val="000000"/>
                </a:solidFill>
                <a:latin typeface="Times New Roman" panose="02020603050405020304" pitchFamily="18" charset="0"/>
                <a:cs typeface="Times New Roman" panose="02020603050405020304" pitchFamily="18" charset="0"/>
              </a:rPr>
              <a:t>Cloudflare</a:t>
            </a:r>
            <a:r>
              <a:rPr lang="en-IN" sz="1100" dirty="0">
                <a:solidFill>
                  <a:srgbClr val="000000"/>
                </a:solidFill>
                <a:latin typeface="Times New Roman" panose="02020603050405020304" pitchFamily="18" charset="0"/>
                <a:cs typeface="Times New Roman" panose="02020603050405020304" pitchFamily="18" charset="0"/>
              </a:rPr>
              <a:t>, 2024. [Online]. Available: </a:t>
            </a:r>
            <a:r>
              <a:rPr lang="en-IN" sz="1100" dirty="0">
                <a:solidFill>
                  <a:srgbClr val="3A234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https://www.cloudflare.com/learning/ddos/glossary/user-datagram-protocol-udp/</a:t>
            </a:r>
            <a:r>
              <a:rPr lang="en-IN" sz="1100" dirty="0">
                <a:solidFill>
                  <a:srgbClr val="3A234F"/>
                </a:solidFill>
                <a:latin typeface="Times New Roman" panose="02020603050405020304" pitchFamily="18" charset="0"/>
                <a:cs typeface="Times New Roman" panose="02020603050405020304" pitchFamily="18" charset="0"/>
              </a:rPr>
              <a:t>. </a:t>
            </a:r>
            <a:r>
              <a:rPr lang="en-IN" sz="1100" dirty="0">
                <a:solidFill>
                  <a:srgbClr val="000000"/>
                </a:solidFill>
                <a:latin typeface="Times New Roman" panose="02020603050405020304" pitchFamily="18" charset="0"/>
                <a:cs typeface="Times New Roman" panose="02020603050405020304" pitchFamily="18" charset="0"/>
              </a:rPr>
              <a:t>[Accessed: Nov. 19, 2024].</a:t>
            </a:r>
          </a:p>
          <a:p>
            <a:pPr marL="0" indent="0">
              <a:buNone/>
            </a:pPr>
            <a:r>
              <a:rPr lang="en-IN" sz="1100" dirty="0">
                <a:solidFill>
                  <a:srgbClr val="000000"/>
                </a:solidFill>
                <a:latin typeface="Times New Roman" panose="02020603050405020304" pitchFamily="18" charset="0"/>
                <a:cs typeface="Times New Roman" panose="02020603050405020304" pitchFamily="18" charset="0"/>
              </a:rPr>
              <a:t>[3] Almabetter, “what is Transport protocol layer”, almabetter 2024,[online]. Available: </a:t>
            </a:r>
            <a:r>
              <a:rPr lang="en-IN" sz="1100" u="sng" dirty="0">
                <a:solidFill>
                  <a:srgbClr val="582C5C"/>
                </a:solidFill>
                <a:latin typeface="Times New Roman" panose="02020603050405020304" pitchFamily="18" charset="0"/>
                <a:cs typeface="Times New Roman" panose="02020603050405020304" pitchFamily="18" charset="0"/>
              </a:rPr>
              <a:t>https://www.almabetter.com/bytes/articles/transport-layer-protocols</a:t>
            </a:r>
          </a:p>
          <a:p>
            <a:pPr marL="0" indent="0">
              <a:buNone/>
            </a:pPr>
            <a:r>
              <a:rPr lang="en-IN" sz="1100" dirty="0">
                <a:solidFill>
                  <a:srgbClr val="000000"/>
                </a:solidFill>
                <a:latin typeface="Times New Roman" panose="02020603050405020304" pitchFamily="18" charset="0"/>
                <a:cs typeface="Times New Roman" panose="02020603050405020304" pitchFamily="18" charset="0"/>
              </a:rPr>
              <a:t>[4] </a:t>
            </a:r>
            <a:r>
              <a:rPr lang="en-US" sz="1100" dirty="0">
                <a:solidFill>
                  <a:srgbClr val="000000"/>
                </a:solidFill>
                <a:latin typeface="Times New Roman" panose="02020603050405020304" pitchFamily="18" charset="0"/>
                <a:cs typeface="Times New Roman" panose="02020603050405020304" pitchFamily="18" charset="0"/>
              </a:rPr>
              <a:t>Johnson, Peter. Internet Protocols: Concepts and Architectures. </a:t>
            </a:r>
            <a:r>
              <a:rPr lang="en-IN" sz="1100" dirty="0">
                <a:solidFill>
                  <a:srgbClr val="000000"/>
                </a:solidFill>
                <a:latin typeface="Times New Roman" panose="02020603050405020304" pitchFamily="18" charset="0"/>
                <a:cs typeface="Times New Roman" panose="02020603050405020304" pitchFamily="18" charset="0"/>
              </a:rPr>
              <a:t>HiTeX Press, 2024.</a:t>
            </a:r>
          </a:p>
          <a:p>
            <a:pPr marL="0" indent="0">
              <a:buNone/>
            </a:pPr>
            <a:r>
              <a:rPr lang="en-IN" sz="1100" dirty="0">
                <a:solidFill>
                  <a:schemeClr val="tx1"/>
                </a:solidFill>
                <a:latin typeface="Times New Roman" panose="02020603050405020304" pitchFamily="18" charset="0"/>
                <a:cs typeface="Times New Roman" panose="02020603050405020304" pitchFamily="18" charset="0"/>
              </a:rPr>
              <a:t>[</a:t>
            </a:r>
            <a:r>
              <a:rPr lang="en-IN" sz="1100" u="sng" dirty="0">
                <a:solidFill>
                  <a:schemeClr val="tx1"/>
                </a:solidFill>
                <a:latin typeface="Times New Roman" panose="02020603050405020304" pitchFamily="18" charset="0"/>
                <a:cs typeface="Times New Roman" panose="02020603050405020304" pitchFamily="18" charset="0"/>
              </a:rPr>
              <a:t>5]</a:t>
            </a:r>
            <a:r>
              <a:rPr lang="en-US" sz="1100" dirty="0">
                <a:solidFill>
                  <a:schemeClr val="tx1"/>
                </a:solidFill>
              </a:rPr>
              <a:t> </a:t>
            </a:r>
            <a:r>
              <a:rPr lang="en-US" sz="1100" dirty="0">
                <a:solidFill>
                  <a:schemeClr val="tx1"/>
                </a:solidFill>
                <a:latin typeface="Times New Roman" panose="02020603050405020304" pitchFamily="18" charset="0"/>
                <a:cs typeface="Times New Roman" panose="02020603050405020304" pitchFamily="18" charset="0"/>
              </a:rPr>
              <a:t>ClouDNS</a:t>
            </a:r>
            <a:r>
              <a:rPr lang="en-US" sz="1100" dirty="0">
                <a:solidFill>
                  <a:srgbClr val="000000"/>
                </a:solidFill>
                <a:latin typeface="Times New Roman" panose="02020603050405020304" pitchFamily="18" charset="0"/>
                <a:cs typeface="Times New Roman" panose="02020603050405020304" pitchFamily="18" charset="0"/>
              </a:rPr>
              <a:t>, "TCP (Transmission Control Protocol): What is it and how does it work?," </a:t>
            </a:r>
            <a:r>
              <a:rPr lang="en-US" sz="1100" i="1" dirty="0">
                <a:solidFill>
                  <a:srgbClr val="000000"/>
                </a:solidFill>
                <a:latin typeface="Times New Roman" panose="02020603050405020304" pitchFamily="18" charset="0"/>
                <a:cs typeface="Times New Roman" panose="02020603050405020304" pitchFamily="18" charset="0"/>
              </a:rPr>
              <a:t>ClouDNS Blog</a:t>
            </a:r>
            <a:r>
              <a:rPr lang="en-US" sz="1100" dirty="0">
                <a:solidFill>
                  <a:srgbClr val="000000"/>
                </a:solidFill>
                <a:latin typeface="Times New Roman" panose="02020603050405020304" pitchFamily="18" charset="0"/>
                <a:cs typeface="Times New Roman" panose="02020603050405020304" pitchFamily="18" charset="0"/>
              </a:rPr>
              <a:t>, 2024. [Online]. Available: </a:t>
            </a:r>
            <a:r>
              <a:rPr lang="en-US" sz="1100" dirty="0">
                <a:solidFill>
                  <a:srgbClr val="6A3164"/>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https://www.cloudns.net/blog/tcp-transmission-control-protocol-what-is-it-and-how-does-it-work/</a:t>
            </a:r>
            <a:r>
              <a:rPr lang="en-US" sz="1100" dirty="0">
                <a:solidFill>
                  <a:srgbClr val="6A3164"/>
                </a:solidFill>
                <a:latin typeface="Times New Roman" panose="02020603050405020304" pitchFamily="18" charset="0"/>
                <a:cs typeface="Times New Roman" panose="02020603050405020304" pitchFamily="18" charset="0"/>
              </a:rPr>
              <a:t>.</a:t>
            </a:r>
          </a:p>
          <a:p>
            <a:pPr marL="0" indent="0">
              <a:buNone/>
            </a:pPr>
            <a:r>
              <a:rPr lang="en-IN" sz="1100" b="0" i="0" dirty="0">
                <a:solidFill>
                  <a:srgbClr val="000000"/>
                </a:solidFill>
                <a:effectLst/>
                <a:latin typeface="Times New Roman" panose="02020603050405020304" pitchFamily="18" charset="0"/>
                <a:cs typeface="Times New Roman" panose="02020603050405020304" pitchFamily="18" charset="0"/>
              </a:rPr>
              <a:t>[6] </a:t>
            </a:r>
            <a:r>
              <a:rPr lang="en-US" sz="1100" dirty="0">
                <a:solidFill>
                  <a:srgbClr val="000000"/>
                </a:solidFill>
                <a:latin typeface="Times New Roman" panose="02020603050405020304" pitchFamily="18" charset="0"/>
                <a:cs typeface="Times New Roman" panose="02020603050405020304" pitchFamily="18" charset="0"/>
              </a:rPr>
              <a:t>IPCisco, "TCP Handshake," IPCisco, 2024. [Online]. Available: </a:t>
            </a:r>
            <a:r>
              <a:rPr lang="en-US" sz="1100" dirty="0">
                <a:solidFill>
                  <a:srgbClr val="582C5C"/>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https://ipcisco.com/lesson/tcp-handshake/</a:t>
            </a:r>
            <a:r>
              <a:rPr lang="en-US" sz="1100" dirty="0">
                <a:solidFill>
                  <a:srgbClr val="582C5C"/>
                </a:solidFill>
                <a:latin typeface="Times New Roman" panose="02020603050405020304" pitchFamily="18" charset="0"/>
                <a:cs typeface="Times New Roman" panose="02020603050405020304" pitchFamily="18" charset="0"/>
              </a:rPr>
              <a:t>. </a:t>
            </a:r>
            <a:r>
              <a:rPr lang="en-US" sz="1100" dirty="0">
                <a:solidFill>
                  <a:srgbClr val="000000"/>
                </a:solidFill>
                <a:latin typeface="Times New Roman" panose="02020603050405020304" pitchFamily="18" charset="0"/>
                <a:cs typeface="Times New Roman" panose="02020603050405020304" pitchFamily="18" charset="0"/>
              </a:rPr>
              <a:t>[Accessed: Dec. 3, 2024].</a:t>
            </a:r>
          </a:p>
          <a:p>
            <a:pPr marL="0" indent="0">
              <a:buNone/>
            </a:pPr>
            <a:r>
              <a:rPr lang="en-IN" sz="1100" dirty="0">
                <a:solidFill>
                  <a:srgbClr val="000000"/>
                </a:solidFill>
                <a:latin typeface="Times New Roman" panose="02020603050405020304" pitchFamily="18" charset="0"/>
                <a:cs typeface="Times New Roman" panose="02020603050405020304" pitchFamily="18" charset="0"/>
              </a:rPr>
              <a:t>[7]  geeksforgeeks,  “</a:t>
            </a:r>
            <a:r>
              <a:rPr lang="en-IN" sz="1100" i="0" dirty="0">
                <a:solidFill>
                  <a:srgbClr val="000000"/>
                </a:solidFill>
                <a:effectLst/>
                <a:latin typeface="Times New Roman" panose="02020603050405020304" pitchFamily="18" charset="0"/>
                <a:cs typeface="Times New Roman" panose="02020603050405020304" pitchFamily="18" charset="0"/>
              </a:rPr>
              <a:t>TCP 3-Way Handshake Process,” geeksforgeeks,2024. [online]. Available:</a:t>
            </a:r>
          </a:p>
          <a:p>
            <a:pPr marL="0" indent="0">
              <a:buNone/>
            </a:pPr>
            <a:r>
              <a:rPr lang="en-IN" sz="1100" dirty="0">
                <a:solidFill>
                  <a:srgbClr val="3A234F"/>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https://www.geeksforgeeks.org/tcp-3-way-handshake-process/</a:t>
            </a:r>
            <a:r>
              <a:rPr lang="en-IN" sz="1100" dirty="0">
                <a:solidFill>
                  <a:srgbClr val="3A234F"/>
                </a:solidFill>
                <a:latin typeface="Times New Roman" panose="02020603050405020304" pitchFamily="18" charset="0"/>
                <a:cs typeface="Times New Roman" panose="02020603050405020304" pitchFamily="18" charset="0"/>
              </a:rPr>
              <a:t>.  </a:t>
            </a:r>
            <a:r>
              <a:rPr lang="en-IN" sz="1100" dirty="0">
                <a:solidFill>
                  <a:srgbClr val="000000"/>
                </a:solidFill>
                <a:latin typeface="Times New Roman" panose="02020603050405020304" pitchFamily="18" charset="0"/>
                <a:cs typeface="Times New Roman" panose="02020603050405020304" pitchFamily="18" charset="0"/>
              </a:rPr>
              <a:t>[ Accessed: Nov. 27,2024].</a:t>
            </a:r>
          </a:p>
          <a:p>
            <a:pPr marL="0" indent="0">
              <a:buNone/>
            </a:pPr>
            <a:r>
              <a:rPr lang="en-IN" sz="1100" dirty="0">
                <a:solidFill>
                  <a:srgbClr val="000000"/>
                </a:solidFill>
                <a:latin typeface="Times New Roman" panose="02020603050405020304" pitchFamily="18" charset="0"/>
                <a:cs typeface="Times New Roman" panose="02020603050405020304" pitchFamily="18" charset="0"/>
              </a:rPr>
              <a:t>[8]</a:t>
            </a:r>
            <a:r>
              <a:rPr lang="en-US" sz="1100" dirty="0"/>
              <a:t> </a:t>
            </a:r>
            <a:r>
              <a:rPr lang="en-US" sz="1100" dirty="0">
                <a:solidFill>
                  <a:schemeClr val="tx1"/>
                </a:solidFill>
                <a:latin typeface="Times New Roman" panose="02020603050405020304" pitchFamily="18" charset="0"/>
                <a:cs typeface="Times New Roman" panose="02020603050405020304" pitchFamily="18" charset="0"/>
              </a:rPr>
              <a:t>Ortega-Fernandez and F. Liberati, "A review of Denial of Service attack and mitigation in the smart grid using reinforcement learning," Energies, vol. 16, no. 23, 2023</a:t>
            </a:r>
            <a:r>
              <a:rPr lang="en-US" sz="1100" dirty="0"/>
              <a:t>.</a:t>
            </a:r>
          </a:p>
          <a:p>
            <a:pPr marL="0" indent="0">
              <a:buNone/>
            </a:pPr>
            <a:r>
              <a:rPr lang="en-US" sz="1100" dirty="0"/>
              <a:t>.</a:t>
            </a:r>
            <a:r>
              <a:rPr lang="en-US" sz="1100" dirty="0">
                <a:solidFill>
                  <a:schemeClr val="tx1"/>
                </a:solidFill>
                <a:latin typeface="Times New Roman" panose="02020603050405020304" pitchFamily="18" charset="0"/>
                <a:cs typeface="Times New Roman" panose="02020603050405020304" pitchFamily="18" charset="0"/>
              </a:rPr>
              <a:t>[9] D. K. Bhattacharyya and J. K. Kalita, DDoS Attacks: Evolution, Detection, Prevention, Reaction, and Tolerance. Boca Raton, FL: CRC Press, 2016</a:t>
            </a:r>
            <a:endParaRPr lang="en-US" sz="1100" dirty="0"/>
          </a:p>
          <a:p>
            <a:pPr marL="0" indent="0">
              <a:buNone/>
            </a:pPr>
            <a:r>
              <a:rPr lang="en-US" sz="1100" dirty="0">
                <a:solidFill>
                  <a:srgbClr val="000000"/>
                </a:solidFill>
                <a:latin typeface="Times New Roman" panose="02020603050405020304" pitchFamily="18" charset="0"/>
                <a:cs typeface="Times New Roman" panose="02020603050405020304" pitchFamily="18" charset="0"/>
              </a:rPr>
              <a:t>[10]</a:t>
            </a:r>
            <a:r>
              <a:rPr lang="en-US" sz="1100" dirty="0"/>
              <a:t> </a:t>
            </a:r>
            <a:r>
              <a:rPr lang="en-US" sz="1100" dirty="0">
                <a:solidFill>
                  <a:schemeClr val="tx1"/>
                </a:solidFill>
                <a:latin typeface="Times New Roman" panose="02020603050405020304" pitchFamily="18" charset="0"/>
                <a:cs typeface="Times New Roman" panose="02020603050405020304" pitchFamily="18" charset="0"/>
              </a:rPr>
              <a:t>SystemWeakness, "DDoS Attacks: When Thousands Show Up Uninvited to Crash Your Website Party," SystemWeakness, 2024. [Online]. Available: </a:t>
            </a:r>
            <a:r>
              <a:rPr lang="en-US" sz="1100" dirty="0">
                <a:solidFill>
                  <a:srgbClr val="6A3164"/>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https://systemweakness.com/ddos-attacks-when-thousands-show-up-uninvited-to-crash-your-website-party-c134d4faaf66</a:t>
            </a:r>
            <a:r>
              <a:rPr lang="en-US" sz="1100" dirty="0">
                <a:solidFill>
                  <a:srgbClr val="6A3164"/>
                </a:solidFill>
                <a:latin typeface="Times New Roman" panose="02020603050405020304" pitchFamily="18" charset="0"/>
                <a:cs typeface="Times New Roman" panose="02020603050405020304" pitchFamily="18" charset="0"/>
              </a:rPr>
              <a:t>.</a:t>
            </a:r>
            <a:r>
              <a:rPr lang="en-US" sz="1100" dirty="0">
                <a:solidFill>
                  <a:schemeClr val="tx1"/>
                </a:solidFill>
                <a:latin typeface="Times New Roman" panose="02020603050405020304" pitchFamily="18" charset="0"/>
                <a:cs typeface="Times New Roman" panose="02020603050405020304" pitchFamily="18" charset="0"/>
              </a:rPr>
              <a:t> [Accessed: Dec. 4, 2024].</a:t>
            </a:r>
          </a:p>
          <a:p>
            <a:pPr marL="0" indent="0">
              <a:buNone/>
            </a:pPr>
            <a:r>
              <a:rPr lang="en-US" sz="1100" dirty="0">
                <a:solidFill>
                  <a:schemeClr val="tx1"/>
                </a:solidFill>
                <a:latin typeface="Times New Roman" panose="02020603050405020304" pitchFamily="18" charset="0"/>
                <a:cs typeface="Times New Roman" panose="02020603050405020304" pitchFamily="18" charset="0"/>
              </a:rPr>
              <a:t>[11] Wikipedia contributors. (2024, December 4). Denial-of-service attack. Wikipedia. </a:t>
            </a:r>
            <a:r>
              <a:rPr lang="en-US" sz="1100" dirty="0">
                <a:solidFill>
                  <a:srgbClr val="5A3168"/>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https://en.wikipedia.org/wiki/Denial-of-service_attack</a:t>
            </a:r>
            <a:endParaRPr lang="en-US" sz="1100" dirty="0">
              <a:solidFill>
                <a:srgbClr val="5A3168"/>
              </a:solidFill>
              <a:latin typeface="Times New Roman" panose="02020603050405020304" pitchFamily="18" charset="0"/>
              <a:cs typeface="Times New Roman" panose="02020603050405020304" pitchFamily="18" charset="0"/>
            </a:endParaRPr>
          </a:p>
          <a:p>
            <a:pPr marL="0" indent="0">
              <a:buNone/>
            </a:pPr>
            <a:r>
              <a:rPr lang="en-US" sz="1100" dirty="0">
                <a:solidFill>
                  <a:schemeClr val="tx1"/>
                </a:solidFill>
                <a:latin typeface="Times New Roman" panose="02020603050405020304" pitchFamily="18" charset="0"/>
                <a:cs typeface="Times New Roman" panose="02020603050405020304" pitchFamily="18" charset="0"/>
              </a:rPr>
              <a:t>[12]</a:t>
            </a:r>
            <a:r>
              <a:rPr lang="en-IN" sz="1600" dirty="0">
                <a:solidFill>
                  <a:schemeClr val="tx1"/>
                </a:solidFill>
              </a:rPr>
              <a:t> </a:t>
            </a:r>
            <a:r>
              <a:rPr lang="en-IN" sz="1000" dirty="0">
                <a:solidFill>
                  <a:schemeClr val="tx1"/>
                </a:solidFill>
                <a:latin typeface="Times New Roman" panose="02020603050405020304" pitchFamily="18" charset="0"/>
                <a:cs typeface="Times New Roman" panose="02020603050405020304" pitchFamily="18" charset="0"/>
              </a:rPr>
              <a:t>Imperva. (2024). DDoS attacks. Imperva. Available at: </a:t>
            </a:r>
            <a:r>
              <a:rPr lang="en-IN" sz="1000" dirty="0">
                <a:solidFill>
                  <a:srgbClr val="5F3166"/>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https://www.imperva.com/learn/ddos/ddos-attacks/</a:t>
            </a:r>
            <a:endParaRPr lang="en-IN" sz="1000" i="0" u="sng" dirty="0">
              <a:solidFill>
                <a:srgbClr val="5F3166"/>
              </a:solidFill>
              <a:effectLst/>
              <a:latin typeface="Times New Roman" panose="02020603050405020304" pitchFamily="18" charset="0"/>
              <a:cs typeface="Times New Roman" panose="02020603050405020304" pitchFamily="18" charset="0"/>
            </a:endParaRPr>
          </a:p>
          <a:p>
            <a:pPr marL="0" indent="0">
              <a:buNone/>
            </a:pPr>
            <a:endParaRPr lang="en-US" sz="1600" dirty="0">
              <a:solidFill>
                <a:srgbClr val="5F3166"/>
              </a:solidFill>
              <a:latin typeface="Times New Roman" panose="02020603050405020304" pitchFamily="18" charset="0"/>
              <a:cs typeface="Times New Roman" panose="02020603050405020304" pitchFamily="18" charset="0"/>
            </a:endParaRPr>
          </a:p>
          <a:p>
            <a:pPr marL="0" indent="0">
              <a:buNone/>
            </a:pPr>
            <a:endParaRPr lang="en-US" sz="1600" dirty="0"/>
          </a:p>
        </p:txBody>
      </p:sp>
      <p:sp>
        <p:nvSpPr>
          <p:cNvPr id="4" name="Rectangle 3">
            <a:extLst>
              <a:ext uri="{FF2B5EF4-FFF2-40B4-BE49-F238E27FC236}">
                <a16:creationId xmlns:a16="http://schemas.microsoft.com/office/drawing/2014/main" id="{67F59589-9FF2-856C-26B2-59FAE4FE2BD3}"/>
              </a:ext>
            </a:extLst>
          </p:cNvPr>
          <p:cNvSpPr/>
          <p:nvPr/>
        </p:nvSpPr>
        <p:spPr>
          <a:xfrm>
            <a:off x="509047" y="584462"/>
            <a:ext cx="5420413" cy="1027522"/>
          </a:xfrm>
          <a:prstGeom prst="rect">
            <a:avLst/>
          </a:prstGeom>
          <a:solidFill>
            <a:srgbClr val="402551"/>
          </a:solidFill>
          <a:ln>
            <a:solidFill>
              <a:srgbClr val="3A23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latin typeface="Times New Roman" panose="02020603050405020304" pitchFamily="18" charset="0"/>
                <a:cs typeface="Times New Roman" panose="02020603050405020304" pitchFamily="18" charset="0"/>
              </a:rPr>
              <a:t>REFERENCES</a:t>
            </a:r>
            <a:r>
              <a:rPr lang="en-US" sz="1800" b="1" dirty="0">
                <a:latin typeface="Times New Roman" panose="02020603050405020304" pitchFamily="18" charset="0"/>
                <a:cs typeface="Times New Roman" panose="02020603050405020304" pitchFamily="18" charset="0"/>
              </a:rPr>
              <a:t> </a:t>
            </a:r>
          </a:p>
          <a:p>
            <a:pPr algn="ctr"/>
            <a:endParaRPr lang="en-IN" dirty="0"/>
          </a:p>
        </p:txBody>
      </p:sp>
    </p:spTree>
    <p:extLst>
      <p:ext uri="{BB962C8B-B14F-4D97-AF65-F5344CB8AC3E}">
        <p14:creationId xmlns:p14="http://schemas.microsoft.com/office/powerpoint/2010/main" val="5606548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312A-3F95-2432-ED10-11E3B47C6B8C}"/>
              </a:ext>
            </a:extLst>
          </p:cNvPr>
          <p:cNvSpPr>
            <a:spLocks noGrp="1"/>
          </p:cNvSpPr>
          <p:nvPr>
            <p:ph type="title" idx="4294967295"/>
          </p:nvPr>
        </p:nvSpPr>
        <p:spPr>
          <a:xfrm>
            <a:off x="0" y="228600"/>
            <a:ext cx="8761413" cy="708025"/>
          </a:xfrm>
          <a:solidFill>
            <a:srgbClr val="73075E"/>
          </a:solidFill>
        </p:spPr>
        <p:txBody>
          <a:bodyPr/>
          <a:lstStyle/>
          <a:p>
            <a:r>
              <a:rPr lang="en-US" b="1" dirty="0"/>
              <a:t>TCP /UDP protocol    </a:t>
            </a:r>
            <a:endParaRPr lang="en-IN" b="1" dirty="0"/>
          </a:p>
        </p:txBody>
      </p:sp>
      <p:sp>
        <p:nvSpPr>
          <p:cNvPr id="10" name="Content Placeholder 2">
            <a:extLst>
              <a:ext uri="{FF2B5EF4-FFF2-40B4-BE49-F238E27FC236}">
                <a16:creationId xmlns:a16="http://schemas.microsoft.com/office/drawing/2014/main" id="{66B0D549-B465-D923-6489-A89F563512CA}"/>
              </a:ext>
            </a:extLst>
          </p:cNvPr>
          <p:cNvSpPr txBox="1">
            <a:spLocks/>
          </p:cNvSpPr>
          <p:nvPr/>
        </p:nvSpPr>
        <p:spPr>
          <a:xfrm>
            <a:off x="8262851" y="2571658"/>
            <a:ext cx="3532908" cy="42863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Font typeface="Wingdings 3" charset="2"/>
              <a:buNone/>
            </a:pPr>
            <a:r>
              <a:rPr lang="en-US" sz="1600" dirty="0"/>
              <a:t>.</a:t>
            </a:r>
            <a:endParaRPr lang="en-IN" sz="1600" dirty="0">
              <a:solidFill>
                <a:schemeClr val="accent3">
                  <a:lumMod val="20000"/>
                  <a:lumOff val="80000"/>
                </a:schemeClr>
              </a:solidFill>
            </a:endParaRPr>
          </a:p>
        </p:txBody>
      </p:sp>
      <p:sp>
        <p:nvSpPr>
          <p:cNvPr id="11" name="Content Placeholder 2">
            <a:extLst>
              <a:ext uri="{FF2B5EF4-FFF2-40B4-BE49-F238E27FC236}">
                <a16:creationId xmlns:a16="http://schemas.microsoft.com/office/drawing/2014/main" id="{0890CDE4-E7A7-57FF-0DBA-DBEF3E3777F8}"/>
              </a:ext>
            </a:extLst>
          </p:cNvPr>
          <p:cNvSpPr txBox="1">
            <a:spLocks/>
          </p:cNvSpPr>
          <p:nvPr/>
        </p:nvSpPr>
        <p:spPr>
          <a:xfrm>
            <a:off x="6994959" y="1097446"/>
            <a:ext cx="3532908" cy="42863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Font typeface="Wingdings 3" charset="2"/>
              <a:buNone/>
            </a:pPr>
            <a:endParaRPr lang="en-IN" sz="1600" dirty="0">
              <a:solidFill>
                <a:schemeClr val="accent3">
                  <a:lumMod val="20000"/>
                  <a:lumOff val="80000"/>
                </a:schemeClr>
              </a:solidFill>
            </a:endParaRPr>
          </a:p>
        </p:txBody>
      </p:sp>
      <p:sp>
        <p:nvSpPr>
          <p:cNvPr id="12" name="Content Placeholder 2">
            <a:extLst>
              <a:ext uri="{FF2B5EF4-FFF2-40B4-BE49-F238E27FC236}">
                <a16:creationId xmlns:a16="http://schemas.microsoft.com/office/drawing/2014/main" id="{CC383725-E744-EA71-07BB-C8557AC0C5B0}"/>
              </a:ext>
            </a:extLst>
          </p:cNvPr>
          <p:cNvSpPr txBox="1">
            <a:spLocks/>
          </p:cNvSpPr>
          <p:nvPr/>
        </p:nvSpPr>
        <p:spPr>
          <a:xfrm>
            <a:off x="8148243" y="2717649"/>
            <a:ext cx="3532908" cy="42863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Font typeface="Wingdings 3" charset="2"/>
              <a:buNone/>
            </a:pPr>
            <a:endParaRPr lang="en-IN" sz="1600" dirty="0">
              <a:solidFill>
                <a:schemeClr val="accent3">
                  <a:lumMod val="20000"/>
                  <a:lumOff val="80000"/>
                </a:schemeClr>
              </a:solidFill>
            </a:endParaRPr>
          </a:p>
        </p:txBody>
      </p:sp>
      <p:sp>
        <p:nvSpPr>
          <p:cNvPr id="13" name="Rectangle 12">
            <a:extLst>
              <a:ext uri="{FF2B5EF4-FFF2-40B4-BE49-F238E27FC236}">
                <a16:creationId xmlns:a16="http://schemas.microsoft.com/office/drawing/2014/main" id="{FEC5D294-DE62-511C-2546-02893D04DD6C}"/>
              </a:ext>
            </a:extLst>
          </p:cNvPr>
          <p:cNvSpPr/>
          <p:nvPr/>
        </p:nvSpPr>
        <p:spPr>
          <a:xfrm>
            <a:off x="6671733" y="1280061"/>
            <a:ext cx="3735492" cy="274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latin typeface="Times New Roman" panose="02020603050405020304" pitchFamily="18" charset="0"/>
                <a:cs typeface="Times New Roman" panose="02020603050405020304" pitchFamily="18" charset="0"/>
              </a:rPr>
              <a:t>UDP</a:t>
            </a:r>
            <a:r>
              <a:rPr lang="en-US" sz="1400" dirty="0">
                <a:solidFill>
                  <a:schemeClr val="tx1"/>
                </a:solidFill>
              </a:rPr>
              <a:t> </a:t>
            </a:r>
            <a:r>
              <a:rPr lang="en-US" sz="1400" dirty="0">
                <a:solidFill>
                  <a:schemeClr val="tx1"/>
                </a:solidFill>
                <a:latin typeface="Times New Roman" panose="02020603050405020304" pitchFamily="18" charset="0"/>
                <a:cs typeface="Times New Roman" panose="02020603050405020304" pitchFamily="18" charset="0"/>
              </a:rPr>
              <a:t>User diagram protocol  is a network communication protocol primarily  used  for time-sensitive data transfers, such as DNS queries and video streaming . Unlike other protocols does not require establishing a formal connection before transmitting data, which results in faster communication. However, the lack of connection setup can lead to packet loss and increase risk of vulnerabilities, such as being exploited by Distributed Denial-Of-service(DDOS) attacks.[2]</a:t>
            </a:r>
            <a:endParaRPr lang="en-IN" sz="1400" dirty="0">
              <a:solidFill>
                <a:schemeClr val="tx1"/>
              </a:solidFill>
            </a:endParaRPr>
          </a:p>
        </p:txBody>
      </p:sp>
      <p:sp>
        <p:nvSpPr>
          <p:cNvPr id="16" name="Rectangle 15">
            <a:extLst>
              <a:ext uri="{FF2B5EF4-FFF2-40B4-BE49-F238E27FC236}">
                <a16:creationId xmlns:a16="http://schemas.microsoft.com/office/drawing/2014/main" id="{CF4F2C90-2B26-2D9D-A14A-250F8008431D}"/>
              </a:ext>
            </a:extLst>
          </p:cNvPr>
          <p:cNvSpPr/>
          <p:nvPr/>
        </p:nvSpPr>
        <p:spPr>
          <a:xfrm>
            <a:off x="730931" y="1412036"/>
            <a:ext cx="3418300" cy="26112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dirty="0">
                <a:solidFill>
                  <a:schemeClr val="tx1"/>
                </a:solidFill>
                <a:latin typeface="Times New Roman" panose="02020603050405020304" pitchFamily="18" charset="0"/>
                <a:cs typeface="Times New Roman" panose="02020603050405020304" pitchFamily="18" charset="0"/>
              </a:rPr>
              <a:t>The Transmission control protocol is a communication standard that ensures reliable message exchange between devices and application across networks. It is connection-oriented protocol, meaning it establishes a secure link before data is sent.. By using a three-way handshake , Tcp ensures reliable communication, making it essential for transferring data accurately across the internet and other networks[1].</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066" name="Picture 18" descr="Transport Layer Protocols in IoT">
            <a:extLst>
              <a:ext uri="{FF2B5EF4-FFF2-40B4-BE49-F238E27FC236}">
                <a16:creationId xmlns:a16="http://schemas.microsoft.com/office/drawing/2014/main" id="{F0BD08F8-2DD2-570E-C746-980F855308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0"/>
          <a:stretch/>
        </p:blipFill>
        <p:spPr bwMode="auto">
          <a:xfrm>
            <a:off x="2012530" y="4139235"/>
            <a:ext cx="7119130" cy="226714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50E19BDD-C9F3-B178-BB95-A1525264F3F7}"/>
              </a:ext>
            </a:extLst>
          </p:cNvPr>
          <p:cNvSpPr/>
          <p:nvPr/>
        </p:nvSpPr>
        <p:spPr>
          <a:xfrm>
            <a:off x="9568206" y="5577939"/>
            <a:ext cx="611264" cy="3986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accent6">
                    <a:lumMod val="75000"/>
                  </a:schemeClr>
                </a:solidFill>
              </a:rPr>
              <a:t>[3]</a:t>
            </a:r>
            <a:endParaRPr lang="en-IN" dirty="0">
              <a:solidFill>
                <a:schemeClr val="accent6">
                  <a:lumMod val="75000"/>
                </a:schemeClr>
              </a:solidFill>
            </a:endParaRPr>
          </a:p>
        </p:txBody>
      </p:sp>
    </p:spTree>
    <p:extLst>
      <p:ext uri="{BB962C8B-B14F-4D97-AF65-F5344CB8AC3E}">
        <p14:creationId xmlns:p14="http://schemas.microsoft.com/office/powerpoint/2010/main" val="5114399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down)">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nodePh="1">
                                  <p:stCondLst>
                                    <p:cond delay="0"/>
                                  </p:stCondLst>
                                  <p:endCondLst>
                                    <p:cond evt="begin" delay="0">
                                      <p:tn val="29"/>
                                    </p:cond>
                                  </p:end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wipe(down)">
                                      <p:cBhvr>
                                        <p:cTn id="31" dur="500"/>
                                        <p:tgtEl>
                                          <p:spTgt spid="1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nodePh="1">
                                  <p:stCondLst>
                                    <p:cond delay="0"/>
                                  </p:stCondLst>
                                  <p:endCondLst>
                                    <p:cond evt="begin" delay="0">
                                      <p:tn val="34"/>
                                    </p:cond>
                                  </p:end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wipe(down)">
                                      <p:cBhvr>
                                        <p:cTn id="3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963D-4495-01A6-EB0C-BF8DA0D643BC}"/>
              </a:ext>
            </a:extLst>
          </p:cNvPr>
          <p:cNvSpPr>
            <a:spLocks noGrp="1"/>
          </p:cNvSpPr>
          <p:nvPr>
            <p:ph type="title"/>
          </p:nvPr>
        </p:nvSpPr>
        <p:spPr>
          <a:xfrm>
            <a:off x="782423" y="690371"/>
            <a:ext cx="8610600" cy="1293028"/>
          </a:xfrm>
        </p:spPr>
        <p:txBody>
          <a:bodyPr/>
          <a:lstStyle/>
          <a:p>
            <a:r>
              <a:rPr lang="en-US" dirty="0"/>
              <a:t>Internet protocol (IP)  </a:t>
            </a:r>
            <a:endParaRPr lang="en-IN" dirty="0"/>
          </a:p>
        </p:txBody>
      </p:sp>
      <p:sp>
        <p:nvSpPr>
          <p:cNvPr id="3" name="Content Placeholder 2">
            <a:extLst>
              <a:ext uri="{FF2B5EF4-FFF2-40B4-BE49-F238E27FC236}">
                <a16:creationId xmlns:a16="http://schemas.microsoft.com/office/drawing/2014/main" id="{8BDB8879-A316-F01B-5F5E-58F413196E49}"/>
              </a:ext>
            </a:extLst>
          </p:cNvPr>
          <p:cNvSpPr>
            <a:spLocks noGrp="1"/>
          </p:cNvSpPr>
          <p:nvPr>
            <p:ph idx="1"/>
          </p:nvPr>
        </p:nvSpPr>
        <p:spPr>
          <a:xfrm>
            <a:off x="596900" y="2562519"/>
            <a:ext cx="10998200" cy="1158240"/>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“Internet protocol is a network-layer protocol that enables data packets to be addressed, routed, delivered correctly across interconnected networks .Using IP addressing like IPv4 and IPv6”.[4], it ensures data reaches its correct destination by breaking into smaller packets. Each packet carries IP information to guide routers along the way. Every device connected to the Internet is assigned a unique IP address, ensuring efficient communication across the global network</a:t>
            </a:r>
            <a:r>
              <a:rPr lang="en-US" dirty="0"/>
              <a:t>.</a:t>
            </a:r>
            <a:endParaRPr lang="en-IN" dirty="0"/>
          </a:p>
        </p:txBody>
      </p:sp>
      <p:sp>
        <p:nvSpPr>
          <p:cNvPr id="5" name="Rectangle 4">
            <a:extLst>
              <a:ext uri="{FF2B5EF4-FFF2-40B4-BE49-F238E27FC236}">
                <a16:creationId xmlns:a16="http://schemas.microsoft.com/office/drawing/2014/main" id="{221F1380-BED3-33E1-48E5-C5E462BFA3F3}"/>
              </a:ext>
            </a:extLst>
          </p:cNvPr>
          <p:cNvSpPr/>
          <p:nvPr/>
        </p:nvSpPr>
        <p:spPr>
          <a:xfrm>
            <a:off x="4241329" y="3682340"/>
            <a:ext cx="3233394" cy="502789"/>
          </a:xfrm>
          <a:prstGeom prst="rect">
            <a:avLst/>
          </a:prstGeom>
          <a:solidFill>
            <a:srgbClr val="6A31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TCP/IP differences</a:t>
            </a:r>
            <a:endParaRPr lang="en-IN" dirty="0"/>
          </a:p>
        </p:txBody>
      </p:sp>
      <p:sp>
        <p:nvSpPr>
          <p:cNvPr id="6" name="Rectangle 5">
            <a:extLst>
              <a:ext uri="{FF2B5EF4-FFF2-40B4-BE49-F238E27FC236}">
                <a16:creationId xmlns:a16="http://schemas.microsoft.com/office/drawing/2014/main" id="{FA15AED3-5B52-0405-5B18-6CA977F31689}"/>
              </a:ext>
            </a:extLst>
          </p:cNvPr>
          <p:cNvSpPr/>
          <p:nvPr/>
        </p:nvSpPr>
        <p:spPr>
          <a:xfrm>
            <a:off x="782425" y="4248823"/>
            <a:ext cx="11312162" cy="502789"/>
          </a:xfrm>
          <a:prstGeom prst="rect">
            <a:avLst/>
          </a:prstGeom>
          <a:solidFill>
            <a:srgbClr val="6A31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800" dirty="0">
              <a:solidFill>
                <a:schemeClr val="tx1"/>
              </a:solidFill>
              <a:latin typeface="Times New Roman" panose="02020603050405020304" pitchFamily="18" charset="0"/>
              <a:ea typeface="Poppins Light" pitchFamily="34" charset="-122"/>
              <a:cs typeface="Times New Roman" panose="02020603050405020304" pitchFamily="18" charset="0"/>
            </a:endParaRPr>
          </a:p>
          <a:p>
            <a:pPr algn="just"/>
            <a:r>
              <a:rPr lang="en-US" sz="1800" dirty="0">
                <a:solidFill>
                  <a:schemeClr val="bg1"/>
                </a:solidFill>
                <a:latin typeface="Times New Roman" panose="02020603050405020304" pitchFamily="18" charset="0"/>
                <a:ea typeface="Roboto Light" pitchFamily="34" charset="-122"/>
                <a:cs typeface="Times New Roman" panose="02020603050405020304" pitchFamily="18" charset="0"/>
              </a:rPr>
              <a:t>TCP is responsible for establishing and maintaining reliable, end-to-end connections between devices. It ensures that data is delivered in the correct order and without errors</a:t>
            </a:r>
            <a:endParaRPr lang="en-US" sz="1800"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7" name="Rectangle 6">
            <a:extLst>
              <a:ext uri="{FF2B5EF4-FFF2-40B4-BE49-F238E27FC236}">
                <a16:creationId xmlns:a16="http://schemas.microsoft.com/office/drawing/2014/main" id="{420EB3E0-BEBC-8592-2410-9BE1CF111634}"/>
              </a:ext>
            </a:extLst>
          </p:cNvPr>
          <p:cNvSpPr/>
          <p:nvPr/>
        </p:nvSpPr>
        <p:spPr>
          <a:xfrm>
            <a:off x="782424" y="4878999"/>
            <a:ext cx="11312165" cy="502789"/>
          </a:xfrm>
          <a:prstGeom prst="rect">
            <a:avLst/>
          </a:prstGeom>
          <a:solidFill>
            <a:srgbClr val="69306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TCP manages flow control to ensure that a sender does not overwhelm a receiver by sending data too quickly. It adjusts the rate of data transmission based on the receiver's capacity to process the data.</a:t>
            </a:r>
            <a:endParaRPr lang="en-IN" dirty="0">
              <a:solidFill>
                <a:schemeClr val="bg1"/>
              </a:solidFill>
            </a:endParaRPr>
          </a:p>
        </p:txBody>
      </p:sp>
      <p:sp>
        <p:nvSpPr>
          <p:cNvPr id="8" name="Rectangle 7">
            <a:extLst>
              <a:ext uri="{FF2B5EF4-FFF2-40B4-BE49-F238E27FC236}">
                <a16:creationId xmlns:a16="http://schemas.microsoft.com/office/drawing/2014/main" id="{9FD8C304-5347-5807-0AD4-701CE3062E3E}"/>
              </a:ext>
            </a:extLst>
          </p:cNvPr>
          <p:cNvSpPr/>
          <p:nvPr/>
        </p:nvSpPr>
        <p:spPr>
          <a:xfrm>
            <a:off x="782423" y="5509175"/>
            <a:ext cx="11312164" cy="502789"/>
          </a:xfrm>
          <a:prstGeom prst="rect">
            <a:avLst/>
          </a:prstGeom>
          <a:solidFill>
            <a:srgbClr val="69306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latin typeface="Times New Roman" panose="02020603050405020304" pitchFamily="18" charset="0"/>
              <a:ea typeface="Roboto Light" pitchFamily="34" charset="-122"/>
              <a:cs typeface="Times New Roman" panose="02020603050405020304" pitchFamily="18" charset="0"/>
            </a:endParaRPr>
          </a:p>
          <a:p>
            <a:pPr algn="ctr"/>
            <a:r>
              <a:rPr lang="en-US" sz="1800" dirty="0">
                <a:solidFill>
                  <a:schemeClr val="bg1"/>
                </a:solidFill>
                <a:latin typeface="Times New Roman" panose="02020603050405020304" pitchFamily="18" charset="0"/>
                <a:ea typeface="Roboto Light" pitchFamily="34" charset="-122"/>
                <a:cs typeface="Times New Roman" panose="02020603050405020304" pitchFamily="18" charset="0"/>
              </a:rPr>
              <a:t>IP focuses on addressing and routing data packets across the network, determining the best path for each packet to reach its destination.</a:t>
            </a:r>
            <a:endParaRPr lang="en-US" sz="1800"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10" name="Rectangle 9">
            <a:extLst>
              <a:ext uri="{FF2B5EF4-FFF2-40B4-BE49-F238E27FC236}">
                <a16:creationId xmlns:a16="http://schemas.microsoft.com/office/drawing/2014/main" id="{3E72FA68-9134-5DDF-0FCC-FF42DB3D0052}"/>
              </a:ext>
            </a:extLst>
          </p:cNvPr>
          <p:cNvSpPr/>
          <p:nvPr/>
        </p:nvSpPr>
        <p:spPr>
          <a:xfrm>
            <a:off x="782424" y="6164626"/>
            <a:ext cx="11312163" cy="502789"/>
          </a:xfrm>
          <a:prstGeom prst="rect">
            <a:avLst/>
          </a:prstGeom>
          <a:solidFill>
            <a:srgbClr val="69306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IP is responsible for fragmenting large data packets into smaller ones to fit the network's maximum transmission unit (MTU). It also reassembles these packets at the destination.</a:t>
            </a:r>
            <a:endParaRPr lang="en-IN" dirty="0">
              <a:solidFill>
                <a:schemeClr val="bg1"/>
              </a:solidFill>
            </a:endParaRPr>
          </a:p>
        </p:txBody>
      </p:sp>
    </p:spTree>
    <p:extLst>
      <p:ext uri="{BB962C8B-B14F-4D97-AF65-F5344CB8AC3E}">
        <p14:creationId xmlns:p14="http://schemas.microsoft.com/office/powerpoint/2010/main" val="236129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6"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952B-5585-C048-BAF9-6CC2A2652F24}"/>
              </a:ext>
            </a:extLst>
          </p:cNvPr>
          <p:cNvSpPr>
            <a:spLocks noGrp="1"/>
          </p:cNvSpPr>
          <p:nvPr>
            <p:ph type="title"/>
          </p:nvPr>
        </p:nvSpPr>
        <p:spPr/>
        <p:txBody>
          <a:bodyPr/>
          <a:lstStyle/>
          <a:p>
            <a:r>
              <a:rPr lang="en-US" dirty="0"/>
              <a:t>IP/TCP protocol</a:t>
            </a:r>
            <a:endParaRPr lang="en-IN" dirty="0"/>
          </a:p>
        </p:txBody>
      </p:sp>
      <p:pic>
        <p:nvPicPr>
          <p:cNvPr id="1030" name="Picture 6" descr="TCP">
            <a:extLst>
              <a:ext uri="{FF2B5EF4-FFF2-40B4-BE49-F238E27FC236}">
                <a16:creationId xmlns:a16="http://schemas.microsoft.com/office/drawing/2014/main" id="{DC258AF1-AB21-38D5-2D88-FF29EDA4BB7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6780" b="9205"/>
          <a:stretch/>
        </p:blipFill>
        <p:spPr bwMode="auto">
          <a:xfrm>
            <a:off x="769723" y="2296159"/>
            <a:ext cx="7100711" cy="3252327"/>
          </a:xfrm>
          <a:prstGeom prst="rect">
            <a:avLst/>
          </a:prstGeom>
          <a:noFill/>
          <a:ln>
            <a:solidFill>
              <a:srgbClr val="6A3164"/>
            </a:solidFill>
          </a:ln>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2CDE18B-76CA-98FB-7232-5DDCEF40724A}"/>
              </a:ext>
            </a:extLst>
          </p:cNvPr>
          <p:cNvSpPr/>
          <p:nvPr/>
        </p:nvSpPr>
        <p:spPr>
          <a:xfrm>
            <a:off x="594744" y="6016234"/>
            <a:ext cx="6434667" cy="474133"/>
          </a:xfrm>
          <a:prstGeom prst="rect">
            <a:avLst/>
          </a:prstGeom>
          <a:solidFill>
            <a:srgbClr val="6A31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How does TCP/IP[5]</a:t>
            </a:r>
            <a:endParaRPr lang="en-IN" dirty="0"/>
          </a:p>
        </p:txBody>
      </p:sp>
      <p:sp>
        <p:nvSpPr>
          <p:cNvPr id="15" name="Oval 14">
            <a:extLst>
              <a:ext uri="{FF2B5EF4-FFF2-40B4-BE49-F238E27FC236}">
                <a16:creationId xmlns:a16="http://schemas.microsoft.com/office/drawing/2014/main" id="{4A0CED99-F7D9-56E5-4551-FBC01816446D}"/>
              </a:ext>
            </a:extLst>
          </p:cNvPr>
          <p:cNvSpPr/>
          <p:nvPr/>
        </p:nvSpPr>
        <p:spPr>
          <a:xfrm>
            <a:off x="8132162" y="2515277"/>
            <a:ext cx="3465094" cy="706964"/>
          </a:xfrm>
          <a:prstGeom prst="ellipse">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 layer</a:t>
            </a:r>
            <a:endParaRPr lang="en-IN" dirty="0"/>
          </a:p>
        </p:txBody>
      </p:sp>
      <p:sp>
        <p:nvSpPr>
          <p:cNvPr id="16" name="Oval 15">
            <a:extLst>
              <a:ext uri="{FF2B5EF4-FFF2-40B4-BE49-F238E27FC236}">
                <a16:creationId xmlns:a16="http://schemas.microsoft.com/office/drawing/2014/main" id="{2BEE2F5F-40AA-1FB2-BFDF-8ED1AA0A91F4}"/>
              </a:ext>
            </a:extLst>
          </p:cNvPr>
          <p:cNvSpPr/>
          <p:nvPr/>
        </p:nvSpPr>
        <p:spPr>
          <a:xfrm>
            <a:off x="8132162" y="3605342"/>
            <a:ext cx="3465094" cy="706964"/>
          </a:xfrm>
          <a:prstGeom prst="ellipse">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Transport layer</a:t>
            </a:r>
            <a:endParaRPr lang="en-IN" dirty="0"/>
          </a:p>
        </p:txBody>
      </p:sp>
      <p:sp>
        <p:nvSpPr>
          <p:cNvPr id="17" name="Oval 16">
            <a:extLst>
              <a:ext uri="{FF2B5EF4-FFF2-40B4-BE49-F238E27FC236}">
                <a16:creationId xmlns:a16="http://schemas.microsoft.com/office/drawing/2014/main" id="{0598D2CE-3E0D-2A5E-864F-CCA484F317DE}"/>
              </a:ext>
            </a:extLst>
          </p:cNvPr>
          <p:cNvSpPr/>
          <p:nvPr/>
        </p:nvSpPr>
        <p:spPr>
          <a:xfrm>
            <a:off x="8183820" y="4695407"/>
            <a:ext cx="3465094" cy="706964"/>
          </a:xfrm>
          <a:prstGeom prst="ellipse">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Internet layer</a:t>
            </a:r>
            <a:endParaRPr lang="en-IN" dirty="0"/>
          </a:p>
        </p:txBody>
      </p:sp>
      <p:sp>
        <p:nvSpPr>
          <p:cNvPr id="18" name="Oval 17">
            <a:extLst>
              <a:ext uri="{FF2B5EF4-FFF2-40B4-BE49-F238E27FC236}">
                <a16:creationId xmlns:a16="http://schemas.microsoft.com/office/drawing/2014/main" id="{8226E268-6C1D-9111-518D-A132420BE64E}"/>
              </a:ext>
            </a:extLst>
          </p:cNvPr>
          <p:cNvSpPr/>
          <p:nvPr/>
        </p:nvSpPr>
        <p:spPr>
          <a:xfrm>
            <a:off x="8230761" y="5732156"/>
            <a:ext cx="3465094" cy="706964"/>
          </a:xfrm>
          <a:prstGeom prst="ellipse">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Network access layer</a:t>
            </a:r>
            <a:endParaRPr lang="en-IN" dirty="0"/>
          </a:p>
        </p:txBody>
      </p:sp>
    </p:spTree>
    <p:extLst>
      <p:ext uri="{BB962C8B-B14F-4D97-AF65-F5344CB8AC3E}">
        <p14:creationId xmlns:p14="http://schemas.microsoft.com/office/powerpoint/2010/main" val="9866054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1000"/>
                                        <p:tgtEl>
                                          <p:spTgt spid="1030"/>
                                        </p:tgtEl>
                                      </p:cBhvr>
                                    </p:animEffect>
                                    <p:anim calcmode="lin" valueType="num">
                                      <p:cBhvr>
                                        <p:cTn id="12" dur="1000" fill="hold"/>
                                        <p:tgtEl>
                                          <p:spTgt spid="1030"/>
                                        </p:tgtEl>
                                        <p:attrNameLst>
                                          <p:attrName>ppt_x</p:attrName>
                                        </p:attrNameLst>
                                      </p:cBhvr>
                                      <p:tavLst>
                                        <p:tav tm="0">
                                          <p:val>
                                            <p:strVal val="#ppt_x"/>
                                          </p:val>
                                        </p:tav>
                                        <p:tav tm="100000">
                                          <p:val>
                                            <p:strVal val="#ppt_x"/>
                                          </p:val>
                                        </p:tav>
                                      </p:tavLst>
                                    </p:anim>
                                    <p:anim calcmode="lin" valueType="num">
                                      <p:cBhvr>
                                        <p:cTn id="13"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6E7AE7-F173-DF51-29E0-6C5D47204212}"/>
              </a:ext>
            </a:extLst>
          </p:cNvPr>
          <p:cNvSpPr/>
          <p:nvPr/>
        </p:nvSpPr>
        <p:spPr>
          <a:xfrm>
            <a:off x="472440" y="475589"/>
            <a:ext cx="6776719" cy="1373531"/>
          </a:xfrm>
          <a:prstGeom prst="rect">
            <a:avLst/>
          </a:prstGeom>
          <a:solidFill>
            <a:srgbClr val="402551"/>
          </a:solidFill>
          <a:ln>
            <a:solidFill>
              <a:srgbClr val="4025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TCP 3-WAY HANDSHAKE PROCESS</a:t>
            </a:r>
          </a:p>
        </p:txBody>
      </p:sp>
      <p:sp>
        <p:nvSpPr>
          <p:cNvPr id="3" name="Rectangle 2">
            <a:extLst>
              <a:ext uri="{FF2B5EF4-FFF2-40B4-BE49-F238E27FC236}">
                <a16:creationId xmlns:a16="http://schemas.microsoft.com/office/drawing/2014/main" id="{29C1B4C6-5484-788E-D1C5-DF930E875585}"/>
              </a:ext>
            </a:extLst>
          </p:cNvPr>
          <p:cNvSpPr/>
          <p:nvPr/>
        </p:nvSpPr>
        <p:spPr>
          <a:xfrm>
            <a:off x="3962400" y="2506133"/>
            <a:ext cx="7860771" cy="3810000"/>
          </a:xfrm>
          <a:prstGeom prst="rect">
            <a:avLst/>
          </a:prstGeom>
          <a:solidFill>
            <a:srgbClr val="6A3164"/>
          </a:solidFill>
          <a:ln>
            <a:solidFill>
              <a:srgbClr val="6A31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EEEEE"/>
                </a:solidFill>
                <a:effectLst/>
                <a:latin typeface="Times New Roman" panose="02020603050405020304" pitchFamily="18" charset="0"/>
                <a:cs typeface="Times New Roman" panose="02020603050405020304" pitchFamily="18" charset="0"/>
              </a:rPr>
              <a:t>The TCP 3-Way Handshake is a crucial mechanism for establishing a dependable connection between two devices within a TCP/IP network. This process consists of three key steps: SYN (Synchronize), SYN-ACK (Synchronize-Acknowledge), and ACK (Acknowledge). Throughout the handshake, the client and server share their initial sequence numbers and verify the establishment of the connection.[7</a:t>
            </a:r>
            <a:r>
              <a:rPr lang="en-US" b="0" i="0" dirty="0">
                <a:solidFill>
                  <a:srgbClr val="EEEEEE"/>
                </a:solidFill>
                <a:effectLst/>
                <a:latin typeface="Inter"/>
              </a:rPr>
              <a:t>]</a:t>
            </a:r>
            <a:endParaRPr lang="en-IN" dirty="0">
              <a:solidFill>
                <a:srgbClr val="EEEEEE"/>
              </a:solidFill>
            </a:endParaRPr>
          </a:p>
        </p:txBody>
      </p:sp>
      <p:pic>
        <p:nvPicPr>
          <p:cNvPr id="1028" name="Picture 4" descr="tcp-3-way-handshake-ipcisco">
            <a:extLst>
              <a:ext uri="{FF2B5EF4-FFF2-40B4-BE49-F238E27FC236}">
                <a16:creationId xmlns:a16="http://schemas.microsoft.com/office/drawing/2014/main" id="{B5410E34-14DD-7284-6EE5-29C9B2D926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16" t="20773" r="5768" b="8748"/>
          <a:stretch/>
        </p:blipFill>
        <p:spPr bwMode="auto">
          <a:xfrm>
            <a:off x="368829" y="2563708"/>
            <a:ext cx="3119120" cy="283802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8052C0D-5653-B18E-C5F7-9F2A623DE283}"/>
              </a:ext>
            </a:extLst>
          </p:cNvPr>
          <p:cNvSpPr/>
          <p:nvPr/>
        </p:nvSpPr>
        <p:spPr>
          <a:xfrm>
            <a:off x="680720" y="5730240"/>
            <a:ext cx="2807229" cy="457200"/>
          </a:xfrm>
          <a:prstGeom prst="rect">
            <a:avLst/>
          </a:prstGeom>
          <a:solidFill>
            <a:srgbClr val="582C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Three-way handshake[6]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9012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down)">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80">
                                          <p:stCondLst>
                                            <p:cond delay="0"/>
                                          </p:stCondLst>
                                        </p:cTn>
                                        <p:tgtEl>
                                          <p:spTgt spid="3"/>
                                        </p:tgtEl>
                                      </p:cBhvr>
                                    </p:animEffect>
                                    <p:anim calcmode="lin" valueType="num">
                                      <p:cBhvr>
                                        <p:cTn id="2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gtEl>
                                      </p:cBhvr>
                                      <p:to x="100000" y="60000"/>
                                    </p:animScale>
                                    <p:animScale>
                                      <p:cBhvr>
                                        <p:cTn id="31" dur="166" decel="50000">
                                          <p:stCondLst>
                                            <p:cond delay="676"/>
                                          </p:stCondLst>
                                        </p:cTn>
                                        <p:tgtEl>
                                          <p:spTgt spid="3"/>
                                        </p:tgtEl>
                                      </p:cBhvr>
                                      <p:to x="100000" y="100000"/>
                                    </p:animScale>
                                    <p:animScale>
                                      <p:cBhvr>
                                        <p:cTn id="32" dur="26">
                                          <p:stCondLst>
                                            <p:cond delay="1312"/>
                                          </p:stCondLst>
                                        </p:cTn>
                                        <p:tgtEl>
                                          <p:spTgt spid="3"/>
                                        </p:tgtEl>
                                      </p:cBhvr>
                                      <p:to x="100000" y="80000"/>
                                    </p:animScale>
                                    <p:animScale>
                                      <p:cBhvr>
                                        <p:cTn id="33" dur="166" decel="50000">
                                          <p:stCondLst>
                                            <p:cond delay="1338"/>
                                          </p:stCondLst>
                                        </p:cTn>
                                        <p:tgtEl>
                                          <p:spTgt spid="3"/>
                                        </p:tgtEl>
                                      </p:cBhvr>
                                      <p:to x="100000" y="100000"/>
                                    </p:animScale>
                                    <p:animScale>
                                      <p:cBhvr>
                                        <p:cTn id="34" dur="26">
                                          <p:stCondLst>
                                            <p:cond delay="1642"/>
                                          </p:stCondLst>
                                        </p:cTn>
                                        <p:tgtEl>
                                          <p:spTgt spid="3"/>
                                        </p:tgtEl>
                                      </p:cBhvr>
                                      <p:to x="100000" y="90000"/>
                                    </p:animScale>
                                    <p:animScale>
                                      <p:cBhvr>
                                        <p:cTn id="35" dur="166" decel="50000">
                                          <p:stCondLst>
                                            <p:cond delay="1668"/>
                                          </p:stCondLst>
                                        </p:cTn>
                                        <p:tgtEl>
                                          <p:spTgt spid="3"/>
                                        </p:tgtEl>
                                      </p:cBhvr>
                                      <p:to x="100000" y="100000"/>
                                    </p:animScale>
                                    <p:animScale>
                                      <p:cBhvr>
                                        <p:cTn id="36" dur="26">
                                          <p:stCondLst>
                                            <p:cond delay="1808"/>
                                          </p:stCondLst>
                                        </p:cTn>
                                        <p:tgtEl>
                                          <p:spTgt spid="3"/>
                                        </p:tgtEl>
                                      </p:cBhvr>
                                      <p:to x="100000" y="95000"/>
                                    </p:animScale>
                                    <p:animScale>
                                      <p:cBhvr>
                                        <p:cTn id="3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64CB59-3F0D-4996-1DD9-F564FB008852}"/>
              </a:ext>
            </a:extLst>
          </p:cNvPr>
          <p:cNvSpPr>
            <a:spLocks noGrp="1"/>
          </p:cNvSpPr>
          <p:nvPr>
            <p:ph type="title"/>
          </p:nvPr>
        </p:nvSpPr>
        <p:spPr>
          <a:xfrm>
            <a:off x="1126674" y="919963"/>
            <a:ext cx="4351025" cy="2283824"/>
          </a:xfrm>
        </p:spPr>
        <p:txBody>
          <a:bodyPr/>
          <a:lstStyle/>
          <a:p>
            <a:r>
              <a:rPr lang="en-US" dirty="0"/>
              <a:t>Denial-Of-Service Attack</a:t>
            </a:r>
            <a:br>
              <a:rPr lang="en-US" dirty="0"/>
            </a:br>
            <a:endParaRPr lang="en-IN" dirty="0"/>
          </a:p>
        </p:txBody>
      </p:sp>
      <p:sp>
        <p:nvSpPr>
          <p:cNvPr id="6" name="Text Placeholder 5">
            <a:extLst>
              <a:ext uri="{FF2B5EF4-FFF2-40B4-BE49-F238E27FC236}">
                <a16:creationId xmlns:a16="http://schemas.microsoft.com/office/drawing/2014/main" id="{B8FB40F8-ACB3-840A-D2D0-DB7B6284E791}"/>
              </a:ext>
            </a:extLst>
          </p:cNvPr>
          <p:cNvSpPr>
            <a:spLocks noGrp="1"/>
          </p:cNvSpPr>
          <p:nvPr>
            <p:ph type="body" idx="1"/>
          </p:nvPr>
        </p:nvSpPr>
        <p:spPr>
          <a:xfrm>
            <a:off x="7054627" y="694751"/>
            <a:ext cx="4432841" cy="2734249"/>
          </a:xfrm>
        </p:spPr>
        <p:txBody>
          <a:bodyPr>
            <a:normAutofit/>
          </a:bodyPr>
          <a:lstStyle/>
          <a:p>
            <a:pPr algn="just"/>
            <a:r>
              <a:rPr lang="en-US" sz="1600" dirty="0">
                <a:solidFill>
                  <a:schemeClr val="tx1"/>
                </a:solidFill>
                <a:latin typeface="Aptos" panose="020B0004020202020204" pitchFamily="34" charset="0"/>
                <a:cs typeface="Times New Roman" panose="02020603050405020304" pitchFamily="18" charset="0"/>
              </a:rPr>
              <a:t>a Denial of Service (DoS) attack is described as an intentional effort to disrupt the normal operation of a system, service, or network by flooding it with excessive traffic. This overload prevents legitimate users from accessing the targeted service</a:t>
            </a:r>
            <a:r>
              <a:rPr lang="en-US" dirty="0">
                <a:solidFill>
                  <a:schemeClr val="tx1"/>
                </a:solidFill>
                <a:latin typeface="Aptos" panose="020B0004020202020204" pitchFamily="34" charset="0"/>
              </a:rPr>
              <a:t>. [8]</a:t>
            </a:r>
            <a:endParaRPr lang="en-IN" dirty="0">
              <a:solidFill>
                <a:schemeClr val="tx1"/>
              </a:solidFill>
              <a:latin typeface="Aptos" panose="020B0004020202020204" pitchFamily="34" charset="0"/>
            </a:endParaRPr>
          </a:p>
        </p:txBody>
      </p:sp>
      <p:pic>
        <p:nvPicPr>
          <p:cNvPr id="3" name="Picture 2">
            <a:extLst>
              <a:ext uri="{FF2B5EF4-FFF2-40B4-BE49-F238E27FC236}">
                <a16:creationId xmlns:a16="http://schemas.microsoft.com/office/drawing/2014/main" id="{C042226C-F795-C78A-E597-466ED02649A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51629" y="4273177"/>
            <a:ext cx="2195811" cy="1646858"/>
          </a:xfrm>
          <a:prstGeom prst="rect">
            <a:avLst/>
          </a:prstGeom>
        </p:spPr>
      </p:pic>
      <p:pic>
        <p:nvPicPr>
          <p:cNvPr id="8" name="Picture 7">
            <a:extLst>
              <a:ext uri="{FF2B5EF4-FFF2-40B4-BE49-F238E27FC236}">
                <a16:creationId xmlns:a16="http://schemas.microsoft.com/office/drawing/2014/main" id="{45D542BB-A52F-88EF-13B5-D13AEFEE0B0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10360057" y="4418147"/>
            <a:ext cx="1352353" cy="1501888"/>
          </a:xfrm>
          <a:prstGeom prst="rect">
            <a:avLst/>
          </a:prstGeom>
        </p:spPr>
      </p:pic>
      <p:sp>
        <p:nvSpPr>
          <p:cNvPr id="15" name="Arrow: Right 14">
            <a:extLst>
              <a:ext uri="{FF2B5EF4-FFF2-40B4-BE49-F238E27FC236}">
                <a16:creationId xmlns:a16="http://schemas.microsoft.com/office/drawing/2014/main" id="{DF9758A4-064C-AB9E-BF79-EA90E3560D4D}"/>
              </a:ext>
            </a:extLst>
          </p:cNvPr>
          <p:cNvSpPr/>
          <p:nvPr/>
        </p:nvSpPr>
        <p:spPr>
          <a:xfrm>
            <a:off x="8578392" y="4967926"/>
            <a:ext cx="1696824" cy="9426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10E9AEC-26A1-24B2-D349-D038436EB1A0}"/>
              </a:ext>
            </a:extLst>
          </p:cNvPr>
          <p:cNvSpPr/>
          <p:nvPr/>
        </p:nvSpPr>
        <p:spPr>
          <a:xfrm>
            <a:off x="7767687" y="6163249"/>
            <a:ext cx="4034672" cy="694751"/>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Denial of attack</a:t>
            </a:r>
            <a:endParaRPr lang="en-IN" sz="32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4C00922A-DC97-B825-8B33-3A4120F4819C}"/>
              </a:ext>
            </a:extLst>
          </p:cNvPr>
          <p:cNvSpPr/>
          <p:nvPr/>
        </p:nvSpPr>
        <p:spPr>
          <a:xfrm>
            <a:off x="8620177" y="4794245"/>
            <a:ext cx="127263" cy="1503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3DC96A5-A770-55BE-17AA-5726A8291A53}"/>
              </a:ext>
            </a:extLst>
          </p:cNvPr>
          <p:cNvSpPr/>
          <p:nvPr/>
        </p:nvSpPr>
        <p:spPr>
          <a:xfrm>
            <a:off x="8850501" y="4817575"/>
            <a:ext cx="104964" cy="1503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09FD4DA8-8404-B43B-56C9-8C69AF1E043C}"/>
              </a:ext>
            </a:extLst>
          </p:cNvPr>
          <p:cNvSpPr/>
          <p:nvPr/>
        </p:nvSpPr>
        <p:spPr>
          <a:xfrm>
            <a:off x="9040306" y="4808624"/>
            <a:ext cx="104964" cy="1503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457F0D4C-D73C-66EA-65AE-D03E56A0794B}"/>
              </a:ext>
            </a:extLst>
          </p:cNvPr>
          <p:cNvSpPr/>
          <p:nvPr/>
        </p:nvSpPr>
        <p:spPr>
          <a:xfrm>
            <a:off x="9259931" y="4794244"/>
            <a:ext cx="104964" cy="1503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175FDE5-E98D-EF20-D016-71E403B422D1}"/>
              </a:ext>
            </a:extLst>
          </p:cNvPr>
          <p:cNvSpPr/>
          <p:nvPr/>
        </p:nvSpPr>
        <p:spPr>
          <a:xfrm>
            <a:off x="9505344" y="4805909"/>
            <a:ext cx="104964" cy="1503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4842D71D-3DA8-AAD9-A3D8-9B919D677807}"/>
              </a:ext>
            </a:extLst>
          </p:cNvPr>
          <p:cNvSpPr/>
          <p:nvPr/>
        </p:nvSpPr>
        <p:spPr>
          <a:xfrm>
            <a:off x="9732541" y="4808268"/>
            <a:ext cx="104964" cy="1503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B2374DC6-58CA-D884-1D67-8D02A898501B}"/>
              </a:ext>
            </a:extLst>
          </p:cNvPr>
          <p:cNvSpPr/>
          <p:nvPr/>
        </p:nvSpPr>
        <p:spPr>
          <a:xfrm>
            <a:off x="9922346" y="4817575"/>
            <a:ext cx="104964" cy="1503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1703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6E133D18-7597-7194-8D1B-600A8A0EEAD0}"/>
              </a:ext>
            </a:extLst>
          </p:cNvPr>
          <p:cNvSpPr/>
          <p:nvPr/>
        </p:nvSpPr>
        <p:spPr>
          <a:xfrm>
            <a:off x="8467" y="0"/>
            <a:ext cx="4419600" cy="1185333"/>
          </a:xfrm>
          <a:prstGeom prst="roundRect">
            <a:avLst/>
          </a:prstGeom>
          <a:solidFill>
            <a:srgbClr val="5A31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Types of DoS attacks[11]</a:t>
            </a:r>
            <a:endParaRPr lang="en-IN" sz="2400" b="1" dirty="0"/>
          </a:p>
        </p:txBody>
      </p:sp>
      <p:sp>
        <p:nvSpPr>
          <p:cNvPr id="29" name="Oval 28">
            <a:extLst>
              <a:ext uri="{FF2B5EF4-FFF2-40B4-BE49-F238E27FC236}">
                <a16:creationId xmlns:a16="http://schemas.microsoft.com/office/drawing/2014/main" id="{ADB4A137-0DED-E855-8CA8-301218344964}"/>
              </a:ext>
            </a:extLst>
          </p:cNvPr>
          <p:cNvSpPr/>
          <p:nvPr/>
        </p:nvSpPr>
        <p:spPr>
          <a:xfrm>
            <a:off x="639234" y="1608666"/>
            <a:ext cx="3556000" cy="3217333"/>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Syn flood can be DoS or DDoS ; if a single sources sends SYN packets, its DoS or if multiple sources(botnets) sends packets its DDoS.</a:t>
            </a:r>
            <a:endParaRPr lang="en-IN" dirty="0"/>
          </a:p>
        </p:txBody>
      </p:sp>
      <p:sp>
        <p:nvSpPr>
          <p:cNvPr id="31" name="Oval 30">
            <a:extLst>
              <a:ext uri="{FF2B5EF4-FFF2-40B4-BE49-F238E27FC236}">
                <a16:creationId xmlns:a16="http://schemas.microsoft.com/office/drawing/2014/main" id="{D17AC896-1063-FCB5-1B32-DB2E01D47895}"/>
              </a:ext>
            </a:extLst>
          </p:cNvPr>
          <p:cNvSpPr/>
          <p:nvPr/>
        </p:nvSpPr>
        <p:spPr>
          <a:xfrm>
            <a:off x="5185833" y="1"/>
            <a:ext cx="3556000" cy="3217333"/>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ICMP/Ping and</a:t>
            </a:r>
            <a:endParaRPr lang="en-IN" dirty="0"/>
          </a:p>
          <a:p>
            <a:pPr algn="ctr"/>
            <a:r>
              <a:rPr lang="en-US" dirty="0"/>
              <a:t>UDP Flood can be DoS or DDoS attack .</a:t>
            </a:r>
            <a:endParaRPr lang="en-IN" dirty="0"/>
          </a:p>
        </p:txBody>
      </p:sp>
      <p:sp>
        <p:nvSpPr>
          <p:cNvPr id="32" name="Oval 31">
            <a:extLst>
              <a:ext uri="{FF2B5EF4-FFF2-40B4-BE49-F238E27FC236}">
                <a16:creationId xmlns:a16="http://schemas.microsoft.com/office/drawing/2014/main" id="{E0D5B587-9859-E71B-3CD1-5F893256B8FD}"/>
              </a:ext>
            </a:extLst>
          </p:cNvPr>
          <p:cNvSpPr/>
          <p:nvPr/>
        </p:nvSpPr>
        <p:spPr>
          <a:xfrm>
            <a:off x="8343900" y="2277533"/>
            <a:ext cx="3556000" cy="3217333"/>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Buffer overflow overloads memory by sending more data than the system can handle, causing crashes.</a:t>
            </a:r>
            <a:endParaRPr lang="en-IN" dirty="0"/>
          </a:p>
        </p:txBody>
      </p:sp>
      <p:sp>
        <p:nvSpPr>
          <p:cNvPr id="34" name="Oval 33">
            <a:extLst>
              <a:ext uri="{FF2B5EF4-FFF2-40B4-BE49-F238E27FC236}">
                <a16:creationId xmlns:a16="http://schemas.microsoft.com/office/drawing/2014/main" id="{1CC8FDC6-9E8A-B8B7-E563-721E903ACDA3}"/>
              </a:ext>
            </a:extLst>
          </p:cNvPr>
          <p:cNvSpPr/>
          <p:nvPr/>
        </p:nvSpPr>
        <p:spPr>
          <a:xfrm>
            <a:off x="3996267" y="3640667"/>
            <a:ext cx="3556000" cy="3217333"/>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Teardrop attack sends malformed packets to  crash the target system’s network stack.</a:t>
            </a:r>
            <a:endParaRPr lang="en-IN" dirty="0"/>
          </a:p>
        </p:txBody>
      </p:sp>
    </p:spTree>
    <p:extLst>
      <p:ext uri="{BB962C8B-B14F-4D97-AF65-F5344CB8AC3E}">
        <p14:creationId xmlns:p14="http://schemas.microsoft.com/office/powerpoint/2010/main" val="10511943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EDF673-FE47-2E9C-FD25-B0AE401A5DB4}"/>
              </a:ext>
            </a:extLst>
          </p:cNvPr>
          <p:cNvSpPr>
            <a:spLocks noGrp="1"/>
          </p:cNvSpPr>
          <p:nvPr>
            <p:ph type="title"/>
          </p:nvPr>
        </p:nvSpPr>
        <p:spPr/>
        <p:txBody>
          <a:bodyPr/>
          <a:lstStyle/>
          <a:p>
            <a:r>
              <a:rPr lang="en-US" dirty="0"/>
              <a:t>Distributed Denial-Of-Service</a:t>
            </a:r>
            <a:br>
              <a:rPr lang="en-US" dirty="0"/>
            </a:br>
            <a:endParaRPr lang="en-IN" dirty="0"/>
          </a:p>
        </p:txBody>
      </p:sp>
      <p:sp>
        <p:nvSpPr>
          <p:cNvPr id="6" name="Text Placeholder 5">
            <a:extLst>
              <a:ext uri="{FF2B5EF4-FFF2-40B4-BE49-F238E27FC236}">
                <a16:creationId xmlns:a16="http://schemas.microsoft.com/office/drawing/2014/main" id="{670411F8-64DB-75BE-D448-D1131A62B8B7}"/>
              </a:ext>
            </a:extLst>
          </p:cNvPr>
          <p:cNvSpPr>
            <a:spLocks noGrp="1"/>
          </p:cNvSpPr>
          <p:nvPr>
            <p:ph type="body" sz="half" idx="2"/>
          </p:nvPr>
        </p:nvSpPr>
        <p:spPr/>
        <p:txBody>
          <a:bodyPr>
            <a:normAutofit/>
          </a:bodyPr>
          <a:lstStyle/>
          <a:p>
            <a:pPr algn="just"/>
            <a:r>
              <a:rPr lang="en-US" dirty="0">
                <a:solidFill>
                  <a:schemeClr val="bg1"/>
                </a:solidFill>
                <a:latin typeface="Times New Roman" panose="02020603050405020304" pitchFamily="18" charset="0"/>
                <a:cs typeface="Times New Roman" panose="02020603050405020304" pitchFamily="18" charset="0"/>
              </a:rPr>
              <a:t>A </a:t>
            </a:r>
            <a:r>
              <a:rPr lang="en-US" b="1" dirty="0">
                <a:solidFill>
                  <a:schemeClr val="bg1"/>
                </a:solidFill>
                <a:latin typeface="Times New Roman" panose="02020603050405020304" pitchFamily="18" charset="0"/>
                <a:cs typeface="Times New Roman" panose="02020603050405020304" pitchFamily="18" charset="0"/>
              </a:rPr>
              <a:t>Distributed Denial-of-Service (DDoS) attack</a:t>
            </a:r>
            <a:r>
              <a:rPr lang="en-US" dirty="0">
                <a:solidFill>
                  <a:schemeClr val="bg1"/>
                </a:solidFill>
                <a:latin typeface="Times New Roman" panose="02020603050405020304" pitchFamily="18" charset="0"/>
                <a:cs typeface="Times New Roman" panose="02020603050405020304" pitchFamily="18" charset="0"/>
              </a:rPr>
              <a:t> is a coordinated assault using numerous compromised hosts infected with malware.The attacker controls these hosts remotely to send excessive traffic to a target system or network. This overwhelms the target, often causing disruption to services or servers. The severity depends on the number of compromised devices and the intensity of the attack</a:t>
            </a:r>
            <a:r>
              <a:rPr lang="en-US" dirty="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p:txBody>
      </p:sp>
      <p:pic>
        <p:nvPicPr>
          <p:cNvPr id="2050" name="Picture 2" descr="DDoS Attacks: When Thousands Show Up Uninvited To Crash Your Website Party.  | by Arafat Ashrafi Talha | System Weakness">
            <a:extLst>
              <a:ext uri="{FF2B5EF4-FFF2-40B4-BE49-F238E27FC236}">
                <a16:creationId xmlns:a16="http://schemas.microsoft.com/office/drawing/2014/main" id="{14DC4B04-C93C-04C4-8329-7C40E7EFB4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894" b="11158"/>
          <a:stretch/>
        </p:blipFill>
        <p:spPr bwMode="auto">
          <a:xfrm>
            <a:off x="6492240" y="2062480"/>
            <a:ext cx="5080000" cy="34239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7842F2-A90D-DD53-EAA5-071939A29A97}"/>
              </a:ext>
            </a:extLst>
          </p:cNvPr>
          <p:cNvSpPr/>
          <p:nvPr/>
        </p:nvSpPr>
        <p:spPr>
          <a:xfrm>
            <a:off x="6380480" y="5913120"/>
            <a:ext cx="4135120" cy="497840"/>
          </a:xfrm>
          <a:prstGeom prst="rect">
            <a:avLst/>
          </a:prstGeom>
          <a:solidFill>
            <a:srgbClr val="5A31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DDOS attack[10]</a:t>
            </a:r>
            <a:endParaRPr lang="en-IN" dirty="0">
              <a:solidFill>
                <a:schemeClr val="bg1"/>
              </a:solidFill>
            </a:endParaRPr>
          </a:p>
        </p:txBody>
      </p:sp>
    </p:spTree>
    <p:extLst>
      <p:ext uri="{BB962C8B-B14F-4D97-AF65-F5344CB8AC3E}">
        <p14:creationId xmlns:p14="http://schemas.microsoft.com/office/powerpoint/2010/main" val="19552439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1000"/>
                                        <p:tgtEl>
                                          <p:spTgt spid="2050"/>
                                        </p:tgtEl>
                                      </p:cBhvr>
                                    </p:animEffect>
                                    <p:anim calcmode="lin" valueType="num">
                                      <p:cBhvr>
                                        <p:cTn id="19" dur="1000" fill="hold"/>
                                        <p:tgtEl>
                                          <p:spTgt spid="2050"/>
                                        </p:tgtEl>
                                        <p:attrNameLst>
                                          <p:attrName>ppt_x</p:attrName>
                                        </p:attrNameLst>
                                      </p:cBhvr>
                                      <p:tavLst>
                                        <p:tav tm="0">
                                          <p:val>
                                            <p:strVal val="#ppt_x"/>
                                          </p:val>
                                        </p:tav>
                                        <p:tav tm="100000">
                                          <p:val>
                                            <p:strVal val="#ppt_x"/>
                                          </p:val>
                                        </p:tav>
                                      </p:tavLst>
                                    </p:anim>
                                    <p:anim calcmode="lin" valueType="num">
                                      <p:cBhvr>
                                        <p:cTn id="20"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2676FDD-0CD6-D87B-7CE2-29DD4E4EC786}"/>
              </a:ext>
            </a:extLst>
          </p:cNvPr>
          <p:cNvSpPr/>
          <p:nvPr/>
        </p:nvSpPr>
        <p:spPr>
          <a:xfrm>
            <a:off x="471341" y="1110269"/>
            <a:ext cx="3513732" cy="4893732"/>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Volumetric DDoS Attack</a:t>
            </a:r>
            <a:r>
              <a:rPr lang="en-US" dirty="0">
                <a:latin typeface="Times New Roman" panose="02020603050405020304" pitchFamily="18" charset="0"/>
                <a:cs typeface="Times New Roman" panose="02020603050405020304" pitchFamily="18" charset="0"/>
              </a:rPr>
              <a:t>: This attack overwhelms a target's server with massive traffic, often utilizing amplification techniques like DNS amplification. It’s the most common type, measured in bits or gigabits per second (Gbps), and floods the network to disrupt service</a:t>
            </a:r>
            <a:r>
              <a:rPr lang="en-US" dirty="0"/>
              <a:t>.</a:t>
            </a:r>
            <a:endParaRPr lang="en-IN" dirty="0"/>
          </a:p>
        </p:txBody>
      </p:sp>
      <p:sp>
        <p:nvSpPr>
          <p:cNvPr id="3" name="Oval 2">
            <a:extLst>
              <a:ext uri="{FF2B5EF4-FFF2-40B4-BE49-F238E27FC236}">
                <a16:creationId xmlns:a16="http://schemas.microsoft.com/office/drawing/2014/main" id="{A6B6FE37-7C51-8879-A4EA-0821C567FE23}"/>
              </a:ext>
            </a:extLst>
          </p:cNvPr>
          <p:cNvSpPr/>
          <p:nvPr/>
        </p:nvSpPr>
        <p:spPr>
          <a:xfrm>
            <a:off x="7805916" y="1110269"/>
            <a:ext cx="3556000" cy="4893732"/>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Protocol DDoS Attack</a:t>
            </a:r>
            <a:r>
              <a:rPr lang="en-US" dirty="0">
                <a:latin typeface="Times New Roman" panose="02020603050405020304" pitchFamily="18" charset="0"/>
                <a:cs typeface="Times New Roman" panose="02020603050405020304" pitchFamily="18" charset="0"/>
              </a:rPr>
              <a:t>: Targets weaknesses in network protocols such as TCP/IP, often aiming to disrupt routers and firewalls. Measured in packets per second (</a:t>
            </a:r>
            <a:r>
              <a:rPr lang="en-US" dirty="0" err="1">
                <a:latin typeface="Times New Roman" panose="02020603050405020304" pitchFamily="18" charset="0"/>
                <a:cs typeface="Times New Roman" panose="02020603050405020304" pitchFamily="18" charset="0"/>
              </a:rPr>
              <a:t>pps</a:t>
            </a:r>
            <a:r>
              <a:rPr lang="en-US" dirty="0">
                <a:latin typeface="Times New Roman" panose="02020603050405020304" pitchFamily="18" charset="0"/>
                <a:cs typeface="Times New Roman" panose="02020603050405020304" pitchFamily="18" charset="0"/>
              </a:rPr>
              <a:t>), this attack type includes methods like SYN floods and UDP floods, leading to system unresponsiveness</a:t>
            </a:r>
            <a:r>
              <a:rPr lang="en-US" dirty="0"/>
              <a:t>..</a:t>
            </a:r>
            <a:endParaRPr lang="en-IN" dirty="0"/>
          </a:p>
        </p:txBody>
      </p:sp>
      <p:sp>
        <p:nvSpPr>
          <p:cNvPr id="5" name="Oval 4">
            <a:extLst>
              <a:ext uri="{FF2B5EF4-FFF2-40B4-BE49-F238E27FC236}">
                <a16:creationId xmlns:a16="http://schemas.microsoft.com/office/drawing/2014/main" id="{45F93B24-16AE-F90C-E426-7EEE51A0BC52}"/>
              </a:ext>
            </a:extLst>
          </p:cNvPr>
          <p:cNvSpPr/>
          <p:nvPr/>
        </p:nvSpPr>
        <p:spPr>
          <a:xfrm>
            <a:off x="3985073" y="935000"/>
            <a:ext cx="3691466" cy="5588000"/>
          </a:xfrm>
          <a:prstGeom prst="ellipse">
            <a:avLst/>
          </a:prstGeom>
          <a:solidFill>
            <a:srgbClr val="5A3168"/>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Application Layer DDoS Attack</a:t>
            </a:r>
            <a:r>
              <a:rPr lang="en-US" dirty="0">
                <a:latin typeface="Times New Roman" panose="02020603050405020304" pitchFamily="18" charset="0"/>
                <a:cs typeface="Times New Roman" panose="02020603050405020304" pitchFamily="18" charset="0"/>
              </a:rPr>
              <a:t>: Aims to exhaust server resources by targeting the web application's core functionality, such as database queries or script execution. Measured in requests per second (RPS), it can be more difficult to detect and often requires fewer requests to cause significant damage</a:t>
            </a:r>
            <a:r>
              <a:rPr lang="en-US" dirty="0"/>
              <a:t>.</a:t>
            </a:r>
            <a:endParaRPr lang="en-IN" dirty="0"/>
          </a:p>
        </p:txBody>
      </p:sp>
      <p:sp>
        <p:nvSpPr>
          <p:cNvPr id="6" name="Rectangle: Rounded Corners 5">
            <a:extLst>
              <a:ext uri="{FF2B5EF4-FFF2-40B4-BE49-F238E27FC236}">
                <a16:creationId xmlns:a16="http://schemas.microsoft.com/office/drawing/2014/main" id="{A9A1F2AD-1972-9422-08DB-5BB9D5928936}"/>
              </a:ext>
            </a:extLst>
          </p:cNvPr>
          <p:cNvSpPr/>
          <p:nvPr/>
        </p:nvSpPr>
        <p:spPr>
          <a:xfrm>
            <a:off x="0" y="0"/>
            <a:ext cx="4309534" cy="829733"/>
          </a:xfrm>
          <a:prstGeom prst="roundRect">
            <a:avLst/>
          </a:prstGeom>
          <a:solidFill>
            <a:srgbClr val="5A31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Types of DDoS attacks[12]</a:t>
            </a:r>
            <a:endParaRPr lang="en-IN" sz="2400" b="1" dirty="0"/>
          </a:p>
        </p:txBody>
      </p:sp>
    </p:spTree>
    <p:extLst>
      <p:ext uri="{BB962C8B-B14F-4D97-AF65-F5344CB8AC3E}">
        <p14:creationId xmlns:p14="http://schemas.microsoft.com/office/powerpoint/2010/main" val="2748346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1901</TotalTime>
  <Words>1691</Words>
  <Application>Microsoft Office PowerPoint</Application>
  <PresentationFormat>Widescreen</PresentationFormat>
  <Paragraphs>79</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Calibri</vt:lpstr>
      <vt:lpstr>Century Gothic</vt:lpstr>
      <vt:lpstr>Inter</vt:lpstr>
      <vt:lpstr>Times New Roman</vt:lpstr>
      <vt:lpstr>Wingdings 3</vt:lpstr>
      <vt:lpstr>Ion Boardroom</vt:lpstr>
      <vt:lpstr>Network Security Analysis of DoS/DDoS Attacks using Wireshark</vt:lpstr>
      <vt:lpstr>TCP /UDP protocol    </vt:lpstr>
      <vt:lpstr>Internet protocol (IP)  </vt:lpstr>
      <vt:lpstr>IP/TCP protocol</vt:lpstr>
      <vt:lpstr>PowerPoint Presentation</vt:lpstr>
      <vt:lpstr>Denial-Of-Service Attack </vt:lpstr>
      <vt:lpstr>PowerPoint Presentation</vt:lpstr>
      <vt:lpstr>Distributed Denial-Of-Service </vt:lpstr>
      <vt:lpstr>PowerPoint Presentation</vt:lpstr>
      <vt:lpstr>PCAP File represents DoS attack</vt:lpstr>
      <vt:lpstr>PowerPoint Presentation</vt:lpstr>
      <vt:lpstr>   </vt:lpstr>
      <vt:lpstr>countermeasures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Harsimranpreet Kaur</dc:creator>
  <cp:lastModifiedBy>Harsimranpreet Kaur</cp:lastModifiedBy>
  <cp:revision>21</cp:revision>
  <dcterms:created xsi:type="dcterms:W3CDTF">2024-11-17T15:12:19Z</dcterms:created>
  <dcterms:modified xsi:type="dcterms:W3CDTF">2024-12-09T06:27:03Z</dcterms:modified>
</cp:coreProperties>
</file>