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EBB0-729C-F487-47A5-40FAF8549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D1E7F0-E81D-FE78-C87A-6BDC5ECF2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8F12F0-4A88-3334-7964-FEE787F2E873}"/>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5" name="Footer Placeholder 4">
            <a:extLst>
              <a:ext uri="{FF2B5EF4-FFF2-40B4-BE49-F238E27FC236}">
                <a16:creationId xmlns:a16="http://schemas.microsoft.com/office/drawing/2014/main" id="{297A7FFD-C5CF-A7E8-492D-4BB8E84FB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325DC0-3BF5-DDDD-90E9-B455FD566A98}"/>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408208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29B4-6FD1-F4E0-A0FC-2913A69B7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AD9D12-C68E-79F6-DB6F-1D7284764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14C63-6736-EF6F-D022-6C1212338E1F}"/>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5" name="Footer Placeholder 4">
            <a:extLst>
              <a:ext uri="{FF2B5EF4-FFF2-40B4-BE49-F238E27FC236}">
                <a16:creationId xmlns:a16="http://schemas.microsoft.com/office/drawing/2014/main" id="{B57C4AC7-8F39-5D45-A4C3-53DC728E28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990501-86F6-C7E0-39BB-1A87696A2DA8}"/>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29349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EC658C-6532-D5B4-906D-8F736D6D83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9B7F87-1599-8E2E-676A-8065D4A8D1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2951A-B260-65DD-57C3-F1BC162F5F92}"/>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5" name="Footer Placeholder 4">
            <a:extLst>
              <a:ext uri="{FF2B5EF4-FFF2-40B4-BE49-F238E27FC236}">
                <a16:creationId xmlns:a16="http://schemas.microsoft.com/office/drawing/2014/main" id="{4F5153A6-573B-FFC2-58DE-5CE8E0124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0D351-2AC5-8EB7-1E43-80580EFD75DB}"/>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17626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6E52-EE53-E4FB-ABC4-8B6B663E77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0495FA-79DB-B94D-3DBF-68D3840726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DB2E5-5A89-859D-3A81-A608546A8301}"/>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5" name="Footer Placeholder 4">
            <a:extLst>
              <a:ext uri="{FF2B5EF4-FFF2-40B4-BE49-F238E27FC236}">
                <a16:creationId xmlns:a16="http://schemas.microsoft.com/office/drawing/2014/main" id="{0B8ACD07-18DF-9E0C-C2C5-75AF5C8CE3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F58AD-CEC3-D57D-91AB-E9894A76ED35}"/>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269756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BA84-89B4-6832-4550-70B665475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C98B23-49E3-7D49-BCF5-663C68306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62E7AB-5E30-8A7C-7DFA-E407A46CF98A}"/>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5" name="Footer Placeholder 4">
            <a:extLst>
              <a:ext uri="{FF2B5EF4-FFF2-40B4-BE49-F238E27FC236}">
                <a16:creationId xmlns:a16="http://schemas.microsoft.com/office/drawing/2014/main" id="{AFABBC56-7B59-19B8-6BB7-5CDE0B2F6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1A7D3-620B-2889-AB08-EFE5048C58B4}"/>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24929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8483-44BE-6DE0-D7BC-EDD3F2698E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0E45DF-21B7-CDFF-8C91-75C067E185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5A3C8B-A53A-238A-F14F-19BC88CF57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CF9F0D-ECE6-2186-E645-3A994FB8C4CB}"/>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6" name="Footer Placeholder 5">
            <a:extLst>
              <a:ext uri="{FF2B5EF4-FFF2-40B4-BE49-F238E27FC236}">
                <a16:creationId xmlns:a16="http://schemas.microsoft.com/office/drawing/2014/main" id="{022BB67F-3714-4F0E-DDC4-63BAF4936B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46C45-DA93-3B0A-D152-57A3479EAE64}"/>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064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CE5D-BC59-B676-9233-05490574D8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4E4FF1-7773-4C1E-A180-1BBBAE30C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756D6-0993-F3CE-18CD-F7F8BA0EB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50836C-6333-5293-6FF5-7E7A480C6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BCF96F-5636-9D4E-6865-298DF722F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031CD-3EF7-50F3-2529-597F4175D7F1}"/>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8" name="Footer Placeholder 7">
            <a:extLst>
              <a:ext uri="{FF2B5EF4-FFF2-40B4-BE49-F238E27FC236}">
                <a16:creationId xmlns:a16="http://schemas.microsoft.com/office/drawing/2014/main" id="{A002AA31-D64A-C233-0CBA-222D977BAB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8CE2E7-A047-8ADF-6F61-2C5B23B5C34B}"/>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414655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C1E0-8519-02E6-04EC-103A494BC3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BA899E-59BF-05CB-8927-F520C3286312}"/>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4" name="Footer Placeholder 3">
            <a:extLst>
              <a:ext uri="{FF2B5EF4-FFF2-40B4-BE49-F238E27FC236}">
                <a16:creationId xmlns:a16="http://schemas.microsoft.com/office/drawing/2014/main" id="{EA687022-19BA-E8CC-5EF3-88DEBEDAA8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353A03-F5B5-C975-E57B-54135D8C7ED2}"/>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61932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902E6-4D9C-390D-8AC9-8184FF4585B5}"/>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3" name="Footer Placeholder 2">
            <a:extLst>
              <a:ext uri="{FF2B5EF4-FFF2-40B4-BE49-F238E27FC236}">
                <a16:creationId xmlns:a16="http://schemas.microsoft.com/office/drawing/2014/main" id="{A2183D25-7A26-4609-5941-08AA6A91B9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CEF75A-5E41-FF6D-DC93-3F250C85A530}"/>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43815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23AD-DCC3-F716-91F8-16D99E9CA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461787-4A38-A27C-DC0B-22D3A0BB8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71B777-49B8-E8B9-5378-ABFBA8BA6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3DAD7-E924-0428-40EA-595F10389D73}"/>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6" name="Footer Placeholder 5">
            <a:extLst>
              <a:ext uri="{FF2B5EF4-FFF2-40B4-BE49-F238E27FC236}">
                <a16:creationId xmlns:a16="http://schemas.microsoft.com/office/drawing/2014/main" id="{84618A61-5097-B0E8-59F8-4279603A7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4CDC45-073C-EEE3-DE00-6C9408F8A3AB}"/>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0857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9B9B-B56E-AEB1-7DFF-8F1BF22FE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3554B1-F9B8-DAD4-8FBE-62B2E937E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567564-952A-921B-D1BB-407450404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AAE52-22C7-B70B-5ED0-A71891DC4F6E}"/>
              </a:ext>
            </a:extLst>
          </p:cNvPr>
          <p:cNvSpPr>
            <a:spLocks noGrp="1"/>
          </p:cNvSpPr>
          <p:nvPr>
            <p:ph type="dt" sz="half" idx="10"/>
          </p:nvPr>
        </p:nvSpPr>
        <p:spPr/>
        <p:txBody>
          <a:bodyPr/>
          <a:lstStyle/>
          <a:p>
            <a:fld id="{0B4FD753-C3D9-477A-90A9-C10A9DF36329}" type="datetimeFigureOut">
              <a:rPr lang="en-IN" smtClean="0"/>
              <a:t>17-10-2025</a:t>
            </a:fld>
            <a:endParaRPr lang="en-IN"/>
          </a:p>
        </p:txBody>
      </p:sp>
      <p:sp>
        <p:nvSpPr>
          <p:cNvPr id="6" name="Footer Placeholder 5">
            <a:extLst>
              <a:ext uri="{FF2B5EF4-FFF2-40B4-BE49-F238E27FC236}">
                <a16:creationId xmlns:a16="http://schemas.microsoft.com/office/drawing/2014/main" id="{9DAAFFC3-55EC-D590-D650-371972DB04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D0ED6-187F-0E54-9F97-A4C207C7ED15}"/>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277038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D37B68-C05B-AAF7-A629-830833A56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8D8CB2-C80A-AE75-9DFA-A6EC1CA99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D308C-3870-EC28-2592-E711E98A9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FD753-C3D9-477A-90A9-C10A9DF36329}" type="datetimeFigureOut">
              <a:rPr lang="en-IN" smtClean="0"/>
              <a:t>17-10-2025</a:t>
            </a:fld>
            <a:endParaRPr lang="en-IN"/>
          </a:p>
        </p:txBody>
      </p:sp>
      <p:sp>
        <p:nvSpPr>
          <p:cNvPr id="5" name="Footer Placeholder 4">
            <a:extLst>
              <a:ext uri="{FF2B5EF4-FFF2-40B4-BE49-F238E27FC236}">
                <a16:creationId xmlns:a16="http://schemas.microsoft.com/office/drawing/2014/main" id="{B3847B05-9226-2433-7423-B21972E569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11097C-8C38-B836-6E71-0DDC28443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3500F-BB08-4CBB-AFEB-46841A41BC11}" type="slidenum">
              <a:rPr lang="en-IN" smtClean="0"/>
              <a:t>‹#›</a:t>
            </a:fld>
            <a:endParaRPr lang="en-IN"/>
          </a:p>
        </p:txBody>
      </p:sp>
    </p:spTree>
    <p:extLst>
      <p:ext uri="{BB962C8B-B14F-4D97-AF65-F5344CB8AC3E}">
        <p14:creationId xmlns:p14="http://schemas.microsoft.com/office/powerpoint/2010/main" val="232411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2D83-E898-043E-6B3B-6212F5D92D2C}"/>
              </a:ext>
            </a:extLst>
          </p:cNvPr>
          <p:cNvSpPr>
            <a:spLocks noGrp="1"/>
          </p:cNvSpPr>
          <p:nvPr>
            <p:ph type="ctrTitle"/>
          </p:nvPr>
        </p:nvSpPr>
        <p:spPr>
          <a:xfrm>
            <a:off x="1524000" y="1122363"/>
            <a:ext cx="9144000" cy="1945302"/>
          </a:xfrm>
        </p:spPr>
        <p:txBody>
          <a:bodyPr/>
          <a:lstStyle/>
          <a:p>
            <a:r>
              <a:rPr lang="en-IN" b="1" dirty="0">
                <a:solidFill>
                  <a:srgbClr val="C00000"/>
                </a:solidFill>
              </a:rPr>
              <a:t>NextHikes IT Solutions</a:t>
            </a:r>
            <a:br>
              <a:rPr lang="en-IN" b="1" dirty="0"/>
            </a:br>
            <a:endParaRPr lang="en-IN" dirty="0"/>
          </a:p>
        </p:txBody>
      </p:sp>
      <p:sp>
        <p:nvSpPr>
          <p:cNvPr id="3" name="Subtitle 2">
            <a:extLst>
              <a:ext uri="{FF2B5EF4-FFF2-40B4-BE49-F238E27FC236}">
                <a16:creationId xmlns:a16="http://schemas.microsoft.com/office/drawing/2014/main" id="{1E8020C7-FB96-960C-241D-5F41720B6153}"/>
              </a:ext>
            </a:extLst>
          </p:cNvPr>
          <p:cNvSpPr>
            <a:spLocks noGrp="1"/>
          </p:cNvSpPr>
          <p:nvPr>
            <p:ph type="subTitle" idx="1"/>
          </p:nvPr>
        </p:nvSpPr>
        <p:spPr>
          <a:xfrm>
            <a:off x="1524000" y="3067665"/>
            <a:ext cx="9144000" cy="2190135"/>
          </a:xfrm>
        </p:spPr>
        <p:txBody>
          <a:bodyPr/>
          <a:lstStyle/>
          <a:p>
            <a:r>
              <a:rPr lang="en-US" dirty="0"/>
              <a:t>Bike Sharing Demand Analysis Project Using Excel</a:t>
            </a:r>
          </a:p>
          <a:p>
            <a:r>
              <a:rPr lang="en-US" dirty="0"/>
              <a:t>by Harsimran Kaur</a:t>
            </a:r>
          </a:p>
          <a:p>
            <a:endParaRPr lang="en-IN" dirty="0"/>
          </a:p>
        </p:txBody>
      </p:sp>
    </p:spTree>
    <p:extLst>
      <p:ext uri="{BB962C8B-B14F-4D97-AF65-F5344CB8AC3E}">
        <p14:creationId xmlns:p14="http://schemas.microsoft.com/office/powerpoint/2010/main" val="369396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DD35-E385-2E0E-1DE1-DF52AAA998F8}"/>
              </a:ext>
            </a:extLst>
          </p:cNvPr>
          <p:cNvSpPr>
            <a:spLocks noGrp="1"/>
          </p:cNvSpPr>
          <p:nvPr>
            <p:ph type="title"/>
          </p:nvPr>
        </p:nvSpPr>
        <p:spPr/>
        <p:txBody>
          <a:bodyPr>
            <a:normAutofit/>
          </a:bodyPr>
          <a:lstStyle/>
          <a:p>
            <a:r>
              <a:rPr lang="en-US" b="1" dirty="0">
                <a:solidFill>
                  <a:srgbClr val="C00000"/>
                </a:solidFill>
              </a:rPr>
              <a:t>Step 6: </a:t>
            </a:r>
            <a:r>
              <a:rPr lang="en-US" sz="2200" b="1" dirty="0"/>
              <a:t>Now we are going to use some functions like </a:t>
            </a:r>
            <a:r>
              <a:rPr lang="en-IN" sz="2200" b="1" dirty="0"/>
              <a:t>SUM / AVERAGE / COUNT and add few new columns, which is Short_Weekday, Weekday_Length etc.</a:t>
            </a:r>
          </a:p>
        </p:txBody>
      </p:sp>
      <p:sp>
        <p:nvSpPr>
          <p:cNvPr id="3" name="Content Placeholder 2">
            <a:extLst>
              <a:ext uri="{FF2B5EF4-FFF2-40B4-BE49-F238E27FC236}">
                <a16:creationId xmlns:a16="http://schemas.microsoft.com/office/drawing/2014/main" id="{510D8101-516C-30CA-1449-7F81873AB52A}"/>
              </a:ext>
            </a:extLst>
          </p:cNvPr>
          <p:cNvSpPr>
            <a:spLocks noGrp="1"/>
          </p:cNvSpPr>
          <p:nvPr>
            <p:ph idx="1"/>
          </p:nvPr>
        </p:nvSpPr>
        <p:spPr/>
        <p:txBody>
          <a:bodyPr>
            <a:normAutofit/>
          </a:bodyPr>
          <a:lstStyle/>
          <a:p>
            <a:r>
              <a:rPr lang="en-US" sz="1700" dirty="0"/>
              <a:t>Here using power query, we do some conditional formatting on cnt column Green = High rentals, Red = Low rentals</a:t>
            </a:r>
            <a:endParaRPr lang="en-IN" sz="1700" dirty="0"/>
          </a:p>
        </p:txBody>
      </p:sp>
      <p:pic>
        <p:nvPicPr>
          <p:cNvPr id="5" name="Picture 4">
            <a:extLst>
              <a:ext uri="{FF2B5EF4-FFF2-40B4-BE49-F238E27FC236}">
                <a16:creationId xmlns:a16="http://schemas.microsoft.com/office/drawing/2014/main" id="{7FAF801D-8857-577B-8E92-C9214CA6377A}"/>
              </a:ext>
            </a:extLst>
          </p:cNvPr>
          <p:cNvPicPr>
            <a:picLocks noChangeAspect="1"/>
          </p:cNvPicPr>
          <p:nvPr/>
        </p:nvPicPr>
        <p:blipFill>
          <a:blip r:embed="rId2"/>
          <a:stretch>
            <a:fillRect/>
          </a:stretch>
        </p:blipFill>
        <p:spPr>
          <a:xfrm>
            <a:off x="838200" y="2231923"/>
            <a:ext cx="10744200" cy="4429431"/>
          </a:xfrm>
          <a:prstGeom prst="rect">
            <a:avLst/>
          </a:prstGeom>
        </p:spPr>
      </p:pic>
    </p:spTree>
    <p:extLst>
      <p:ext uri="{BB962C8B-B14F-4D97-AF65-F5344CB8AC3E}">
        <p14:creationId xmlns:p14="http://schemas.microsoft.com/office/powerpoint/2010/main" val="322580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138E-0B71-6D41-3AC0-6AFD2338061D}"/>
              </a:ext>
            </a:extLst>
          </p:cNvPr>
          <p:cNvSpPr>
            <a:spLocks noGrp="1"/>
          </p:cNvSpPr>
          <p:nvPr>
            <p:ph type="title"/>
          </p:nvPr>
        </p:nvSpPr>
        <p:spPr/>
        <p:txBody>
          <a:bodyPr/>
          <a:lstStyle/>
          <a:p>
            <a:r>
              <a:rPr lang="en-US" b="1" dirty="0">
                <a:solidFill>
                  <a:srgbClr val="C00000"/>
                </a:solidFill>
              </a:rPr>
              <a:t>Step 7: </a:t>
            </a:r>
            <a:r>
              <a:rPr lang="en-US" sz="2000" b="1" dirty="0"/>
              <a:t>Here we did Conditional Logic and Lookup function using power query.  We make four new columns by adding columns and doing conditional formatting.</a:t>
            </a:r>
            <a:endParaRPr lang="en-IN" sz="2000" b="1" dirty="0"/>
          </a:p>
        </p:txBody>
      </p:sp>
      <p:sp>
        <p:nvSpPr>
          <p:cNvPr id="3" name="Content Placeholder 2">
            <a:extLst>
              <a:ext uri="{FF2B5EF4-FFF2-40B4-BE49-F238E27FC236}">
                <a16:creationId xmlns:a16="http://schemas.microsoft.com/office/drawing/2014/main" id="{361C804E-C3E2-FA0C-AF58-64DF91879826}"/>
              </a:ext>
            </a:extLst>
          </p:cNvPr>
          <p:cNvSpPr>
            <a:spLocks noGrp="1"/>
          </p:cNvSpPr>
          <p:nvPr>
            <p:ph idx="1"/>
          </p:nvPr>
        </p:nvSpPr>
        <p:spPr/>
        <p:txBody>
          <a:bodyPr>
            <a:normAutofit/>
          </a:bodyPr>
          <a:lstStyle/>
          <a:p>
            <a:r>
              <a:rPr lang="en-US" sz="1700" dirty="0"/>
              <a:t>Here we did VLOOKUP in power query by merging two tables. First, we upload those tables in power query then merge it together. And then extract the table as well.</a:t>
            </a:r>
            <a:br>
              <a:rPr lang="en-US" sz="1700" dirty="0"/>
            </a:br>
            <a:br>
              <a:rPr lang="en-US" sz="1700" dirty="0"/>
            </a:br>
            <a:endParaRPr lang="en-IN" sz="1700" dirty="0"/>
          </a:p>
        </p:txBody>
      </p:sp>
      <p:pic>
        <p:nvPicPr>
          <p:cNvPr id="5" name="Picture 4">
            <a:extLst>
              <a:ext uri="{FF2B5EF4-FFF2-40B4-BE49-F238E27FC236}">
                <a16:creationId xmlns:a16="http://schemas.microsoft.com/office/drawing/2014/main" id="{6CB4C37D-B003-8C35-1217-AFDB99E33D4A}"/>
              </a:ext>
            </a:extLst>
          </p:cNvPr>
          <p:cNvPicPr>
            <a:picLocks noChangeAspect="1"/>
          </p:cNvPicPr>
          <p:nvPr/>
        </p:nvPicPr>
        <p:blipFill>
          <a:blip r:embed="rId2"/>
          <a:stretch>
            <a:fillRect/>
          </a:stretch>
        </p:blipFill>
        <p:spPr>
          <a:xfrm>
            <a:off x="838201" y="2408339"/>
            <a:ext cx="10515600" cy="4351338"/>
          </a:xfrm>
          <a:prstGeom prst="rect">
            <a:avLst/>
          </a:prstGeom>
        </p:spPr>
      </p:pic>
    </p:spTree>
    <p:extLst>
      <p:ext uri="{BB962C8B-B14F-4D97-AF65-F5344CB8AC3E}">
        <p14:creationId xmlns:p14="http://schemas.microsoft.com/office/powerpoint/2010/main" val="2398297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0B21-A94A-1B91-F262-7E7BF095E58A}"/>
              </a:ext>
            </a:extLst>
          </p:cNvPr>
          <p:cNvSpPr>
            <a:spLocks noGrp="1"/>
          </p:cNvSpPr>
          <p:nvPr>
            <p:ph type="title"/>
          </p:nvPr>
        </p:nvSpPr>
        <p:spPr/>
        <p:txBody>
          <a:bodyPr>
            <a:normAutofit fontScale="90000"/>
          </a:bodyPr>
          <a:lstStyle/>
          <a:p>
            <a:r>
              <a:rPr lang="en-US" b="1" dirty="0">
                <a:solidFill>
                  <a:srgbClr val="C00000"/>
                </a:solidFill>
              </a:rPr>
              <a:t>Step 8: </a:t>
            </a:r>
            <a:r>
              <a:rPr lang="en-US" sz="2200" b="1" dirty="0"/>
              <a:t>Now make a Pivot Chart by :-</a:t>
            </a:r>
            <a:br>
              <a:rPr lang="en-US" sz="2200" b="1" dirty="0"/>
            </a:br>
            <a:r>
              <a:rPr lang="en-US" sz="2200" b="1" dirty="0"/>
              <a:t>Drag hr to Rows.</a:t>
            </a:r>
            <a:br>
              <a:rPr lang="en-US" sz="2200" b="1" dirty="0"/>
            </a:br>
            <a:r>
              <a:rPr lang="en-US" sz="2200" b="1" dirty="0"/>
              <a:t>Drag cnt to Values.</a:t>
            </a:r>
            <a:br>
              <a:rPr lang="en-US" sz="2200" b="1" dirty="0"/>
            </a:br>
            <a:endParaRPr lang="en-IN" sz="2200" b="1" dirty="0"/>
          </a:p>
        </p:txBody>
      </p:sp>
      <p:sp>
        <p:nvSpPr>
          <p:cNvPr id="3" name="Content Placeholder 2">
            <a:extLst>
              <a:ext uri="{FF2B5EF4-FFF2-40B4-BE49-F238E27FC236}">
                <a16:creationId xmlns:a16="http://schemas.microsoft.com/office/drawing/2014/main" id="{0D6C781D-FB3F-A5A8-14EC-694A32C32334}"/>
              </a:ext>
            </a:extLst>
          </p:cNvPr>
          <p:cNvSpPr>
            <a:spLocks noGrp="1"/>
          </p:cNvSpPr>
          <p:nvPr>
            <p:ph idx="1"/>
          </p:nvPr>
        </p:nvSpPr>
        <p:spPr/>
        <p:txBody>
          <a:bodyPr>
            <a:normAutofit/>
          </a:bodyPr>
          <a:lstStyle/>
          <a:p>
            <a:r>
              <a:rPr lang="en-US" sz="1700" dirty="0"/>
              <a:t>By default, Values shows </a:t>
            </a:r>
            <a:r>
              <a:rPr lang="en-US" sz="1700" b="1" dirty="0"/>
              <a:t>Sum of cnt</a:t>
            </a:r>
            <a:r>
              <a:rPr lang="en-US" sz="1700" dirty="0"/>
              <a:t> → that’s total rentals by hour.</a:t>
            </a:r>
            <a:br>
              <a:rPr lang="en-US" sz="1700" dirty="0"/>
            </a:br>
            <a:br>
              <a:rPr lang="en-US" sz="1700" dirty="0"/>
            </a:br>
            <a:endParaRPr lang="en-IN" sz="1700" dirty="0"/>
          </a:p>
        </p:txBody>
      </p:sp>
      <p:pic>
        <p:nvPicPr>
          <p:cNvPr id="5" name="Picture 4">
            <a:extLst>
              <a:ext uri="{FF2B5EF4-FFF2-40B4-BE49-F238E27FC236}">
                <a16:creationId xmlns:a16="http://schemas.microsoft.com/office/drawing/2014/main" id="{98CB51C6-5C24-4F55-E446-C284DED1D332}"/>
              </a:ext>
            </a:extLst>
          </p:cNvPr>
          <p:cNvPicPr>
            <a:picLocks noChangeAspect="1"/>
          </p:cNvPicPr>
          <p:nvPr/>
        </p:nvPicPr>
        <p:blipFill>
          <a:blip r:embed="rId2"/>
          <a:stretch>
            <a:fillRect/>
          </a:stretch>
        </p:blipFill>
        <p:spPr>
          <a:xfrm>
            <a:off x="838201" y="2206113"/>
            <a:ext cx="10515600" cy="4435577"/>
          </a:xfrm>
          <a:prstGeom prst="rect">
            <a:avLst/>
          </a:prstGeom>
        </p:spPr>
      </p:pic>
    </p:spTree>
    <p:extLst>
      <p:ext uri="{BB962C8B-B14F-4D97-AF65-F5344CB8AC3E}">
        <p14:creationId xmlns:p14="http://schemas.microsoft.com/office/powerpoint/2010/main" val="267684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0F51-9ED4-4D3B-9ADC-01C4FF1A2FFD}"/>
              </a:ext>
            </a:extLst>
          </p:cNvPr>
          <p:cNvSpPr>
            <a:spLocks noGrp="1"/>
          </p:cNvSpPr>
          <p:nvPr>
            <p:ph type="title"/>
          </p:nvPr>
        </p:nvSpPr>
        <p:spPr/>
        <p:txBody>
          <a:bodyPr/>
          <a:lstStyle/>
          <a:p>
            <a:r>
              <a:rPr lang="en-US" b="1" dirty="0">
                <a:solidFill>
                  <a:srgbClr val="C00000"/>
                </a:solidFill>
              </a:rPr>
              <a:t>Step 8: </a:t>
            </a:r>
            <a:r>
              <a:rPr lang="en-US" sz="2000" b="1" dirty="0"/>
              <a:t>Here we Summarize demand by Weather / User type.</a:t>
            </a:r>
            <a:endParaRPr lang="en-IN" sz="2000" b="1" dirty="0"/>
          </a:p>
        </p:txBody>
      </p:sp>
      <p:sp>
        <p:nvSpPr>
          <p:cNvPr id="3" name="Content Placeholder 2">
            <a:extLst>
              <a:ext uri="{FF2B5EF4-FFF2-40B4-BE49-F238E27FC236}">
                <a16:creationId xmlns:a16="http://schemas.microsoft.com/office/drawing/2014/main" id="{E949CBF9-34F2-B02A-E250-61773DC12EA8}"/>
              </a:ext>
            </a:extLst>
          </p:cNvPr>
          <p:cNvSpPr>
            <a:spLocks noGrp="1"/>
          </p:cNvSpPr>
          <p:nvPr>
            <p:ph idx="1"/>
          </p:nvPr>
        </p:nvSpPr>
        <p:spPr/>
        <p:txBody>
          <a:bodyPr/>
          <a:lstStyle/>
          <a:p>
            <a:r>
              <a:rPr lang="en-US" sz="1700" dirty="0"/>
              <a:t>1. </a:t>
            </a:r>
            <a:r>
              <a:rPr lang="en-IN" sz="1700" dirty="0"/>
              <a:t>Rentals by weather: </a:t>
            </a:r>
            <a:br>
              <a:rPr lang="en-IN" sz="1700" dirty="0"/>
            </a:br>
            <a:r>
              <a:rPr lang="en-US" sz="1700" dirty="0"/>
              <a:t>In the Pivot Fields:</a:t>
            </a:r>
          </a:p>
          <a:p>
            <a:r>
              <a:rPr lang="en-US" sz="1700" dirty="0"/>
              <a:t>Drag </a:t>
            </a:r>
            <a:r>
              <a:rPr lang="en-US" sz="1700" b="1" dirty="0"/>
              <a:t>Weather_Category</a:t>
            </a:r>
            <a:r>
              <a:rPr lang="en-US" sz="1700" dirty="0"/>
              <a:t> to </a:t>
            </a:r>
            <a:r>
              <a:rPr lang="en-US" sz="1700" b="1" dirty="0"/>
              <a:t>Rows</a:t>
            </a:r>
            <a:r>
              <a:rPr lang="en-US" sz="1700" dirty="0"/>
              <a:t>.</a:t>
            </a:r>
          </a:p>
          <a:p>
            <a:r>
              <a:rPr lang="en-US" sz="1700" dirty="0"/>
              <a:t>Drag </a:t>
            </a:r>
            <a:r>
              <a:rPr lang="en-US" sz="1700" b="1" dirty="0"/>
              <a:t>cnt</a:t>
            </a:r>
            <a:r>
              <a:rPr lang="en-US" sz="1700" dirty="0"/>
              <a:t> to </a:t>
            </a:r>
            <a:r>
              <a:rPr lang="en-US" sz="1700" b="1" dirty="0"/>
              <a:t>Values</a:t>
            </a:r>
            <a:r>
              <a:rPr lang="en-US" sz="1700" dirty="0"/>
              <a:t> (Sum or Average).           </a:t>
            </a:r>
          </a:p>
          <a:p>
            <a:r>
              <a:rPr lang="en-US" sz="1700" dirty="0"/>
              <a:t>2 — Registered vs Casual by Month:</a:t>
            </a:r>
          </a:p>
          <a:p>
            <a:r>
              <a:rPr lang="en-US" sz="1600" dirty="0"/>
              <a:t>Drag </a:t>
            </a:r>
            <a:r>
              <a:rPr lang="en-US" sz="1600" b="1" dirty="0"/>
              <a:t>Month_Text</a:t>
            </a:r>
            <a:r>
              <a:rPr lang="en-US" sz="1600" dirty="0"/>
              <a:t> to </a:t>
            </a:r>
            <a:r>
              <a:rPr lang="en-US" sz="1600" b="1" dirty="0"/>
              <a:t>Rows</a:t>
            </a:r>
          </a:p>
          <a:p>
            <a:r>
              <a:rPr lang="en-US" sz="1600" dirty="0"/>
              <a:t>Drag </a:t>
            </a:r>
            <a:r>
              <a:rPr lang="en-US" sz="1600" b="1" dirty="0"/>
              <a:t>registered</a:t>
            </a:r>
            <a:r>
              <a:rPr lang="en-US" sz="1600" dirty="0"/>
              <a:t> and </a:t>
            </a:r>
            <a:r>
              <a:rPr lang="en-US" sz="1600" b="1" dirty="0"/>
              <a:t>casual</a:t>
            </a:r>
            <a:r>
              <a:rPr lang="en-US" sz="1600" dirty="0"/>
              <a:t> both to </a:t>
            </a:r>
            <a:r>
              <a:rPr lang="en-US" sz="1600" b="1" dirty="0"/>
              <a:t>Values</a:t>
            </a:r>
            <a:br>
              <a:rPr lang="en-US" sz="1700" dirty="0"/>
            </a:br>
            <a:br>
              <a:rPr lang="en-US" sz="1800" b="1" dirty="0"/>
            </a:br>
            <a:br>
              <a:rPr lang="en-US" sz="1800" b="1" dirty="0"/>
            </a:br>
            <a:endParaRPr lang="en-IN" sz="1700" dirty="0"/>
          </a:p>
        </p:txBody>
      </p:sp>
      <p:pic>
        <p:nvPicPr>
          <p:cNvPr id="7" name="Picture 6">
            <a:extLst>
              <a:ext uri="{FF2B5EF4-FFF2-40B4-BE49-F238E27FC236}">
                <a16:creationId xmlns:a16="http://schemas.microsoft.com/office/drawing/2014/main" id="{96F0F6A0-A4A3-36CB-4078-CA35E92EF37C}"/>
              </a:ext>
            </a:extLst>
          </p:cNvPr>
          <p:cNvPicPr>
            <a:picLocks noChangeAspect="1"/>
          </p:cNvPicPr>
          <p:nvPr/>
        </p:nvPicPr>
        <p:blipFill>
          <a:blip r:embed="rId2"/>
          <a:stretch>
            <a:fillRect/>
          </a:stretch>
        </p:blipFill>
        <p:spPr>
          <a:xfrm>
            <a:off x="5840362" y="1346585"/>
            <a:ext cx="4719483" cy="2654709"/>
          </a:xfrm>
          <a:prstGeom prst="rect">
            <a:avLst/>
          </a:prstGeom>
        </p:spPr>
      </p:pic>
      <p:pic>
        <p:nvPicPr>
          <p:cNvPr id="9" name="Picture 8">
            <a:extLst>
              <a:ext uri="{FF2B5EF4-FFF2-40B4-BE49-F238E27FC236}">
                <a16:creationId xmlns:a16="http://schemas.microsoft.com/office/drawing/2014/main" id="{0AC2BEFB-84E3-3502-A591-D2076E615496}"/>
              </a:ext>
            </a:extLst>
          </p:cNvPr>
          <p:cNvPicPr>
            <a:picLocks noChangeAspect="1"/>
          </p:cNvPicPr>
          <p:nvPr/>
        </p:nvPicPr>
        <p:blipFill>
          <a:blip r:embed="rId3"/>
          <a:stretch>
            <a:fillRect/>
          </a:stretch>
        </p:blipFill>
        <p:spPr>
          <a:xfrm>
            <a:off x="1101212" y="4298034"/>
            <a:ext cx="10323871" cy="2426761"/>
          </a:xfrm>
          <a:prstGeom prst="rect">
            <a:avLst/>
          </a:prstGeom>
        </p:spPr>
      </p:pic>
    </p:spTree>
    <p:extLst>
      <p:ext uri="{BB962C8B-B14F-4D97-AF65-F5344CB8AC3E}">
        <p14:creationId xmlns:p14="http://schemas.microsoft.com/office/powerpoint/2010/main" val="135952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76B9-43B3-823A-FC3D-F11ADEC354F8}"/>
              </a:ext>
            </a:extLst>
          </p:cNvPr>
          <p:cNvSpPr>
            <a:spLocks noGrp="1"/>
          </p:cNvSpPr>
          <p:nvPr>
            <p:ph type="title"/>
          </p:nvPr>
        </p:nvSpPr>
        <p:spPr/>
        <p:txBody>
          <a:bodyPr/>
          <a:lstStyle/>
          <a:p>
            <a:r>
              <a:rPr lang="en-US" b="1" dirty="0">
                <a:solidFill>
                  <a:srgbClr val="C00000"/>
                </a:solidFill>
              </a:rPr>
              <a:t>Step 9: </a:t>
            </a:r>
            <a:r>
              <a:rPr lang="en-US" sz="2000" b="1" dirty="0"/>
              <a:t>Here we make a pivot table and chart by summarize user demand based on time.</a:t>
            </a:r>
            <a:endParaRPr lang="en-IN" sz="2000" b="1" dirty="0"/>
          </a:p>
        </p:txBody>
      </p:sp>
      <p:sp>
        <p:nvSpPr>
          <p:cNvPr id="3" name="Content Placeholder 2">
            <a:extLst>
              <a:ext uri="{FF2B5EF4-FFF2-40B4-BE49-F238E27FC236}">
                <a16:creationId xmlns:a16="http://schemas.microsoft.com/office/drawing/2014/main" id="{3FFB7CD7-DBCB-47AD-779B-1389CF5CD604}"/>
              </a:ext>
            </a:extLst>
          </p:cNvPr>
          <p:cNvSpPr>
            <a:spLocks noGrp="1"/>
          </p:cNvSpPr>
          <p:nvPr>
            <p:ph idx="1"/>
          </p:nvPr>
        </p:nvSpPr>
        <p:spPr/>
        <p:txBody>
          <a:bodyPr>
            <a:normAutofit/>
          </a:bodyPr>
          <a:lstStyle/>
          <a:p>
            <a:r>
              <a:rPr lang="en-US" sz="1700" dirty="0"/>
              <a:t>Grouping  and aggregating  data with taking hr in rows and cnt in values.</a:t>
            </a:r>
            <a:br>
              <a:rPr lang="en-US" sz="1700" dirty="0"/>
            </a:br>
            <a:endParaRPr lang="en-IN" sz="1700" dirty="0"/>
          </a:p>
        </p:txBody>
      </p:sp>
      <p:pic>
        <p:nvPicPr>
          <p:cNvPr id="5" name="Picture 4">
            <a:extLst>
              <a:ext uri="{FF2B5EF4-FFF2-40B4-BE49-F238E27FC236}">
                <a16:creationId xmlns:a16="http://schemas.microsoft.com/office/drawing/2014/main" id="{9512CC6E-FC80-BC6B-0047-E6EE6110335D}"/>
              </a:ext>
            </a:extLst>
          </p:cNvPr>
          <p:cNvPicPr>
            <a:picLocks noChangeAspect="1"/>
          </p:cNvPicPr>
          <p:nvPr/>
        </p:nvPicPr>
        <p:blipFill>
          <a:blip r:embed="rId2"/>
          <a:stretch>
            <a:fillRect/>
          </a:stretch>
        </p:blipFill>
        <p:spPr>
          <a:xfrm>
            <a:off x="838200" y="2209185"/>
            <a:ext cx="10154265" cy="3967778"/>
          </a:xfrm>
          <a:prstGeom prst="rect">
            <a:avLst/>
          </a:prstGeom>
        </p:spPr>
      </p:pic>
    </p:spTree>
    <p:extLst>
      <p:ext uri="{BB962C8B-B14F-4D97-AF65-F5344CB8AC3E}">
        <p14:creationId xmlns:p14="http://schemas.microsoft.com/office/powerpoint/2010/main" val="53258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0E4E-FB32-12AA-6379-718BF757B989}"/>
              </a:ext>
            </a:extLst>
          </p:cNvPr>
          <p:cNvSpPr>
            <a:spLocks noGrp="1"/>
          </p:cNvSpPr>
          <p:nvPr>
            <p:ph type="title"/>
          </p:nvPr>
        </p:nvSpPr>
        <p:spPr/>
        <p:txBody>
          <a:bodyPr>
            <a:normAutofit/>
          </a:bodyPr>
          <a:lstStyle/>
          <a:p>
            <a:r>
              <a:rPr lang="en-US" sz="4000" b="1" dirty="0">
                <a:solidFill>
                  <a:srgbClr val="C00000"/>
                </a:solidFill>
              </a:rPr>
              <a:t>Step 10: </a:t>
            </a:r>
            <a:r>
              <a:rPr lang="en-US" sz="2200" dirty="0"/>
              <a:t>Here we make a new sheet name QuickStats in which we do some statics function using BikeData Table.</a:t>
            </a:r>
            <a:br>
              <a:rPr lang="en-US" sz="2200" dirty="0"/>
            </a:br>
            <a:endParaRPr lang="en-IN" sz="2200" dirty="0"/>
          </a:p>
        </p:txBody>
      </p:sp>
      <p:sp>
        <p:nvSpPr>
          <p:cNvPr id="3" name="Content Placeholder 2">
            <a:extLst>
              <a:ext uri="{FF2B5EF4-FFF2-40B4-BE49-F238E27FC236}">
                <a16:creationId xmlns:a16="http://schemas.microsoft.com/office/drawing/2014/main" id="{AF89BBA0-388E-54B1-6A49-21221D0C5AED}"/>
              </a:ext>
            </a:extLst>
          </p:cNvPr>
          <p:cNvSpPr>
            <a:spLocks noGrp="1"/>
          </p:cNvSpPr>
          <p:nvPr>
            <p:ph idx="1"/>
          </p:nvPr>
        </p:nvSpPr>
        <p:spPr/>
        <p:txBody>
          <a:bodyPr>
            <a:normAutofit/>
          </a:bodyPr>
          <a:lstStyle/>
          <a:p>
            <a:r>
              <a:rPr lang="en-US" sz="1700" dirty="0"/>
              <a:t>We use COUNTIF, SUMIF, STDEV, CORREL functions for statistics. </a:t>
            </a:r>
            <a:br>
              <a:rPr lang="en-US" sz="1700" dirty="0"/>
            </a:br>
            <a:br>
              <a:rPr lang="en-US" sz="1700" dirty="0"/>
            </a:br>
            <a:endParaRPr lang="en-IN" sz="1700" dirty="0"/>
          </a:p>
        </p:txBody>
      </p:sp>
      <p:pic>
        <p:nvPicPr>
          <p:cNvPr id="5" name="Picture 4">
            <a:extLst>
              <a:ext uri="{FF2B5EF4-FFF2-40B4-BE49-F238E27FC236}">
                <a16:creationId xmlns:a16="http://schemas.microsoft.com/office/drawing/2014/main" id="{6ED43D67-A7D5-4D7C-C4FD-D89269993B3D}"/>
              </a:ext>
            </a:extLst>
          </p:cNvPr>
          <p:cNvPicPr>
            <a:picLocks noChangeAspect="1"/>
          </p:cNvPicPr>
          <p:nvPr/>
        </p:nvPicPr>
        <p:blipFill>
          <a:blip r:embed="rId2"/>
          <a:stretch>
            <a:fillRect/>
          </a:stretch>
        </p:blipFill>
        <p:spPr>
          <a:xfrm>
            <a:off x="838200" y="2370188"/>
            <a:ext cx="10515600" cy="4418986"/>
          </a:xfrm>
          <a:prstGeom prst="rect">
            <a:avLst/>
          </a:prstGeom>
        </p:spPr>
      </p:pic>
    </p:spTree>
    <p:extLst>
      <p:ext uri="{BB962C8B-B14F-4D97-AF65-F5344CB8AC3E}">
        <p14:creationId xmlns:p14="http://schemas.microsoft.com/office/powerpoint/2010/main" val="324969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74C9-68F3-9439-2570-E318B8617710}"/>
              </a:ext>
            </a:extLst>
          </p:cNvPr>
          <p:cNvSpPr>
            <a:spLocks noGrp="1"/>
          </p:cNvSpPr>
          <p:nvPr>
            <p:ph type="title"/>
          </p:nvPr>
        </p:nvSpPr>
        <p:spPr/>
        <p:txBody>
          <a:bodyPr>
            <a:normAutofit/>
          </a:bodyPr>
          <a:lstStyle/>
          <a:p>
            <a:r>
              <a:rPr lang="en-US" b="1" dirty="0">
                <a:solidFill>
                  <a:srgbClr val="C00000"/>
                </a:solidFill>
              </a:rPr>
              <a:t>Step 11: </a:t>
            </a:r>
            <a:r>
              <a:rPr lang="en-US" sz="2200" b="1" dirty="0"/>
              <a:t>After this we will start making dashboard by using all the pivot charts adding slicer and timeline</a:t>
            </a:r>
            <a:endParaRPr lang="en-IN" sz="2200" b="1" dirty="0"/>
          </a:p>
        </p:txBody>
      </p:sp>
      <p:pic>
        <p:nvPicPr>
          <p:cNvPr id="5" name="Content Placeholder 4">
            <a:extLst>
              <a:ext uri="{FF2B5EF4-FFF2-40B4-BE49-F238E27FC236}">
                <a16:creationId xmlns:a16="http://schemas.microsoft.com/office/drawing/2014/main" id="{FC857D4E-25C6-AE88-E963-BD74109C742F}"/>
              </a:ext>
            </a:extLst>
          </p:cNvPr>
          <p:cNvPicPr>
            <a:picLocks noGrp="1" noChangeAspect="1"/>
          </p:cNvPicPr>
          <p:nvPr>
            <p:ph idx="1"/>
          </p:nvPr>
        </p:nvPicPr>
        <p:blipFill>
          <a:blip r:embed="rId2"/>
          <a:stretch>
            <a:fillRect/>
          </a:stretch>
        </p:blipFill>
        <p:spPr>
          <a:xfrm>
            <a:off x="838200" y="2141537"/>
            <a:ext cx="10626213" cy="4351338"/>
          </a:xfrm>
          <a:prstGeom prst="rect">
            <a:avLst/>
          </a:prstGeom>
        </p:spPr>
      </p:pic>
    </p:spTree>
    <p:extLst>
      <p:ext uri="{BB962C8B-B14F-4D97-AF65-F5344CB8AC3E}">
        <p14:creationId xmlns:p14="http://schemas.microsoft.com/office/powerpoint/2010/main" val="1309104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06A4-6545-8B73-914F-8DEB5033A37D}"/>
              </a:ext>
            </a:extLst>
          </p:cNvPr>
          <p:cNvSpPr>
            <a:spLocks noGrp="1"/>
          </p:cNvSpPr>
          <p:nvPr>
            <p:ph type="title"/>
          </p:nvPr>
        </p:nvSpPr>
        <p:spPr/>
        <p:txBody>
          <a:bodyPr/>
          <a:lstStyle/>
          <a:p>
            <a:r>
              <a:rPr lang="en-US" b="1" dirty="0">
                <a:solidFill>
                  <a:srgbClr val="C00000"/>
                </a:solidFill>
              </a:rPr>
              <a:t>Step 17: </a:t>
            </a:r>
            <a:r>
              <a:rPr lang="en-US" sz="2000" b="1" dirty="0"/>
              <a:t>Next, we add a </a:t>
            </a:r>
            <a:r>
              <a:rPr lang="en-IN" sz="2000" b="1" dirty="0"/>
              <a:t>Forecast Sheet</a:t>
            </a:r>
          </a:p>
        </p:txBody>
      </p:sp>
      <p:pic>
        <p:nvPicPr>
          <p:cNvPr id="5" name="Content Placeholder 4">
            <a:extLst>
              <a:ext uri="{FF2B5EF4-FFF2-40B4-BE49-F238E27FC236}">
                <a16:creationId xmlns:a16="http://schemas.microsoft.com/office/drawing/2014/main" id="{F14C1597-D7C8-49CC-088E-4D7C33E353F7}"/>
              </a:ext>
            </a:extLst>
          </p:cNvPr>
          <p:cNvPicPr>
            <a:picLocks noGrp="1" noChangeAspect="1"/>
          </p:cNvPicPr>
          <p:nvPr>
            <p:ph idx="1"/>
          </p:nvPr>
        </p:nvPicPr>
        <p:blipFill>
          <a:blip r:embed="rId2"/>
          <a:stretch>
            <a:fillRect/>
          </a:stretch>
        </p:blipFill>
        <p:spPr>
          <a:xfrm>
            <a:off x="757083" y="1825625"/>
            <a:ext cx="10854813" cy="4351338"/>
          </a:xfrm>
          <a:prstGeom prst="rect">
            <a:avLst/>
          </a:prstGeom>
        </p:spPr>
      </p:pic>
    </p:spTree>
    <p:extLst>
      <p:ext uri="{BB962C8B-B14F-4D97-AF65-F5344CB8AC3E}">
        <p14:creationId xmlns:p14="http://schemas.microsoft.com/office/powerpoint/2010/main" val="366605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718E-3222-2D5D-B742-A3F0A3D79A45}"/>
              </a:ext>
            </a:extLst>
          </p:cNvPr>
          <p:cNvSpPr>
            <a:spLocks noGrp="1"/>
          </p:cNvSpPr>
          <p:nvPr>
            <p:ph type="title"/>
          </p:nvPr>
        </p:nvSpPr>
        <p:spPr/>
        <p:txBody>
          <a:bodyPr/>
          <a:lstStyle/>
          <a:p>
            <a:r>
              <a:rPr lang="en-US" b="1" dirty="0">
                <a:solidFill>
                  <a:srgbClr val="C00000"/>
                </a:solidFill>
              </a:rPr>
              <a:t>Step 13: </a:t>
            </a:r>
            <a:r>
              <a:rPr lang="en-US" sz="2000" b="1" dirty="0"/>
              <a:t>Final Dashboard</a:t>
            </a:r>
            <a:endParaRPr lang="en-IN" sz="2000" b="1" dirty="0"/>
          </a:p>
        </p:txBody>
      </p:sp>
      <p:pic>
        <p:nvPicPr>
          <p:cNvPr id="7" name="Content Placeholder 6" descr="A screenshot of a computer">
            <a:extLst>
              <a:ext uri="{FF2B5EF4-FFF2-40B4-BE49-F238E27FC236}">
                <a16:creationId xmlns:a16="http://schemas.microsoft.com/office/drawing/2014/main" id="{92A9942E-8054-3E6D-50C0-C5F41091E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690" y="1553497"/>
            <a:ext cx="11100619" cy="4939378"/>
          </a:xfrm>
        </p:spPr>
      </p:pic>
    </p:spTree>
    <p:extLst>
      <p:ext uri="{BB962C8B-B14F-4D97-AF65-F5344CB8AC3E}">
        <p14:creationId xmlns:p14="http://schemas.microsoft.com/office/powerpoint/2010/main" val="278564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ECD2-3885-7CD1-D064-08B119CA7188}"/>
              </a:ext>
            </a:extLst>
          </p:cNvPr>
          <p:cNvSpPr>
            <a:spLocks noGrp="1"/>
          </p:cNvSpPr>
          <p:nvPr>
            <p:ph type="title"/>
          </p:nvPr>
        </p:nvSpPr>
        <p:spPr/>
        <p:txBody>
          <a:bodyPr/>
          <a:lstStyle/>
          <a:p>
            <a:r>
              <a:rPr lang="en-US" dirty="0"/>
              <a:t>                              </a:t>
            </a:r>
            <a:r>
              <a:rPr lang="en-US" b="1" dirty="0">
                <a:solidFill>
                  <a:srgbClr val="C00000"/>
                </a:solidFill>
              </a:rPr>
              <a:t>SUMMARY</a:t>
            </a:r>
            <a:endParaRPr lang="en-IN" b="1" dirty="0">
              <a:solidFill>
                <a:srgbClr val="C00000"/>
              </a:solidFill>
            </a:endParaRPr>
          </a:p>
        </p:txBody>
      </p:sp>
      <p:sp>
        <p:nvSpPr>
          <p:cNvPr id="4" name="Rectangle 1">
            <a:extLst>
              <a:ext uri="{FF2B5EF4-FFF2-40B4-BE49-F238E27FC236}">
                <a16:creationId xmlns:a16="http://schemas.microsoft.com/office/drawing/2014/main" id="{D29351E7-BEC4-C482-2A94-91C4695C0A22}"/>
              </a:ext>
            </a:extLst>
          </p:cNvPr>
          <p:cNvSpPr>
            <a:spLocks noGrp="1" noChangeArrowheads="1"/>
          </p:cNvSpPr>
          <p:nvPr>
            <p:ph idx="1"/>
          </p:nvPr>
        </p:nvSpPr>
        <p:spPr bwMode="auto">
          <a:xfrm>
            <a:off x="742338" y="2287973"/>
            <a:ext cx="10515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Excel is used in the Bike Sharing Demand Analysis project to investigate rental trends. It is evident</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from KPIs, PivotTables, and an interactive dashboard that the demand for bikes is greatest in the summer and lowest in the winter. Rainy days result in a large decrease in rentals, while clear weather stimulates more rides. Commuter peaks occur between 8 AM and 6 PM, according to hourly averages, and most rides are taken by</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registered users. All things considered, the dashboard offers lucid, data-driven insights to comprehend and</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prepare for demands for bike sharing that vary according to the seasons and the weather.</a:t>
            </a:r>
          </a:p>
        </p:txBody>
      </p:sp>
    </p:spTree>
    <p:extLst>
      <p:ext uri="{BB962C8B-B14F-4D97-AF65-F5344CB8AC3E}">
        <p14:creationId xmlns:p14="http://schemas.microsoft.com/office/powerpoint/2010/main" val="370582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4482-D3BF-8996-1D85-D8D9B0C1CA8E}"/>
              </a:ext>
            </a:extLst>
          </p:cNvPr>
          <p:cNvSpPr>
            <a:spLocks noGrp="1"/>
          </p:cNvSpPr>
          <p:nvPr>
            <p:ph type="title"/>
          </p:nvPr>
        </p:nvSpPr>
        <p:spPr/>
        <p:txBody>
          <a:bodyPr/>
          <a:lstStyle/>
          <a:p>
            <a:r>
              <a:rPr lang="en-IN" b="1" dirty="0">
                <a:solidFill>
                  <a:srgbClr val="C00000"/>
                </a:solidFill>
              </a:rPr>
              <a:t>Project Overview</a:t>
            </a:r>
            <a:br>
              <a:rPr lang="en-IN" b="1" dirty="0"/>
            </a:br>
            <a:endParaRPr lang="en-IN" dirty="0"/>
          </a:p>
        </p:txBody>
      </p:sp>
      <p:sp>
        <p:nvSpPr>
          <p:cNvPr id="3" name="Content Placeholder 2">
            <a:extLst>
              <a:ext uri="{FF2B5EF4-FFF2-40B4-BE49-F238E27FC236}">
                <a16:creationId xmlns:a16="http://schemas.microsoft.com/office/drawing/2014/main" id="{6C5A2DCA-91CA-DDB0-D46E-C71A4C48CAFD}"/>
              </a:ext>
            </a:extLst>
          </p:cNvPr>
          <p:cNvSpPr>
            <a:spLocks noGrp="1"/>
          </p:cNvSpPr>
          <p:nvPr>
            <p:ph idx="1"/>
          </p:nvPr>
        </p:nvSpPr>
        <p:spPr/>
        <p:txBody>
          <a:bodyPr>
            <a:normAutofit lnSpcReduction="10000"/>
          </a:bodyPr>
          <a:lstStyle/>
          <a:p>
            <a:pPr marL="0" indent="0">
              <a:buNone/>
            </a:pPr>
            <a:r>
              <a:rPr lang="en-US" b="1" dirty="0"/>
              <a:t>Bike Sharing Demand Analysis Project Using Excel</a:t>
            </a:r>
          </a:p>
          <a:p>
            <a:pPr marL="0" indent="0">
              <a:buNone/>
            </a:pPr>
            <a:r>
              <a:rPr lang="en-US" dirty="0"/>
              <a:t>In order to ascertain when and why individuals rent bikes, this research uses Excel to assess the demand for bike sharing. After being merged into a single sheet, all of the data from various sources was verified for accuracy. To distinguish between weekdays and weekends, time of day, and total users, new columns were added. Patterns in rents by weather, time, and user type were discovered using pivot tables, algorithms, and charts. The project assists in demonstrating the busiest hours, the impact of weather on demand, and the distinctions between casual and registered users. Planning and decision-making in bike-sharing systems can be enhanced by the knowledge gained from this investigation.</a:t>
            </a:r>
          </a:p>
          <a:p>
            <a:endParaRPr lang="en-IN" dirty="0"/>
          </a:p>
        </p:txBody>
      </p:sp>
    </p:spTree>
    <p:extLst>
      <p:ext uri="{BB962C8B-B14F-4D97-AF65-F5344CB8AC3E}">
        <p14:creationId xmlns:p14="http://schemas.microsoft.com/office/powerpoint/2010/main" val="2960675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53E6-D69A-B022-E469-680D79E7404D}"/>
              </a:ext>
            </a:extLst>
          </p:cNvPr>
          <p:cNvSpPr>
            <a:spLocks noGrp="1"/>
          </p:cNvSpPr>
          <p:nvPr>
            <p:ph type="title"/>
          </p:nvPr>
        </p:nvSpPr>
        <p:spPr>
          <a:xfrm>
            <a:off x="769376" y="2656047"/>
            <a:ext cx="10515600" cy="1325563"/>
          </a:xfrm>
        </p:spPr>
        <p:txBody>
          <a:bodyPr>
            <a:normAutofit fontScale="90000"/>
          </a:bodyPr>
          <a:lstStyle/>
          <a:p>
            <a:r>
              <a:rPr lang="en-US" dirty="0">
                <a:solidFill>
                  <a:srgbClr val="C00000"/>
                </a:solidFill>
              </a:rPr>
              <a:t>                              </a:t>
            </a:r>
            <a:r>
              <a:rPr lang="en-US" sz="5400" b="1" dirty="0">
                <a:solidFill>
                  <a:srgbClr val="C00000"/>
                </a:solidFill>
                <a:latin typeface="Algerian" panose="04020705040A02060702" pitchFamily="82" charset="0"/>
              </a:rPr>
              <a:t>THANK YOU</a:t>
            </a:r>
            <a:br>
              <a:rPr lang="en-IN" dirty="0"/>
            </a:br>
            <a:endParaRPr lang="en-IN" dirty="0"/>
          </a:p>
        </p:txBody>
      </p:sp>
    </p:spTree>
    <p:extLst>
      <p:ext uri="{BB962C8B-B14F-4D97-AF65-F5344CB8AC3E}">
        <p14:creationId xmlns:p14="http://schemas.microsoft.com/office/powerpoint/2010/main" val="211755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EDEA-F0DD-2D44-550B-5467745C9ADC}"/>
              </a:ext>
            </a:extLst>
          </p:cNvPr>
          <p:cNvSpPr>
            <a:spLocks noGrp="1"/>
          </p:cNvSpPr>
          <p:nvPr>
            <p:ph type="title"/>
          </p:nvPr>
        </p:nvSpPr>
        <p:spPr>
          <a:xfrm>
            <a:off x="838200" y="681037"/>
            <a:ext cx="10515600" cy="1009651"/>
          </a:xfrm>
        </p:spPr>
        <p:txBody>
          <a:bodyPr>
            <a:normAutofit fontScale="90000"/>
          </a:bodyPr>
          <a:lstStyle/>
          <a:p>
            <a:r>
              <a:rPr lang="en-US" b="1" dirty="0">
                <a:solidFill>
                  <a:srgbClr val="C00000"/>
                </a:solidFill>
              </a:rPr>
              <a:t>Step 1:</a:t>
            </a:r>
            <a:r>
              <a:rPr lang="en-US" b="1" dirty="0"/>
              <a:t> </a:t>
            </a:r>
            <a:r>
              <a:rPr lang="en-US" dirty="0"/>
              <a:t>Upload the all 3 datasheets into one workbook and do the preprocessing in all sheets one by one.</a:t>
            </a:r>
            <a:br>
              <a:rPr lang="en-US" dirty="0"/>
            </a:br>
            <a:endParaRPr lang="en-IN" dirty="0"/>
          </a:p>
        </p:txBody>
      </p:sp>
      <p:sp>
        <p:nvSpPr>
          <p:cNvPr id="4" name="Rectangle 1">
            <a:extLst>
              <a:ext uri="{FF2B5EF4-FFF2-40B4-BE49-F238E27FC236}">
                <a16:creationId xmlns:a16="http://schemas.microsoft.com/office/drawing/2014/main" id="{A0E5B736-6B2A-0F11-54E0-A7D85B01AFFA}"/>
              </a:ext>
            </a:extLst>
          </p:cNvPr>
          <p:cNvSpPr>
            <a:spLocks noGrp="1" noChangeArrowheads="1"/>
          </p:cNvSpPr>
          <p:nvPr>
            <p:ph idx="1"/>
          </p:nvPr>
        </p:nvSpPr>
        <p:spPr bwMode="auto">
          <a:xfrm>
            <a:off x="838200" y="1868144"/>
            <a:ext cx="102045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After the data has been uploaded, preprocess each datasheet individually. This includes resolving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missing values, eliminating duplicate values, adding columns, and deleting blank rows.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05E67D5-874D-0CA6-68AF-A89976EB85B3}"/>
              </a:ext>
            </a:extLst>
          </p:cNvPr>
          <p:cNvPicPr>
            <a:picLocks noChangeAspect="1"/>
          </p:cNvPicPr>
          <p:nvPr/>
        </p:nvPicPr>
        <p:blipFill>
          <a:blip r:embed="rId2"/>
          <a:stretch>
            <a:fillRect/>
          </a:stretch>
        </p:blipFill>
        <p:spPr>
          <a:xfrm>
            <a:off x="766916" y="2568637"/>
            <a:ext cx="10658168" cy="4043555"/>
          </a:xfrm>
          <a:prstGeom prst="rect">
            <a:avLst/>
          </a:prstGeom>
        </p:spPr>
      </p:pic>
    </p:spTree>
    <p:extLst>
      <p:ext uri="{BB962C8B-B14F-4D97-AF65-F5344CB8AC3E}">
        <p14:creationId xmlns:p14="http://schemas.microsoft.com/office/powerpoint/2010/main" val="177163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F0B89-5A27-A136-763D-965489AAA6D0}"/>
              </a:ext>
            </a:extLst>
          </p:cNvPr>
          <p:cNvSpPr>
            <a:spLocks noGrp="1"/>
          </p:cNvSpPr>
          <p:nvPr>
            <p:ph idx="1"/>
          </p:nvPr>
        </p:nvSpPr>
        <p:spPr>
          <a:xfrm>
            <a:off x="914400" y="363799"/>
            <a:ext cx="10439400" cy="4643131"/>
          </a:xfrm>
        </p:spPr>
        <p:txBody>
          <a:bodyPr/>
          <a:lstStyle/>
          <a:p>
            <a:r>
              <a:rPr lang="en-US" dirty="0"/>
              <a:t>In this one we are doing the fixing the data types, changing the date format, trimming the spaces and repeat all the same process in other</a:t>
            </a:r>
            <a:br>
              <a:rPr lang="en-US" dirty="0"/>
            </a:br>
            <a:r>
              <a:rPr lang="en-US" dirty="0"/>
              <a:t>data sheets as well.</a:t>
            </a:r>
            <a:br>
              <a:rPr lang="en-US" dirty="0"/>
            </a:br>
            <a:r>
              <a:rPr lang="en-US" dirty="0"/>
              <a:t> </a:t>
            </a:r>
            <a:endParaRPr lang="en-IN" dirty="0"/>
          </a:p>
        </p:txBody>
      </p:sp>
      <p:pic>
        <p:nvPicPr>
          <p:cNvPr id="5" name="Picture 4">
            <a:extLst>
              <a:ext uri="{FF2B5EF4-FFF2-40B4-BE49-F238E27FC236}">
                <a16:creationId xmlns:a16="http://schemas.microsoft.com/office/drawing/2014/main" id="{F0D196A1-1A98-8F56-5690-6A3F368A1189}"/>
              </a:ext>
            </a:extLst>
          </p:cNvPr>
          <p:cNvPicPr>
            <a:picLocks noChangeAspect="1"/>
          </p:cNvPicPr>
          <p:nvPr/>
        </p:nvPicPr>
        <p:blipFill>
          <a:blip r:embed="rId2"/>
          <a:stretch>
            <a:fillRect/>
          </a:stretch>
        </p:blipFill>
        <p:spPr>
          <a:xfrm>
            <a:off x="589935" y="1810360"/>
            <a:ext cx="11366089" cy="4811661"/>
          </a:xfrm>
          <a:prstGeom prst="rect">
            <a:avLst/>
          </a:prstGeom>
        </p:spPr>
      </p:pic>
    </p:spTree>
    <p:extLst>
      <p:ext uri="{BB962C8B-B14F-4D97-AF65-F5344CB8AC3E}">
        <p14:creationId xmlns:p14="http://schemas.microsoft.com/office/powerpoint/2010/main" val="204770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C3A6-9DB3-FA2A-AA02-745F7DC5C8AD}"/>
              </a:ext>
            </a:extLst>
          </p:cNvPr>
          <p:cNvSpPr>
            <a:spLocks noGrp="1"/>
          </p:cNvSpPr>
          <p:nvPr>
            <p:ph type="title"/>
          </p:nvPr>
        </p:nvSpPr>
        <p:spPr/>
        <p:txBody>
          <a:bodyPr>
            <a:normAutofit/>
          </a:bodyPr>
          <a:lstStyle/>
          <a:p>
            <a:r>
              <a:rPr lang="en-US" b="1" dirty="0">
                <a:solidFill>
                  <a:srgbClr val="C00000"/>
                </a:solidFill>
              </a:rPr>
              <a:t>Step 2: </a:t>
            </a:r>
            <a:r>
              <a:rPr lang="en-US" b="1" dirty="0"/>
              <a:t>After done with preprocessing now will merge dataset_1 and dataset_2.</a:t>
            </a:r>
            <a:endParaRPr lang="en-IN" dirty="0"/>
          </a:p>
        </p:txBody>
      </p:sp>
      <p:sp>
        <p:nvSpPr>
          <p:cNvPr id="3" name="Content Placeholder 2">
            <a:extLst>
              <a:ext uri="{FF2B5EF4-FFF2-40B4-BE49-F238E27FC236}">
                <a16:creationId xmlns:a16="http://schemas.microsoft.com/office/drawing/2014/main" id="{776C77AF-EA18-9480-9CFF-23AB706F30E8}"/>
              </a:ext>
            </a:extLst>
          </p:cNvPr>
          <p:cNvSpPr>
            <a:spLocks noGrp="1"/>
          </p:cNvSpPr>
          <p:nvPr>
            <p:ph idx="1"/>
          </p:nvPr>
        </p:nvSpPr>
        <p:spPr/>
        <p:txBody>
          <a:bodyPr>
            <a:normAutofit fontScale="70000" lnSpcReduction="20000"/>
          </a:bodyPr>
          <a:lstStyle/>
          <a:p>
            <a:r>
              <a:rPr lang="en-US" b="1" dirty="0"/>
              <a:t>Steps to Merge Datasheet1 and Datasheet2 in Power Query:</a:t>
            </a:r>
          </a:p>
          <a:p>
            <a:r>
              <a:rPr lang="en-US" b="1" dirty="0"/>
              <a:t>Open Power Query:</a:t>
            </a:r>
            <a:endParaRPr lang="en-US" dirty="0"/>
          </a:p>
          <a:p>
            <a:pPr lvl="1"/>
            <a:r>
              <a:rPr lang="en-US" dirty="0"/>
              <a:t>Go to the </a:t>
            </a:r>
            <a:r>
              <a:rPr lang="en-US" b="1" dirty="0"/>
              <a:t>Data</a:t>
            </a:r>
            <a:r>
              <a:rPr lang="en-US" dirty="0"/>
              <a:t> tab.</a:t>
            </a:r>
          </a:p>
          <a:p>
            <a:pPr lvl="1"/>
            <a:r>
              <a:rPr lang="en-US" dirty="0"/>
              <a:t>Click </a:t>
            </a:r>
            <a:r>
              <a:rPr lang="en-US" b="1" dirty="0"/>
              <a:t>Get Data → Combine Queries → Merge</a:t>
            </a:r>
            <a:r>
              <a:rPr lang="en-US" dirty="0"/>
              <a:t>.</a:t>
            </a:r>
          </a:p>
          <a:p>
            <a:r>
              <a:rPr lang="en-US" b="1" dirty="0"/>
              <a:t>Select Tables to Merge:</a:t>
            </a:r>
            <a:endParaRPr lang="en-US" dirty="0"/>
          </a:p>
          <a:p>
            <a:pPr lvl="1"/>
            <a:r>
              <a:rPr lang="en-US" dirty="0"/>
              <a:t>In the Merge window:</a:t>
            </a:r>
          </a:p>
          <a:p>
            <a:pPr lvl="2"/>
            <a:r>
              <a:rPr lang="en-US" dirty="0"/>
              <a:t>For the </a:t>
            </a:r>
            <a:r>
              <a:rPr lang="en-US" b="1" dirty="0"/>
              <a:t>first table</a:t>
            </a:r>
            <a:r>
              <a:rPr lang="en-US" dirty="0"/>
              <a:t>, select </a:t>
            </a:r>
            <a:r>
              <a:rPr lang="en-US" i="1" dirty="0"/>
              <a:t>Datasheet1</a:t>
            </a:r>
            <a:r>
              <a:rPr lang="en-US" dirty="0"/>
              <a:t>.</a:t>
            </a:r>
          </a:p>
          <a:p>
            <a:pPr lvl="2"/>
            <a:r>
              <a:rPr lang="en-US" dirty="0"/>
              <a:t>For the </a:t>
            </a:r>
            <a:r>
              <a:rPr lang="en-US" b="1" dirty="0"/>
              <a:t>second table</a:t>
            </a:r>
            <a:r>
              <a:rPr lang="en-US" dirty="0"/>
              <a:t>, select </a:t>
            </a:r>
            <a:r>
              <a:rPr lang="en-US" i="1" dirty="0"/>
              <a:t>Datasheet2</a:t>
            </a:r>
            <a:r>
              <a:rPr lang="en-US" dirty="0"/>
              <a:t>.</a:t>
            </a:r>
          </a:p>
          <a:p>
            <a:r>
              <a:rPr lang="en-US" b="1" dirty="0"/>
              <a:t>Choose Matching Columns:</a:t>
            </a:r>
            <a:endParaRPr lang="en-US" dirty="0"/>
          </a:p>
          <a:p>
            <a:pPr lvl="1"/>
            <a:r>
              <a:rPr lang="en-US" dirty="0"/>
              <a:t>Click the column in </a:t>
            </a:r>
            <a:r>
              <a:rPr lang="en-US" b="1" dirty="0"/>
              <a:t>Datasheet1</a:t>
            </a:r>
            <a:r>
              <a:rPr lang="en-US" dirty="0"/>
              <a:t> that you want to match on</a:t>
            </a:r>
          </a:p>
          <a:p>
            <a:pPr lvl="1"/>
            <a:r>
              <a:rPr lang="en-US" dirty="0"/>
              <a:t>Then click the matching column in </a:t>
            </a:r>
            <a:r>
              <a:rPr lang="en-US" b="1" dirty="0"/>
              <a:t>Datasheet2</a:t>
            </a:r>
            <a:r>
              <a:rPr lang="en-US" dirty="0"/>
              <a:t>.</a:t>
            </a:r>
          </a:p>
          <a:p>
            <a:pPr lvl="1"/>
            <a:r>
              <a:rPr lang="en-US" dirty="0"/>
              <a:t>Make sure both columns are highlighted.</a:t>
            </a:r>
          </a:p>
          <a:p>
            <a:r>
              <a:rPr lang="en-US" b="1" dirty="0"/>
              <a:t>Choose Join Type:</a:t>
            </a:r>
            <a:endParaRPr lang="en-US" dirty="0"/>
          </a:p>
          <a:p>
            <a:r>
              <a:rPr lang="en-US" dirty="0"/>
              <a:t>Use </a:t>
            </a:r>
            <a:r>
              <a:rPr lang="en-US" b="1" dirty="0"/>
              <a:t>Left Outer Join</a:t>
            </a:r>
            <a:r>
              <a:rPr lang="en-US" dirty="0"/>
              <a:t> if you want to keep all rows from Datasheet1.</a:t>
            </a:r>
          </a:p>
          <a:p>
            <a:r>
              <a:rPr lang="en-US" dirty="0"/>
              <a:t>Or </a:t>
            </a:r>
            <a:r>
              <a:rPr lang="en-US" b="1" dirty="0"/>
              <a:t>Inner Join</a:t>
            </a:r>
            <a:r>
              <a:rPr lang="en-US" dirty="0"/>
              <a:t> if you only want rows that exist in both.</a:t>
            </a:r>
          </a:p>
          <a:p>
            <a:endParaRPr lang="en-IN" dirty="0"/>
          </a:p>
        </p:txBody>
      </p:sp>
    </p:spTree>
    <p:extLst>
      <p:ext uri="{BB962C8B-B14F-4D97-AF65-F5344CB8AC3E}">
        <p14:creationId xmlns:p14="http://schemas.microsoft.com/office/powerpoint/2010/main" val="287914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16B836C-56DB-F538-73D4-738605DE040A}"/>
              </a:ext>
            </a:extLst>
          </p:cNvPr>
          <p:cNvSpPr>
            <a:spLocks noGrp="1"/>
          </p:cNvSpPr>
          <p:nvPr>
            <p:ph idx="1"/>
          </p:nvPr>
        </p:nvSpPr>
        <p:spPr>
          <a:xfrm>
            <a:off x="648929" y="285134"/>
            <a:ext cx="10766323" cy="6174659"/>
          </a:xfrm>
        </p:spPr>
        <p:txBody>
          <a:bodyPr>
            <a:noAutofit/>
          </a:bodyPr>
          <a:lstStyle/>
          <a:p>
            <a:r>
              <a:rPr lang="en-US" sz="2000" b="1" dirty="0"/>
              <a:t>Steps to Merge dataset_1 and dataset_2 in Power Query:</a:t>
            </a:r>
          </a:p>
          <a:p>
            <a:pPr marL="0" indent="0">
              <a:buNone/>
            </a:pPr>
            <a:r>
              <a:rPr lang="en-US" sz="1700" b="1" dirty="0"/>
              <a:t>1. Go to the “Data” tab</a:t>
            </a:r>
            <a:r>
              <a:rPr lang="en-US" sz="1700" dirty="0"/>
              <a:t> in Excel.</a:t>
            </a:r>
          </a:p>
          <a:p>
            <a:pPr marL="0" indent="0">
              <a:buNone/>
            </a:pPr>
            <a:r>
              <a:rPr lang="en-US" sz="1700" b="1" dirty="0"/>
              <a:t>2</a:t>
            </a:r>
            <a:r>
              <a:rPr lang="en-US" sz="1700" dirty="0"/>
              <a:t>. Click on </a:t>
            </a:r>
            <a:r>
              <a:rPr lang="en-US" sz="1700" b="1" dirty="0"/>
              <a:t>“Get Data”</a:t>
            </a:r>
            <a:r>
              <a:rPr lang="en-US" sz="1700" dirty="0"/>
              <a:t> → </a:t>
            </a:r>
            <a:r>
              <a:rPr lang="en-US" sz="1700" b="1" dirty="0"/>
              <a:t>Combine Queries</a:t>
            </a:r>
            <a:r>
              <a:rPr lang="en-US" sz="1700" dirty="0"/>
              <a:t> → </a:t>
            </a:r>
            <a:r>
              <a:rPr lang="en-US" sz="1700" b="1" dirty="0"/>
              <a:t>Merge</a:t>
            </a:r>
            <a:r>
              <a:rPr lang="en-US" sz="1700" dirty="0"/>
              <a:t>.</a:t>
            </a:r>
          </a:p>
          <a:p>
            <a:pPr marL="0" indent="0">
              <a:buNone/>
            </a:pPr>
            <a:r>
              <a:rPr lang="en-US" sz="1700" b="1" dirty="0"/>
              <a:t>3</a:t>
            </a:r>
            <a:r>
              <a:rPr lang="en-US" sz="1700" dirty="0"/>
              <a:t>. The </a:t>
            </a:r>
            <a:r>
              <a:rPr lang="en-US" sz="1700" b="1" dirty="0"/>
              <a:t>Merge</a:t>
            </a:r>
            <a:r>
              <a:rPr lang="en-US" sz="1700" dirty="0"/>
              <a:t> window will open:</a:t>
            </a:r>
          </a:p>
          <a:p>
            <a:r>
              <a:rPr lang="en-US" sz="1700" dirty="0"/>
              <a:t>For the </a:t>
            </a:r>
            <a:r>
              <a:rPr lang="en-US" sz="1700" b="1" dirty="0"/>
              <a:t>first table</a:t>
            </a:r>
            <a:r>
              <a:rPr lang="en-US" sz="1700" dirty="0"/>
              <a:t>, select dataset_1.</a:t>
            </a:r>
          </a:p>
          <a:p>
            <a:r>
              <a:rPr lang="en-US" sz="1700" dirty="0"/>
              <a:t>For the </a:t>
            </a:r>
            <a:r>
              <a:rPr lang="en-US" sz="1700" b="1" dirty="0"/>
              <a:t>second table</a:t>
            </a:r>
            <a:r>
              <a:rPr lang="en-US" sz="1700" dirty="0"/>
              <a:t>, select dataset_2.</a:t>
            </a:r>
          </a:p>
          <a:p>
            <a:pPr marL="0" indent="0">
              <a:buNone/>
            </a:pPr>
            <a:r>
              <a:rPr lang="en-US" sz="1700" b="1" dirty="0"/>
              <a:t>4</a:t>
            </a:r>
            <a:r>
              <a:rPr lang="en-US" sz="1700" dirty="0"/>
              <a:t>. Now select the </a:t>
            </a:r>
            <a:r>
              <a:rPr lang="en-US" sz="1700" b="1" dirty="0"/>
              <a:t>common column</a:t>
            </a:r>
            <a:r>
              <a:rPr lang="en-US" sz="1700" dirty="0"/>
              <a:t> between them You must click the </a:t>
            </a:r>
            <a:r>
              <a:rPr lang="en-US" sz="1700" b="1" dirty="0"/>
              <a:t>same column in both datasets</a:t>
            </a:r>
            <a:r>
              <a:rPr lang="en-US" sz="1700" dirty="0"/>
              <a:t>.</a:t>
            </a:r>
            <a:br>
              <a:rPr lang="en-US" sz="1700" dirty="0"/>
            </a:br>
            <a:r>
              <a:rPr lang="en-US" sz="1700" b="1" dirty="0"/>
              <a:t>5</a:t>
            </a:r>
            <a:r>
              <a:rPr lang="en-US" sz="1700" dirty="0"/>
              <a:t>. </a:t>
            </a:r>
            <a:r>
              <a:rPr lang="en-IN" sz="1700" dirty="0"/>
              <a:t>Choose the </a:t>
            </a:r>
            <a:r>
              <a:rPr lang="en-IN" sz="1700" b="1" dirty="0"/>
              <a:t>Join Kind</a:t>
            </a:r>
            <a:br>
              <a:rPr lang="en-IN" sz="1700" b="1" dirty="0"/>
            </a:br>
            <a:r>
              <a:rPr lang="en-IN" sz="1700" b="1" dirty="0"/>
              <a:t>6. </a:t>
            </a:r>
            <a:r>
              <a:rPr lang="en-IN" sz="1700" dirty="0"/>
              <a:t>Click </a:t>
            </a:r>
            <a:r>
              <a:rPr lang="en-IN" sz="1700" b="1" dirty="0"/>
              <a:t>OK</a:t>
            </a:r>
            <a:r>
              <a:rPr lang="en-IN" sz="1700" dirty="0"/>
              <a:t>.</a:t>
            </a:r>
            <a:br>
              <a:rPr lang="en-IN" sz="1700" dirty="0"/>
            </a:br>
            <a:br>
              <a:rPr lang="en-IN" sz="2000" dirty="0"/>
            </a:br>
            <a:r>
              <a:rPr lang="en-US" sz="2000" b="1" dirty="0"/>
              <a:t>After the Merge:</a:t>
            </a:r>
          </a:p>
          <a:p>
            <a:pPr marL="0" indent="0">
              <a:buNone/>
            </a:pPr>
            <a:r>
              <a:rPr lang="en-US" sz="2000" b="1" dirty="0"/>
              <a:t>1</a:t>
            </a:r>
            <a:r>
              <a:rPr lang="en-US" sz="1700" b="1" dirty="0"/>
              <a:t>. </a:t>
            </a:r>
            <a:r>
              <a:rPr lang="en-US" sz="1700" dirty="0"/>
              <a:t>A new column with a </a:t>
            </a:r>
            <a:r>
              <a:rPr lang="en-US" sz="1700" b="1" dirty="0"/>
              <a:t>Table link</a:t>
            </a:r>
            <a:r>
              <a:rPr lang="en-US" sz="1700" dirty="0"/>
              <a:t> will appear. Click the </a:t>
            </a:r>
            <a:r>
              <a:rPr lang="en-US" sz="1700" b="1" dirty="0"/>
              <a:t>expand icon</a:t>
            </a:r>
            <a:r>
              <a:rPr lang="en-US" sz="1700" dirty="0"/>
              <a:t> (🔽) in the header of that column.</a:t>
            </a:r>
          </a:p>
          <a:p>
            <a:pPr marL="0" indent="0">
              <a:buNone/>
            </a:pPr>
            <a:r>
              <a:rPr lang="en-US" sz="1700" b="1" dirty="0"/>
              <a:t>2. </a:t>
            </a:r>
            <a:r>
              <a:rPr lang="en-US" sz="1700" dirty="0"/>
              <a:t>Select the columns from dataset_2 you want to bring in.</a:t>
            </a:r>
          </a:p>
          <a:p>
            <a:pPr marL="0" indent="0">
              <a:buNone/>
            </a:pPr>
            <a:r>
              <a:rPr lang="en-US" sz="1700" b="1" dirty="0"/>
              <a:t>3. </a:t>
            </a:r>
            <a:r>
              <a:rPr lang="en-US" sz="1700" dirty="0"/>
              <a:t>Click </a:t>
            </a:r>
            <a:r>
              <a:rPr lang="en-US" sz="1700" b="1" dirty="0"/>
              <a:t>OK</a:t>
            </a:r>
            <a:r>
              <a:rPr lang="en-US" sz="1700" dirty="0"/>
              <a:t> to expand.</a:t>
            </a:r>
          </a:p>
          <a:p>
            <a:r>
              <a:rPr lang="en-US" sz="2000" b="1" dirty="0"/>
              <a:t>Final Step:</a:t>
            </a:r>
          </a:p>
          <a:p>
            <a:r>
              <a:rPr lang="en-US" sz="1700" dirty="0"/>
              <a:t>Go to </a:t>
            </a:r>
            <a:r>
              <a:rPr lang="en-US" sz="1700" b="1" dirty="0"/>
              <a:t>Home</a:t>
            </a:r>
            <a:r>
              <a:rPr lang="en-US" sz="1700" dirty="0"/>
              <a:t> → Click </a:t>
            </a:r>
            <a:r>
              <a:rPr lang="en-US" sz="1700" b="1" dirty="0"/>
              <a:t>Close &amp; Load To…</a:t>
            </a:r>
            <a:endParaRPr lang="en-US" sz="1700" dirty="0"/>
          </a:p>
          <a:p>
            <a:r>
              <a:rPr lang="en-US" sz="1700" dirty="0"/>
              <a:t>Choose how you want to load the merged data</a:t>
            </a:r>
            <a:br>
              <a:rPr lang="en-US" sz="1200" dirty="0"/>
            </a:br>
            <a:br>
              <a:rPr lang="en-IN" sz="1200" b="1" dirty="0"/>
            </a:br>
            <a:endParaRPr lang="en-IN" sz="1200" dirty="0"/>
          </a:p>
        </p:txBody>
      </p:sp>
    </p:spTree>
    <p:extLst>
      <p:ext uri="{BB962C8B-B14F-4D97-AF65-F5344CB8AC3E}">
        <p14:creationId xmlns:p14="http://schemas.microsoft.com/office/powerpoint/2010/main" val="299444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992E-2C25-5A0C-E5A6-BEE8E704AB17}"/>
              </a:ext>
            </a:extLst>
          </p:cNvPr>
          <p:cNvSpPr>
            <a:spLocks noGrp="1"/>
          </p:cNvSpPr>
          <p:nvPr>
            <p:ph type="title"/>
          </p:nvPr>
        </p:nvSpPr>
        <p:spPr>
          <a:xfrm>
            <a:off x="838200" y="237309"/>
            <a:ext cx="10515600" cy="1325563"/>
          </a:xfrm>
        </p:spPr>
        <p:txBody>
          <a:bodyPr/>
          <a:lstStyle/>
          <a:p>
            <a:endParaRPr lang="en-IN" dirty="0"/>
          </a:p>
        </p:txBody>
      </p:sp>
      <p:sp>
        <p:nvSpPr>
          <p:cNvPr id="3" name="Content Placeholder 2">
            <a:extLst>
              <a:ext uri="{FF2B5EF4-FFF2-40B4-BE49-F238E27FC236}">
                <a16:creationId xmlns:a16="http://schemas.microsoft.com/office/drawing/2014/main" id="{D12270F2-DDC5-9F24-1461-425064B56C08}"/>
              </a:ext>
            </a:extLst>
          </p:cNvPr>
          <p:cNvSpPr>
            <a:spLocks noGrp="1"/>
          </p:cNvSpPr>
          <p:nvPr>
            <p:ph idx="1"/>
          </p:nvPr>
        </p:nvSpPr>
        <p:spPr>
          <a:xfrm>
            <a:off x="636639" y="3215147"/>
            <a:ext cx="10717161" cy="2961815"/>
          </a:xfrm>
        </p:spPr>
        <p:txBody>
          <a:bodyPr/>
          <a:lstStyle/>
          <a:p>
            <a:r>
              <a:rPr lang="en-US" b="1" dirty="0">
                <a:solidFill>
                  <a:srgbClr val="C00000"/>
                </a:solidFill>
              </a:rPr>
              <a:t>Step 3: </a:t>
            </a:r>
            <a:r>
              <a:rPr lang="en-US" sz="2000" b="1" dirty="0"/>
              <a:t>After merging data then do the preprocessing of the merged data.</a:t>
            </a:r>
            <a:br>
              <a:rPr lang="en-US" b="1" dirty="0"/>
            </a:br>
            <a:endParaRPr lang="en-IN" dirty="0"/>
          </a:p>
        </p:txBody>
      </p:sp>
      <p:pic>
        <p:nvPicPr>
          <p:cNvPr id="5" name="Picture 4">
            <a:extLst>
              <a:ext uri="{FF2B5EF4-FFF2-40B4-BE49-F238E27FC236}">
                <a16:creationId xmlns:a16="http://schemas.microsoft.com/office/drawing/2014/main" id="{33181EB4-F77D-10E2-7224-B0C1FC3B35A2}"/>
              </a:ext>
            </a:extLst>
          </p:cNvPr>
          <p:cNvPicPr>
            <a:picLocks noChangeAspect="1"/>
          </p:cNvPicPr>
          <p:nvPr/>
        </p:nvPicPr>
        <p:blipFill>
          <a:blip r:embed="rId2"/>
          <a:stretch>
            <a:fillRect/>
          </a:stretch>
        </p:blipFill>
        <p:spPr>
          <a:xfrm>
            <a:off x="737419" y="237309"/>
            <a:ext cx="10717161" cy="2653378"/>
          </a:xfrm>
          <a:prstGeom prst="rect">
            <a:avLst/>
          </a:prstGeom>
        </p:spPr>
      </p:pic>
      <p:pic>
        <p:nvPicPr>
          <p:cNvPr id="7" name="Picture 6">
            <a:extLst>
              <a:ext uri="{FF2B5EF4-FFF2-40B4-BE49-F238E27FC236}">
                <a16:creationId xmlns:a16="http://schemas.microsoft.com/office/drawing/2014/main" id="{B2CF7A42-CC68-2E18-2A9E-706761D08775}"/>
              </a:ext>
            </a:extLst>
          </p:cNvPr>
          <p:cNvPicPr>
            <a:picLocks noChangeAspect="1"/>
          </p:cNvPicPr>
          <p:nvPr/>
        </p:nvPicPr>
        <p:blipFill>
          <a:blip r:embed="rId3"/>
          <a:stretch>
            <a:fillRect/>
          </a:stretch>
        </p:blipFill>
        <p:spPr>
          <a:xfrm>
            <a:off x="737419" y="4035443"/>
            <a:ext cx="10717161" cy="2822557"/>
          </a:xfrm>
          <a:prstGeom prst="rect">
            <a:avLst/>
          </a:prstGeom>
        </p:spPr>
      </p:pic>
    </p:spTree>
    <p:extLst>
      <p:ext uri="{BB962C8B-B14F-4D97-AF65-F5344CB8AC3E}">
        <p14:creationId xmlns:p14="http://schemas.microsoft.com/office/powerpoint/2010/main" val="271140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628-58EA-FB4C-9484-9C17D07641B0}"/>
              </a:ext>
            </a:extLst>
          </p:cNvPr>
          <p:cNvSpPr>
            <a:spLocks noGrp="1"/>
          </p:cNvSpPr>
          <p:nvPr>
            <p:ph type="title"/>
          </p:nvPr>
        </p:nvSpPr>
        <p:spPr/>
        <p:txBody>
          <a:bodyPr>
            <a:normAutofit fontScale="90000"/>
          </a:bodyPr>
          <a:lstStyle/>
          <a:p>
            <a:r>
              <a:rPr lang="en-US" b="1" dirty="0"/>
              <a:t>.</a:t>
            </a:r>
            <a:br>
              <a:rPr lang="en-US" b="1" dirty="0"/>
            </a:br>
            <a:r>
              <a:rPr lang="en-US" b="1" dirty="0">
                <a:solidFill>
                  <a:srgbClr val="C00000"/>
                </a:solidFill>
              </a:rPr>
              <a:t>Step 4:</a:t>
            </a:r>
            <a:r>
              <a:rPr lang="en-US" sz="2200" b="1" dirty="0"/>
              <a:t>Now merge the dataset_3 and merge1 to get the new data on which we are going to work further.</a:t>
            </a:r>
            <a:br>
              <a:rPr lang="en-IN" sz="2200" dirty="0"/>
            </a:br>
            <a:endParaRPr lang="en-IN" sz="2200" dirty="0"/>
          </a:p>
        </p:txBody>
      </p:sp>
      <p:sp>
        <p:nvSpPr>
          <p:cNvPr id="3" name="Content Placeholder 2">
            <a:extLst>
              <a:ext uri="{FF2B5EF4-FFF2-40B4-BE49-F238E27FC236}">
                <a16:creationId xmlns:a16="http://schemas.microsoft.com/office/drawing/2014/main" id="{AB11C856-1131-95F2-1A30-D0F583DC8034}"/>
              </a:ext>
            </a:extLst>
          </p:cNvPr>
          <p:cNvSpPr>
            <a:spLocks noGrp="1"/>
          </p:cNvSpPr>
          <p:nvPr>
            <p:ph idx="1"/>
          </p:nvPr>
        </p:nvSpPr>
        <p:spPr/>
        <p:txBody>
          <a:bodyPr>
            <a:normAutofit/>
          </a:bodyPr>
          <a:lstStyle/>
          <a:p>
            <a:r>
              <a:rPr lang="en-US" sz="1700" dirty="0"/>
              <a:t>Here I have done preprocessing of new_merge sheet by removing duplicates, set the data type and making new column.</a:t>
            </a:r>
            <a:br>
              <a:rPr lang="en-US" sz="1700" dirty="0"/>
            </a:br>
            <a:endParaRPr lang="en-IN" sz="1700" dirty="0"/>
          </a:p>
        </p:txBody>
      </p:sp>
      <p:pic>
        <p:nvPicPr>
          <p:cNvPr id="5" name="Picture 4">
            <a:extLst>
              <a:ext uri="{FF2B5EF4-FFF2-40B4-BE49-F238E27FC236}">
                <a16:creationId xmlns:a16="http://schemas.microsoft.com/office/drawing/2014/main" id="{7728C112-A21E-AD7C-4CEA-A798E43CA1A1}"/>
              </a:ext>
            </a:extLst>
          </p:cNvPr>
          <p:cNvPicPr>
            <a:picLocks noChangeAspect="1"/>
          </p:cNvPicPr>
          <p:nvPr/>
        </p:nvPicPr>
        <p:blipFill>
          <a:blip r:embed="rId2"/>
          <a:stretch>
            <a:fillRect/>
          </a:stretch>
        </p:blipFill>
        <p:spPr>
          <a:xfrm>
            <a:off x="838200" y="2489712"/>
            <a:ext cx="10744199" cy="4073320"/>
          </a:xfrm>
          <a:prstGeom prst="rect">
            <a:avLst/>
          </a:prstGeom>
        </p:spPr>
      </p:pic>
    </p:spTree>
    <p:extLst>
      <p:ext uri="{BB962C8B-B14F-4D97-AF65-F5344CB8AC3E}">
        <p14:creationId xmlns:p14="http://schemas.microsoft.com/office/powerpoint/2010/main" val="252532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5B97-7118-9C0C-4F25-DA69EC35BBEB}"/>
              </a:ext>
            </a:extLst>
          </p:cNvPr>
          <p:cNvSpPr>
            <a:spLocks noGrp="1"/>
          </p:cNvSpPr>
          <p:nvPr>
            <p:ph type="title"/>
          </p:nvPr>
        </p:nvSpPr>
        <p:spPr>
          <a:xfrm>
            <a:off x="838200" y="117987"/>
            <a:ext cx="10515600" cy="1572701"/>
          </a:xfrm>
        </p:spPr>
        <p:txBody>
          <a:bodyPr>
            <a:normAutofit/>
          </a:bodyPr>
          <a:lstStyle/>
          <a:p>
            <a:r>
              <a:rPr lang="en-US" b="1" dirty="0">
                <a:solidFill>
                  <a:srgbClr val="C00000"/>
                </a:solidFill>
              </a:rPr>
              <a:t>Step 5: </a:t>
            </a:r>
            <a:r>
              <a:rPr lang="en-US" sz="2200" b="1" dirty="0"/>
              <a:t>Now after doing data sorting , filtering apply some basic formulas for example SUM,AVERAGE,COUNT</a:t>
            </a:r>
            <a:r>
              <a:rPr lang="en-US" sz="2200" dirty="0"/>
              <a:t>.</a:t>
            </a:r>
            <a:endParaRPr lang="en-IN" sz="2200" dirty="0"/>
          </a:p>
        </p:txBody>
      </p:sp>
      <p:sp>
        <p:nvSpPr>
          <p:cNvPr id="3" name="Content Placeholder 2">
            <a:extLst>
              <a:ext uri="{FF2B5EF4-FFF2-40B4-BE49-F238E27FC236}">
                <a16:creationId xmlns:a16="http://schemas.microsoft.com/office/drawing/2014/main" id="{76C6DEB8-5C2C-CCA3-8411-A750F3C215C8}"/>
              </a:ext>
            </a:extLst>
          </p:cNvPr>
          <p:cNvSpPr>
            <a:spLocks noGrp="1"/>
          </p:cNvSpPr>
          <p:nvPr>
            <p:ph idx="1"/>
          </p:nvPr>
        </p:nvSpPr>
        <p:spPr/>
        <p:txBody>
          <a:bodyPr>
            <a:normAutofit/>
          </a:bodyPr>
          <a:lstStyle/>
          <a:p>
            <a:r>
              <a:rPr lang="en-US" sz="1700" dirty="0"/>
              <a:t>Using =SUM(Merge4[cnt]) to get </a:t>
            </a:r>
            <a:r>
              <a:rPr lang="en-IN" sz="1700" dirty="0"/>
              <a:t>Total rentals (cnt)</a:t>
            </a:r>
          </a:p>
          <a:p>
            <a:r>
              <a:rPr lang="en-IN" sz="1700" dirty="0"/>
              <a:t>Using =AVERAGE(Merge4[cnt]) to Average rentals</a:t>
            </a:r>
          </a:p>
          <a:p>
            <a:r>
              <a:rPr lang="en-IN" sz="1700" dirty="0"/>
              <a:t>Using =COUNTA(Merge4[dteday]) to </a:t>
            </a:r>
            <a:r>
              <a:rPr lang="en-US" sz="1700" dirty="0"/>
              <a:t>Count of rows (how many records)</a:t>
            </a:r>
            <a:br>
              <a:rPr lang="en-US" sz="1700" dirty="0"/>
            </a:br>
            <a:endParaRPr lang="en-IN" sz="1700" dirty="0"/>
          </a:p>
        </p:txBody>
      </p:sp>
      <p:pic>
        <p:nvPicPr>
          <p:cNvPr id="7" name="Picture 6">
            <a:extLst>
              <a:ext uri="{FF2B5EF4-FFF2-40B4-BE49-F238E27FC236}">
                <a16:creationId xmlns:a16="http://schemas.microsoft.com/office/drawing/2014/main" id="{D3D30367-5644-5CE9-039E-61E07347E857}"/>
              </a:ext>
            </a:extLst>
          </p:cNvPr>
          <p:cNvPicPr>
            <a:picLocks noChangeAspect="1"/>
          </p:cNvPicPr>
          <p:nvPr/>
        </p:nvPicPr>
        <p:blipFill>
          <a:blip r:embed="rId2"/>
          <a:stretch>
            <a:fillRect/>
          </a:stretch>
        </p:blipFill>
        <p:spPr>
          <a:xfrm>
            <a:off x="985683" y="3113685"/>
            <a:ext cx="9788013" cy="3063278"/>
          </a:xfrm>
          <a:prstGeom prst="rect">
            <a:avLst/>
          </a:prstGeom>
        </p:spPr>
      </p:pic>
    </p:spTree>
    <p:extLst>
      <p:ext uri="{BB962C8B-B14F-4D97-AF65-F5344CB8AC3E}">
        <p14:creationId xmlns:p14="http://schemas.microsoft.com/office/powerpoint/2010/main" val="1675735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TotalTime>
  <Words>1139</Words>
  <Application>Microsoft Office PowerPoint</Application>
  <PresentationFormat>Widescreen</PresentationFormat>
  <Paragraphs>69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Arial</vt:lpstr>
      <vt:lpstr>Calibri</vt:lpstr>
      <vt:lpstr>Calibri Light</vt:lpstr>
      <vt:lpstr>Office Theme</vt:lpstr>
      <vt:lpstr>NextHikes IT Solutions </vt:lpstr>
      <vt:lpstr>Project Overview </vt:lpstr>
      <vt:lpstr>Step 1: Upload the all 3 datasheets into one workbook and do the preprocessing in all sheets one by one. </vt:lpstr>
      <vt:lpstr>PowerPoint Presentation</vt:lpstr>
      <vt:lpstr>Step 2: After done with preprocessing now will merge dataset_1 and dataset_2.</vt:lpstr>
      <vt:lpstr>PowerPoint Presentation</vt:lpstr>
      <vt:lpstr>PowerPoint Presentation</vt:lpstr>
      <vt:lpstr>. Step 4:Now merge the dataset_3 and merge1 to get the new data on which we are going to work further. </vt:lpstr>
      <vt:lpstr>Step 5: Now after doing data sorting , filtering apply some basic formulas for example SUM,AVERAGE,COUNT.</vt:lpstr>
      <vt:lpstr>Step 6: Now we are going to use some functions like SUM / AVERAGE / COUNT and add few new columns, which is Short_Weekday, Weekday_Length etc.</vt:lpstr>
      <vt:lpstr>Step 7: Here we did Conditional Logic and Lookup function using power query.  We make four new columns by adding columns and doing conditional formatting.</vt:lpstr>
      <vt:lpstr>Step 8: Now make a Pivot Chart by :- Drag hr to Rows. Drag cnt to Values. </vt:lpstr>
      <vt:lpstr>Step 8: Here we Summarize demand by Weather / User type.</vt:lpstr>
      <vt:lpstr>Step 9: Here we make a pivot table and chart by summarize user demand based on time.</vt:lpstr>
      <vt:lpstr>Step 10: Here we make a new sheet name QuickStats in which we do some statics function using BikeData Table. </vt:lpstr>
      <vt:lpstr>Step 11: After this we will start making dashboard by using all the pivot charts adding slicer and timeline</vt:lpstr>
      <vt:lpstr>Step 17: Next, we add a Forecast Sheet</vt:lpstr>
      <vt:lpstr>Step 13: Final Dashboard</vt:lpstr>
      <vt:lpstr>                              SUMMARY</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Harsimran Kaur</dc:creator>
  <cp:lastModifiedBy>Harsimran Kaur</cp:lastModifiedBy>
  <cp:revision>7</cp:revision>
  <dcterms:created xsi:type="dcterms:W3CDTF">2025-10-15T16:46:27Z</dcterms:created>
  <dcterms:modified xsi:type="dcterms:W3CDTF">2025-10-17T05:30:40Z</dcterms:modified>
</cp:coreProperties>
</file>