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</p:sldIdLst>
  <p:sldSz cx="18288000" cy="10287000"/>
  <p:notesSz cx="6858000" cy="9144000"/>
  <p:embeddedFontLst>
    <p:embeddedFont>
      <p:font typeface="Clear Sans Regular Bold" panose="020B0604020202020204" charset="0"/>
      <p:regular r:id="rId12"/>
    </p:embeddedFont>
    <p:embeddedFont>
      <p:font typeface="Gadugi" panose="020B0502040204020203" pitchFamily="34" charset="0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2" d="100"/>
          <a:sy n="42" d="100"/>
        </p:scale>
        <p:origin x="7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em9\forage\accenture%20viz\top_categories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results!$B$1</c:f>
              <c:strCache>
                <c:ptCount val="1"/>
                <c:pt idx="0">
                  <c:v>Category sum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results!$A$2:$A$17</c:f>
              <c:strCache>
                <c:ptCount val="16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  <c:pt idx="5">
                  <c:v>culture</c:v>
                </c:pt>
                <c:pt idx="6">
                  <c:v>travel</c:v>
                </c:pt>
                <c:pt idx="7">
                  <c:v>cooking</c:v>
                </c:pt>
                <c:pt idx="8">
                  <c:v>soccer</c:v>
                </c:pt>
                <c:pt idx="9">
                  <c:v>education</c:v>
                </c:pt>
                <c:pt idx="10">
                  <c:v>fitness</c:v>
                </c:pt>
                <c:pt idx="11">
                  <c:v>studying</c:v>
                </c:pt>
                <c:pt idx="12">
                  <c:v>dogs</c:v>
                </c:pt>
                <c:pt idx="13">
                  <c:v>tennis</c:v>
                </c:pt>
                <c:pt idx="14">
                  <c:v>veganism</c:v>
                </c:pt>
                <c:pt idx="15">
                  <c:v>public speaking</c:v>
                </c:pt>
              </c:strCache>
            </c:strRef>
          </c:cat>
          <c:val>
            <c:numRef>
              <c:f>results!$B$2:$B$17</c:f>
              <c:numCache>
                <c:formatCode>General</c:formatCode>
                <c:ptCount val="16"/>
                <c:pt idx="0">
                  <c:v>68624</c:v>
                </c:pt>
                <c:pt idx="1">
                  <c:v>65405</c:v>
                </c:pt>
                <c:pt idx="2">
                  <c:v>63138</c:v>
                </c:pt>
                <c:pt idx="3">
                  <c:v>63035</c:v>
                </c:pt>
                <c:pt idx="4">
                  <c:v>61598</c:v>
                </c:pt>
                <c:pt idx="5">
                  <c:v>60663</c:v>
                </c:pt>
                <c:pt idx="6">
                  <c:v>59358</c:v>
                </c:pt>
                <c:pt idx="7">
                  <c:v>59174</c:v>
                </c:pt>
                <c:pt idx="8">
                  <c:v>53216</c:v>
                </c:pt>
                <c:pt idx="9">
                  <c:v>52759</c:v>
                </c:pt>
                <c:pt idx="10">
                  <c:v>50835</c:v>
                </c:pt>
                <c:pt idx="11">
                  <c:v>49442</c:v>
                </c:pt>
                <c:pt idx="12">
                  <c:v>48398</c:v>
                </c:pt>
                <c:pt idx="13">
                  <c:v>46185</c:v>
                </c:pt>
                <c:pt idx="14">
                  <c:v>45901</c:v>
                </c:pt>
                <c:pt idx="15">
                  <c:v>45751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31-4544-9490-7A3D2B835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0257615"/>
        <c:axId val="2080248495"/>
      </c:barChart>
      <c:catAx>
        <c:axId val="20802576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 dirty="0"/>
                  <a:t>Category</a:t>
                </a:r>
              </a:p>
            </c:rich>
          </c:tx>
          <c:layout>
            <c:manualLayout>
              <c:xMode val="edge"/>
              <c:yMode val="edge"/>
              <c:x val="0.44037327400367343"/>
              <c:y val="0.905977977753554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248495"/>
        <c:crosses val="autoZero"/>
        <c:auto val="1"/>
        <c:lblAlgn val="ctr"/>
        <c:lblOffset val="100"/>
        <c:noMultiLvlLbl val="0"/>
      </c:catAx>
      <c:valAx>
        <c:axId val="2080248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/>
                  <a:t>Reaction Scores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257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801608" y="3275375"/>
            <a:ext cx="5482998" cy="1276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7200" spc="-105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SOCIAL BUZZ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9FA54D-4EBC-2557-2DBD-30024DB6A379}"/>
              </a:ext>
            </a:extLst>
          </p:cNvPr>
          <p:cNvSpPr txBox="1"/>
          <p:nvPr/>
        </p:nvSpPr>
        <p:spPr>
          <a:xfrm>
            <a:off x="1801608" y="4320696"/>
            <a:ext cx="7085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Popular Content Categories</a:t>
            </a:r>
            <a:endParaRPr lang="en-IN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861950" cy="3839399"/>
            <a:chOff x="0" y="0"/>
            <a:chExt cx="11815934" cy="4697097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51343" y="1927108"/>
              <a:ext cx="11564591" cy="2769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526654-2C61-8F33-2B1D-BF045D791C4C}"/>
              </a:ext>
            </a:extLst>
          </p:cNvPr>
          <p:cNvSpPr txBox="1"/>
          <p:nvPr/>
        </p:nvSpPr>
        <p:spPr>
          <a:xfrm>
            <a:off x="8430856" y="2196780"/>
            <a:ext cx="76412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Social Buzz is a San Francisco-based social media and content-creation company which has scaled up in recent years. </a:t>
            </a:r>
          </a:p>
          <a:p>
            <a:r>
              <a:rPr lang="en-US" sz="3600" dirty="0"/>
              <a:t>The client expects the following-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An audit of their big data practice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Recommendations for a successful audit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5 most popular content categories</a:t>
            </a:r>
          </a:p>
          <a:p>
            <a:endParaRPr lang="en-IN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40D210-ADED-D01F-BFC5-E6CDC220E273}"/>
              </a:ext>
            </a:extLst>
          </p:cNvPr>
          <p:cNvSpPr txBox="1"/>
          <p:nvPr/>
        </p:nvSpPr>
        <p:spPr>
          <a:xfrm>
            <a:off x="2362200" y="4961740"/>
            <a:ext cx="67818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Rapid scaling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500M active users every month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100,000 pieces of new content daily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Data collection is a continuous and ever-increasing process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8B3F9A-6DDC-C86B-FD60-996D3D465D75}"/>
              </a:ext>
            </a:extLst>
          </p:cNvPr>
          <p:cNvSpPr txBox="1"/>
          <p:nvPr/>
        </p:nvSpPr>
        <p:spPr>
          <a:xfrm>
            <a:off x="14020800" y="14859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Veronica</a:t>
            </a:r>
          </a:p>
          <a:p>
            <a:r>
              <a:rPr lang="en-US" dirty="0"/>
              <a:t>Data Analyst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5B02C0-72BA-4DBB-BF39-242A6194B30B}"/>
              </a:ext>
            </a:extLst>
          </p:cNvPr>
          <p:cNvSpPr txBox="1"/>
          <p:nvPr/>
        </p:nvSpPr>
        <p:spPr>
          <a:xfrm>
            <a:off x="14173200" y="48781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Marcus </a:t>
            </a:r>
            <a:r>
              <a:rPr lang="en-US" dirty="0" err="1"/>
              <a:t>Rompton</a:t>
            </a:r>
            <a:endParaRPr lang="en-US" dirty="0"/>
          </a:p>
          <a:p>
            <a:r>
              <a:rPr lang="en-US" dirty="0"/>
              <a:t>Senior Principle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E8CF35-6DEF-E0F2-FD32-E287DDCAEA9B}"/>
              </a:ext>
            </a:extLst>
          </p:cNvPr>
          <p:cNvSpPr txBox="1"/>
          <p:nvPr/>
        </p:nvSpPr>
        <p:spPr>
          <a:xfrm>
            <a:off x="14178280" y="7624107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Fleming</a:t>
            </a:r>
          </a:p>
          <a:p>
            <a:r>
              <a:rPr lang="en-US" dirty="0"/>
              <a:t>Chief Technical Architecture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85956C-7EA5-E915-D052-7512A94D2BA1}"/>
              </a:ext>
            </a:extLst>
          </p:cNvPr>
          <p:cNvSpPr txBox="1"/>
          <p:nvPr/>
        </p:nvSpPr>
        <p:spPr>
          <a:xfrm>
            <a:off x="3860431" y="1027891"/>
            <a:ext cx="64767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Understanding and identifying relevant data sets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1959CE-1C86-9E2E-88FA-20F7D8F7C5A5}"/>
              </a:ext>
            </a:extLst>
          </p:cNvPr>
          <p:cNvSpPr txBox="1"/>
          <p:nvPr/>
        </p:nvSpPr>
        <p:spPr>
          <a:xfrm>
            <a:off x="5806970" y="2974082"/>
            <a:ext cx="6476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Cleaning the data sets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E653C1-820A-D245-F0A7-47C84CE44548}"/>
              </a:ext>
            </a:extLst>
          </p:cNvPr>
          <p:cNvSpPr txBox="1"/>
          <p:nvPr/>
        </p:nvSpPr>
        <p:spPr>
          <a:xfrm>
            <a:off x="7596193" y="4348557"/>
            <a:ext cx="64767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Combining the data sets to get a final data model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29B382-204D-64D0-E0C2-0830D963E28D}"/>
              </a:ext>
            </a:extLst>
          </p:cNvPr>
          <p:cNvSpPr txBox="1"/>
          <p:nvPr/>
        </p:nvSpPr>
        <p:spPr>
          <a:xfrm>
            <a:off x="9531036" y="6013702"/>
            <a:ext cx="64767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Using the data model to calculate category-wise scores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8DDFD1-19C1-C242-662B-E78A70A326A7}"/>
              </a:ext>
            </a:extLst>
          </p:cNvPr>
          <p:cNvSpPr txBox="1"/>
          <p:nvPr/>
        </p:nvSpPr>
        <p:spPr>
          <a:xfrm>
            <a:off x="11276558" y="7733954"/>
            <a:ext cx="64767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Identifying the 5 most popular content categories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Insights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A23870BD-CB44-B3A5-EE07-DA3F052CDC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670027"/>
              </p:ext>
            </p:extLst>
          </p:nvPr>
        </p:nvGraphicFramePr>
        <p:xfrm>
          <a:off x="517112" y="1982056"/>
          <a:ext cx="10531888" cy="7885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AAB8205-B885-0CBA-D536-0B525E72A9A8}"/>
              </a:ext>
            </a:extLst>
          </p:cNvPr>
          <p:cNvSpPr txBox="1"/>
          <p:nvPr/>
        </p:nvSpPr>
        <p:spPr>
          <a:xfrm>
            <a:off x="11582400" y="3924300"/>
            <a:ext cx="6019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Top 5 content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Animals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Healthy eating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Food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21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179</Words>
  <Application>Microsoft Office PowerPoint</Application>
  <PresentationFormat>Custom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Gadugi</vt:lpstr>
      <vt:lpstr>Arial</vt:lpstr>
      <vt:lpstr>Graphik Regular</vt:lpstr>
      <vt:lpstr>Calibri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har singh</cp:lastModifiedBy>
  <cp:revision>11</cp:revision>
  <dcterms:created xsi:type="dcterms:W3CDTF">2006-08-16T00:00:00Z</dcterms:created>
  <dcterms:modified xsi:type="dcterms:W3CDTF">2024-08-15T10:05:09Z</dcterms:modified>
  <dc:identifier>DAEhDyfaYKE</dc:identifier>
</cp:coreProperties>
</file>