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7" r:id="rId2"/>
    <p:sldId id="258" r:id="rId3"/>
    <p:sldId id="259" r:id="rId4"/>
    <p:sldId id="260" r:id="rId5"/>
    <p:sldId id="262"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32"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81E52A-1873-4CDF-A9D3-30AF895DA8C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15081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1E52A-1873-4CDF-A9D3-30AF895DA8C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309416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1E52A-1873-4CDF-A9D3-30AF895DA8C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706074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1E52A-1873-4CDF-A9D3-30AF895DA8C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DA95F-23EF-4F4C-8B48-82019466D14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009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1E52A-1873-4CDF-A9D3-30AF895DA8C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413950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81E52A-1873-4CDF-A9D3-30AF895DA8C4}"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3163556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81E52A-1873-4CDF-A9D3-30AF895DA8C4}"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404936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1E52A-1873-4CDF-A9D3-30AF895DA8C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3336417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1E52A-1873-4CDF-A9D3-30AF895DA8C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68556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1E52A-1873-4CDF-A9D3-30AF895DA8C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99979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1E52A-1873-4CDF-A9D3-30AF895DA8C4}"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283110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1E52A-1873-4CDF-A9D3-30AF895DA8C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364033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1E52A-1873-4CDF-A9D3-30AF895DA8C4}" type="datetimeFigureOut">
              <a:rPr lang="en-IN" smtClean="0"/>
              <a:t>01-12-2024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202578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1E52A-1873-4CDF-A9D3-30AF895DA8C4}"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194489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481E52A-1873-4CDF-A9D3-30AF895DA8C4}" type="datetimeFigureOut">
              <a:rPr lang="en-IN" smtClean="0"/>
              <a:t>01-12-2024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368989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1E52A-1873-4CDF-A9D3-30AF895DA8C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4245986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1E52A-1873-4CDF-A9D3-30AF895DA8C4}"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DA95F-23EF-4F4C-8B48-82019466D14C}" type="slidenum">
              <a:rPr lang="en-IN" smtClean="0"/>
              <a:t>‹#›</a:t>
            </a:fld>
            <a:endParaRPr lang="en-IN"/>
          </a:p>
        </p:txBody>
      </p:sp>
    </p:spTree>
    <p:extLst>
      <p:ext uri="{BB962C8B-B14F-4D97-AF65-F5344CB8AC3E}">
        <p14:creationId xmlns:p14="http://schemas.microsoft.com/office/powerpoint/2010/main" val="162826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481E52A-1873-4CDF-A9D3-30AF895DA8C4}" type="datetimeFigureOut">
              <a:rPr lang="en-IN" smtClean="0"/>
              <a:t>01-12-2024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C7DA95F-23EF-4F4C-8B48-82019466D14C}" type="slidenum">
              <a:rPr lang="en-IN" smtClean="0"/>
              <a:t>‹#›</a:t>
            </a:fld>
            <a:endParaRPr lang="en-IN"/>
          </a:p>
        </p:txBody>
      </p:sp>
    </p:spTree>
    <p:extLst>
      <p:ext uri="{BB962C8B-B14F-4D97-AF65-F5344CB8AC3E}">
        <p14:creationId xmlns:p14="http://schemas.microsoft.com/office/powerpoint/2010/main" val="3866787004"/>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F9EB-EF87-21D8-C99F-BBEA2F9669E3}"/>
              </a:ext>
            </a:extLst>
          </p:cNvPr>
          <p:cNvSpPr>
            <a:spLocks noGrp="1"/>
          </p:cNvSpPr>
          <p:nvPr>
            <p:ph type="title"/>
          </p:nvPr>
        </p:nvSpPr>
        <p:spPr>
          <a:xfrm>
            <a:off x="-1" y="64215"/>
            <a:ext cx="12963833" cy="3888353"/>
          </a:xfrm>
        </p:spPr>
        <p:txBody>
          <a:bodyPr>
            <a:normAutofit fontScale="90000"/>
          </a:bodyPr>
          <a:lstStyle/>
          <a:p>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MAHARANI  LAKSHMI AMMANNI COLLEGE FOR WOMEN AUTONOMOUS</a:t>
            </a:r>
            <a:br>
              <a:rPr lang="en-US" sz="2000" dirty="0">
                <a:solidFill>
                  <a:srgbClr val="FF0000"/>
                </a:solidFill>
                <a:latin typeface="Times New Roman" panose="02020603050405020304" pitchFamily="18" charset="0"/>
                <a:cs typeface="Times New Roman" panose="02020603050405020304" pitchFamily="18" charset="0"/>
              </a:rPr>
            </a:br>
            <a:br>
              <a:rPr lang="en-US" sz="2000" dirty="0">
                <a:solidFill>
                  <a:srgbClr val="FF0000"/>
                </a:solidFill>
                <a:latin typeface="Times New Roman" panose="02020603050405020304" pitchFamily="18" charset="0"/>
                <a:cs typeface="Times New Roman" panose="02020603050405020304" pitchFamily="18" charset="0"/>
              </a:rPr>
            </a:b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DEPARTMENT OF COMPUTER SCIENCE</a:t>
            </a:r>
            <a:br>
              <a:rPr lang="en-US" sz="1600" dirty="0">
                <a:solidFill>
                  <a:srgbClr val="FF0000"/>
                </a:solidFill>
                <a:latin typeface="Times New Roman" panose="02020603050405020304" pitchFamily="18" charset="0"/>
                <a:cs typeface="Times New Roman" panose="02020603050405020304" pitchFamily="18" charset="0"/>
              </a:rPr>
            </a:br>
            <a:br>
              <a:rPr lang="en-US" sz="1600" dirty="0">
                <a:solidFill>
                  <a:srgbClr val="FF0000"/>
                </a:solidFill>
                <a:latin typeface="Times New Roman" panose="02020603050405020304" pitchFamily="18" charset="0"/>
                <a:cs typeface="Times New Roman" panose="02020603050405020304" pitchFamily="18" charset="0"/>
              </a:rPr>
            </a:br>
            <a:r>
              <a:rPr lang="en-US" sz="1600" dirty="0">
                <a:solidFill>
                  <a:srgbClr val="FF0000"/>
                </a:solidFill>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100" dirty="0">
                <a:solidFill>
                  <a:srgbClr val="FF0000"/>
                </a:solidFill>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TITTLE</a:t>
            </a:r>
            <a:r>
              <a:rPr lang="en-US" sz="31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2700" dirty="0">
                <a:solidFill>
                  <a:srgbClr val="C00000"/>
                </a:solidFill>
                <a:latin typeface="Times New Roman" panose="02020603050405020304" pitchFamily="18" charset="0"/>
                <a:cs typeface="Times New Roman" panose="02020603050405020304" pitchFamily="18" charset="0"/>
              </a:rPr>
              <a:t>YOUTUBE MUSIC RECOMMENDATION SYSTEM</a:t>
            </a:r>
            <a:r>
              <a:rPr lang="en-US" sz="2700" dirty="0">
                <a:latin typeface="Times New Roman" panose="02020603050405020304" pitchFamily="18" charset="0"/>
                <a:cs typeface="Times New Roman" panose="02020603050405020304" pitchFamily="18" charset="0"/>
              </a:rPr>
              <a:t>                                                                      </a:t>
            </a:r>
            <a:br>
              <a:rPr lang="en-US" sz="2700" dirty="0">
                <a:solidFill>
                  <a:schemeClr val="tx1"/>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B6C4C5-CCDB-647B-E7BA-8CCCC5002481}"/>
              </a:ext>
            </a:extLst>
          </p:cNvPr>
          <p:cNvSpPr>
            <a:spLocks noGrp="1"/>
          </p:cNvSpPr>
          <p:nvPr>
            <p:ph type="body" idx="1"/>
          </p:nvPr>
        </p:nvSpPr>
        <p:spPr>
          <a:xfrm>
            <a:off x="-8273845" y="3731342"/>
            <a:ext cx="20465845" cy="3126659"/>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  GUIDED BY:                                                                                                                                                                           </a:t>
            </a:r>
          </a:p>
          <a:p>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MS . Gayatri Bai . S                                                               </a:t>
            </a:r>
          </a:p>
          <a:p>
            <a:r>
              <a:rPr lang="en-US" sz="1600" dirty="0">
                <a:solidFill>
                  <a:schemeClr val="tx1"/>
                </a:solidFill>
                <a:latin typeface="Times New Roman" panose="02020603050405020304" pitchFamily="18" charset="0"/>
                <a:cs typeface="Times New Roman" panose="02020603050405020304" pitchFamily="18" charset="0"/>
              </a:rPr>
              <a:t>                                                                                                                     DEPARTMENT OF COMPUTER SCIENCE                                                                                        </a:t>
            </a:r>
            <a:r>
              <a:rPr lang="en-US" sz="1600" b="1" dirty="0">
                <a:solidFill>
                  <a:schemeClr val="tx1"/>
                </a:solidFill>
                <a:latin typeface="Times New Roman" panose="02020603050405020304" pitchFamily="18" charset="0"/>
                <a:cs typeface="Times New Roman" panose="02020603050405020304" pitchFamily="18" charset="0"/>
              </a:rPr>
              <a:t>PRESENTED BY:</a:t>
            </a:r>
          </a:p>
          <a:p>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LAYA K N        D RAJESWARI      K HARSMITHA    G P ANKITHA</a:t>
            </a:r>
          </a:p>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[U18EE22S0175]  [U18EE22S0122]  [U18EE22S0170]   [U18EE22S0005]</a:t>
            </a:r>
          </a:p>
        </p:txBody>
      </p:sp>
      <p:pic>
        <p:nvPicPr>
          <p:cNvPr id="1026" name="Picture 2" descr="mLAC Bangalore">
            <a:extLst>
              <a:ext uri="{FF2B5EF4-FFF2-40B4-BE49-F238E27FC236}">
                <a16:creationId xmlns:a16="http://schemas.microsoft.com/office/drawing/2014/main" id="{0E403D28-0C24-EB74-B199-C12CF25ED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35277" cy="203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2886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6982-14B0-CDAC-B2DA-3594F967CF5A}"/>
              </a:ext>
            </a:extLst>
          </p:cNvPr>
          <p:cNvSpPr>
            <a:spLocks noGrp="1"/>
          </p:cNvSpPr>
          <p:nvPr>
            <p:ph type="title"/>
          </p:nvPr>
        </p:nvSpPr>
        <p:spPr>
          <a:xfrm>
            <a:off x="214314" y="200025"/>
            <a:ext cx="11772900" cy="1243013"/>
          </a:xfrm>
        </p:spPr>
        <p:txBody>
          <a:bodyPr>
            <a:normAutofit/>
          </a:bodyPr>
          <a:lstStyle/>
          <a:p>
            <a:r>
              <a:rPr lang="en-US" sz="6000" dirty="0">
                <a:solidFill>
                  <a:srgbClr val="FF0000"/>
                </a:solidFill>
                <a:latin typeface="Times New Roman" panose="02020603050405020304" pitchFamily="18" charset="0"/>
                <a:cs typeface="Times New Roman" panose="02020603050405020304" pitchFamily="18" charset="0"/>
              </a:rPr>
              <a:t>FUTURE SCOPE</a:t>
            </a:r>
            <a:endParaRPr lang="en-IN"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735961-4DAE-EBED-E97F-C5972A26C7E6}"/>
              </a:ext>
            </a:extLst>
          </p:cNvPr>
          <p:cNvSpPr>
            <a:spLocks noGrp="1"/>
          </p:cNvSpPr>
          <p:nvPr>
            <p:ph sz="quarter" idx="13"/>
          </p:nvPr>
        </p:nvSpPr>
        <p:spPr>
          <a:xfrm>
            <a:off x="204786" y="1271588"/>
            <a:ext cx="11782428" cy="5586412"/>
          </a:xfrm>
        </p:spPr>
        <p:txBody>
          <a:bodyPr>
            <a:normAutofit fontScale="92500"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YouTube Music Recommender can be enhanced by integrating the YouTube API to display video details like titles and thumbnails for more informative recommendations.</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Additionally, mood-based music suggestions could be implemented using sentiment analysis or machine learning. </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versions could also include the ability to generate custom playlists based on search criteria, improving the user experience. </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Further, expanding the app into a mobile version or adding voice recognition for hands-free operation could increase its accessibility and convenience. </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These improvements would make the app more interactive and personalized.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3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789B9-7DB7-48DE-975F-2D685E260CC4}"/>
              </a:ext>
            </a:extLst>
          </p:cNvPr>
          <p:cNvSpPr>
            <a:spLocks noGrp="1"/>
          </p:cNvSpPr>
          <p:nvPr>
            <p:ph sz="quarter" idx="13"/>
          </p:nvPr>
        </p:nvSpPr>
        <p:spPr/>
        <p:txBody>
          <a:bodyPr>
            <a:normAutofit/>
          </a:bodyPr>
          <a:lstStyle/>
          <a:p>
            <a:pPr marL="0" indent="0">
              <a:buNone/>
            </a:pPr>
            <a:r>
              <a:rPr lang="en-US" sz="9600" dirty="0">
                <a:latin typeface="Times New Roman" panose="02020603050405020304" pitchFamily="18" charset="0"/>
                <a:cs typeface="Times New Roman" panose="02020603050405020304" pitchFamily="18" charset="0"/>
              </a:rPr>
              <a:t>  </a:t>
            </a:r>
            <a:endParaRPr lang="en-IN" sz="9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9EE27B1-6644-CD79-4123-7B659263091A}"/>
              </a:ext>
            </a:extLst>
          </p:cNvPr>
          <p:cNvSpPr/>
          <p:nvPr/>
        </p:nvSpPr>
        <p:spPr>
          <a:xfrm>
            <a:off x="2382897" y="2967335"/>
            <a:ext cx="7426200" cy="1569660"/>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4">
                      <a:satMod val="175000"/>
                      <a:alpha val="40000"/>
                    </a:schemeClr>
                  </a:glow>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9600" b="0" cap="none" spc="0" dirty="0">
              <a:ln w="0">
                <a:solidFill>
                  <a:sysClr val="windowText" lastClr="000000"/>
                </a:solidFill>
              </a:ln>
              <a:gradFill>
                <a:gsLst>
                  <a:gs pos="0">
                    <a:schemeClr val="accent5">
                      <a:lumMod val="50000"/>
                    </a:schemeClr>
                  </a:gs>
                  <a:gs pos="50000">
                    <a:schemeClr val="accent5"/>
                  </a:gs>
                  <a:gs pos="100000">
                    <a:schemeClr val="accent5">
                      <a:lumMod val="60000"/>
                      <a:lumOff val="40000"/>
                    </a:schemeClr>
                  </a:gs>
                </a:gsLst>
                <a:lin ang="5400000"/>
              </a:gradFill>
              <a:effectLst>
                <a:glow rad="139700">
                  <a:schemeClr val="accent4">
                    <a:satMod val="175000"/>
                    <a:alpha val="40000"/>
                  </a:schemeClr>
                </a:glo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826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5">
                                            <p:txEl>
                                              <p:pRg st="0" end="0"/>
                                            </p:txEl>
                                          </p:spTgt>
                                        </p:tgtEl>
                                      </p:cBhvr>
                                    </p:animEffect>
                                    <p:anim calcmode="lin" valueType="num">
                                      <p:cBhvr>
                                        <p:cTn id="7" dur="2000"/>
                                        <p:tgtEl>
                                          <p:spTgt spid="5">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5">
                                            <p:txEl>
                                              <p:pRg st="0" end="0"/>
                                            </p:txEl>
                                          </p:spTgt>
                                        </p:tgtEl>
                                        <p:attrNameLst>
                                          <p:attrName>ppt_h</p:attrName>
                                        </p:attrNameLst>
                                      </p:cBhvr>
                                      <p:tavLst>
                                        <p:tav tm="0">
                                          <p:val>
                                            <p:strVal val="ppt_h"/>
                                          </p:val>
                                        </p:tav>
                                        <p:tav tm="100000">
                                          <p:val>
                                            <p:strVal val="ppt_h"/>
                                          </p:val>
                                        </p:tav>
                                      </p:tavLst>
                                    </p:anim>
                                    <p:set>
                                      <p:cBhvr>
                                        <p:cTn id="9" dur="1" fill="hold">
                                          <p:stCondLst>
                                            <p:cond delay="19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B02F-00C2-7622-51DF-FC89D97DC507}"/>
              </a:ext>
            </a:extLst>
          </p:cNvPr>
          <p:cNvSpPr>
            <a:spLocks noGrp="1"/>
          </p:cNvSpPr>
          <p:nvPr>
            <p:ph type="title"/>
          </p:nvPr>
        </p:nvSpPr>
        <p:spPr>
          <a:xfrm>
            <a:off x="913775" y="142875"/>
            <a:ext cx="10364451" cy="1857375"/>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ABSTRACT</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F7A09C-F1E6-AD0D-2A52-8D5CA089C60E}"/>
              </a:ext>
            </a:extLst>
          </p:cNvPr>
          <p:cNvSpPr>
            <a:spLocks noGrp="1"/>
          </p:cNvSpPr>
          <p:nvPr>
            <p:ph sz="quarter" idx="13"/>
          </p:nvPr>
        </p:nvSpPr>
        <p:spPr>
          <a:xfrm>
            <a:off x="228599" y="2000250"/>
            <a:ext cx="11844339" cy="4729163"/>
          </a:xfrm>
        </p:spPr>
        <p:txBody>
          <a:bodyPr>
            <a:normAutofit/>
          </a:bodyPr>
          <a:lstStyle/>
          <a:p>
            <a:pPr>
              <a:buFont typeface="Wingdings" panose="05000000000000000000" pitchFamily="2" charset="2"/>
              <a:buChar char="v"/>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YouTube Music Recommender</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is a Python-based application that allows users to search for music videos on YouTube by entering a song name or mood.</a:t>
            </a:r>
          </a:p>
          <a:p>
            <a:pPr marL="0" indent="0">
              <a:buNone/>
            </a:pP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key goals include Efficient Search , User Interface , YouTube Integration ,  Music Discovery.</a:t>
            </a:r>
          </a:p>
          <a:p>
            <a:pPr marL="0" indent="0">
              <a:buNone/>
            </a:pP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 app is designed to simplify music discovery by providing a quick and user-friendly way to explore YouTube’s music offerings.</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20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58C9-578C-C24D-6216-4C81B3323D34}"/>
              </a:ext>
            </a:extLst>
          </p:cNvPr>
          <p:cNvSpPr>
            <a:spLocks noGrp="1"/>
          </p:cNvSpPr>
          <p:nvPr>
            <p:ph type="title"/>
          </p:nvPr>
        </p:nvSpPr>
        <p:spPr>
          <a:xfrm>
            <a:off x="114300" y="0"/>
            <a:ext cx="12077700" cy="1343025"/>
          </a:xfrm>
        </p:spPr>
        <p:txBody>
          <a:bodyPr/>
          <a:lstStyle/>
          <a:p>
            <a:r>
              <a:rPr lang="en-US" dirty="0">
                <a:solidFill>
                  <a:srgbClr val="C00000"/>
                </a:solidFill>
                <a:latin typeface="Times New Roman" panose="02020603050405020304" pitchFamily="18" charset="0"/>
                <a:cs typeface="Times New Roman" panose="02020603050405020304" pitchFamily="18" charset="0"/>
              </a:rPr>
              <a:t>LITERATURE SURVEY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40BED26-71B3-CFAB-8A0A-534A550E7D79}"/>
              </a:ext>
            </a:extLst>
          </p:cNvPr>
          <p:cNvSpPr>
            <a:spLocks noGrp="1"/>
          </p:cNvSpPr>
          <p:nvPr>
            <p:ph type="body" idx="1"/>
          </p:nvPr>
        </p:nvSpPr>
        <p:spPr>
          <a:xfrm>
            <a:off x="356562" y="1566928"/>
            <a:ext cx="3298976" cy="576262"/>
          </a:xfrm>
        </p:spPr>
        <p:txBody>
          <a:bodyPr/>
          <a:lstStyle/>
          <a:p>
            <a:endParaRPr lang="en-IN" dirty="0"/>
          </a:p>
        </p:txBody>
      </p:sp>
      <p:sp>
        <p:nvSpPr>
          <p:cNvPr id="4" name="Text Placeholder 3">
            <a:extLst>
              <a:ext uri="{FF2B5EF4-FFF2-40B4-BE49-F238E27FC236}">
                <a16:creationId xmlns:a16="http://schemas.microsoft.com/office/drawing/2014/main" id="{6DB95CD4-9785-1FF7-A431-851C7A7B1B3D}"/>
              </a:ext>
            </a:extLst>
          </p:cNvPr>
          <p:cNvSpPr>
            <a:spLocks noGrp="1"/>
          </p:cNvSpPr>
          <p:nvPr>
            <p:ph type="body" sz="half" idx="15"/>
          </p:nvPr>
        </p:nvSpPr>
        <p:spPr>
          <a:xfrm>
            <a:off x="356562" y="2381510"/>
            <a:ext cx="3486776" cy="4105015"/>
          </a:xfrm>
        </p:spPr>
        <p:txBody>
          <a:bodyPr/>
          <a:lstStyle/>
          <a:p>
            <a:endParaRPr lang="en-IN" dirty="0"/>
          </a:p>
        </p:txBody>
      </p:sp>
      <p:sp>
        <p:nvSpPr>
          <p:cNvPr id="5" name="Text Placeholder 4">
            <a:extLst>
              <a:ext uri="{FF2B5EF4-FFF2-40B4-BE49-F238E27FC236}">
                <a16:creationId xmlns:a16="http://schemas.microsoft.com/office/drawing/2014/main" id="{288B2980-8BA4-496F-74CE-D874BA710886}"/>
              </a:ext>
            </a:extLst>
          </p:cNvPr>
          <p:cNvSpPr>
            <a:spLocks noGrp="1"/>
          </p:cNvSpPr>
          <p:nvPr>
            <p:ph type="body" sz="quarter" idx="3"/>
          </p:nvPr>
        </p:nvSpPr>
        <p:spPr>
          <a:xfrm>
            <a:off x="4066627" y="1566928"/>
            <a:ext cx="3291521" cy="576262"/>
          </a:xfrm>
        </p:spPr>
        <p:txBody>
          <a:bodyPr/>
          <a:lstStyle/>
          <a:p>
            <a:endParaRPr lang="en-IN" dirty="0"/>
          </a:p>
        </p:txBody>
      </p:sp>
      <p:sp>
        <p:nvSpPr>
          <p:cNvPr id="6" name="Text Placeholder 5">
            <a:extLst>
              <a:ext uri="{FF2B5EF4-FFF2-40B4-BE49-F238E27FC236}">
                <a16:creationId xmlns:a16="http://schemas.microsoft.com/office/drawing/2014/main" id="{23DEE8B9-8701-81DB-B7D4-E4B700B10610}"/>
              </a:ext>
            </a:extLst>
          </p:cNvPr>
          <p:cNvSpPr>
            <a:spLocks noGrp="1"/>
          </p:cNvSpPr>
          <p:nvPr>
            <p:ph type="body" sz="half" idx="16"/>
          </p:nvPr>
        </p:nvSpPr>
        <p:spPr>
          <a:xfrm>
            <a:off x="4066627" y="2429069"/>
            <a:ext cx="3486776" cy="4057456"/>
          </a:xfrm>
        </p:spPr>
        <p:txBody>
          <a:bodyPr/>
          <a:lstStyle/>
          <a:p>
            <a:endParaRPr lang="en-IN" dirty="0"/>
          </a:p>
        </p:txBody>
      </p:sp>
      <p:sp>
        <p:nvSpPr>
          <p:cNvPr id="7" name="Text Placeholder 6">
            <a:extLst>
              <a:ext uri="{FF2B5EF4-FFF2-40B4-BE49-F238E27FC236}">
                <a16:creationId xmlns:a16="http://schemas.microsoft.com/office/drawing/2014/main" id="{F355D590-E4D0-DEC1-0E12-E54919B2FE26}"/>
              </a:ext>
            </a:extLst>
          </p:cNvPr>
          <p:cNvSpPr>
            <a:spLocks noGrp="1"/>
          </p:cNvSpPr>
          <p:nvPr>
            <p:ph type="body" sz="quarter" idx="13"/>
          </p:nvPr>
        </p:nvSpPr>
        <p:spPr>
          <a:xfrm>
            <a:off x="7769237" y="1566928"/>
            <a:ext cx="3304928" cy="576262"/>
          </a:xfrm>
        </p:spPr>
        <p:txBody>
          <a:bodyPr/>
          <a:lstStyle/>
          <a:p>
            <a:endParaRPr lang="en-IN" dirty="0"/>
          </a:p>
        </p:txBody>
      </p:sp>
      <p:sp>
        <p:nvSpPr>
          <p:cNvPr id="8" name="Text Placeholder 7">
            <a:extLst>
              <a:ext uri="{FF2B5EF4-FFF2-40B4-BE49-F238E27FC236}">
                <a16:creationId xmlns:a16="http://schemas.microsoft.com/office/drawing/2014/main" id="{4DDAB697-9986-95CA-8D08-13BAB97CDAEB}"/>
              </a:ext>
            </a:extLst>
          </p:cNvPr>
          <p:cNvSpPr>
            <a:spLocks noGrp="1"/>
          </p:cNvSpPr>
          <p:nvPr>
            <p:ph type="body" sz="half" idx="17"/>
          </p:nvPr>
        </p:nvSpPr>
        <p:spPr>
          <a:xfrm>
            <a:off x="7791450" y="2443227"/>
            <a:ext cx="3304928" cy="4105015"/>
          </a:xfrm>
        </p:spPr>
        <p:txBody>
          <a:bodyPr/>
          <a:lstStyle/>
          <a:p>
            <a:endParaRPr lang="en-IN" dirty="0"/>
          </a:p>
        </p:txBody>
      </p:sp>
      <p:graphicFrame>
        <p:nvGraphicFramePr>
          <p:cNvPr id="27" name="Table 26">
            <a:extLst>
              <a:ext uri="{FF2B5EF4-FFF2-40B4-BE49-F238E27FC236}">
                <a16:creationId xmlns:a16="http://schemas.microsoft.com/office/drawing/2014/main" id="{7A05E06F-92C9-4165-97E1-83912761A32F}"/>
              </a:ext>
            </a:extLst>
          </p:cNvPr>
          <p:cNvGraphicFramePr>
            <a:graphicFrameLocks noGrp="1"/>
          </p:cNvGraphicFramePr>
          <p:nvPr>
            <p:extLst>
              <p:ext uri="{D42A27DB-BD31-4B8C-83A1-F6EECF244321}">
                <p14:modId xmlns:p14="http://schemas.microsoft.com/office/powerpoint/2010/main" val="1741805291"/>
              </p:ext>
            </p:extLst>
          </p:nvPr>
        </p:nvGraphicFramePr>
        <p:xfrm>
          <a:off x="228600" y="985837"/>
          <a:ext cx="11849100" cy="5833624"/>
        </p:xfrm>
        <a:graphic>
          <a:graphicData uri="http://schemas.openxmlformats.org/drawingml/2006/table">
            <a:tbl>
              <a:tblPr firstRow="1" bandRow="1">
                <a:tableStyleId>{5C22544A-7EE6-4342-B048-85BDC9FD1C3A}</a:tableStyleId>
              </a:tblPr>
              <a:tblGrid>
                <a:gridCol w="3949700">
                  <a:extLst>
                    <a:ext uri="{9D8B030D-6E8A-4147-A177-3AD203B41FA5}">
                      <a16:colId xmlns:a16="http://schemas.microsoft.com/office/drawing/2014/main" val="2104964705"/>
                    </a:ext>
                  </a:extLst>
                </a:gridCol>
                <a:gridCol w="3949700">
                  <a:extLst>
                    <a:ext uri="{9D8B030D-6E8A-4147-A177-3AD203B41FA5}">
                      <a16:colId xmlns:a16="http://schemas.microsoft.com/office/drawing/2014/main" val="113683808"/>
                    </a:ext>
                  </a:extLst>
                </a:gridCol>
                <a:gridCol w="3949700">
                  <a:extLst>
                    <a:ext uri="{9D8B030D-6E8A-4147-A177-3AD203B41FA5}">
                      <a16:colId xmlns:a16="http://schemas.microsoft.com/office/drawing/2014/main" val="1857995030"/>
                    </a:ext>
                  </a:extLst>
                </a:gridCol>
              </a:tblGrid>
              <a:tr h="957263">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TITTLE</a:t>
                      </a:r>
                      <a:endParaRPr lang="en-IN" sz="36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AUTHOR</a:t>
                      </a:r>
                      <a:endParaRPr lang="en-IN" sz="36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EXPLANATION</a:t>
                      </a:r>
                      <a:endParaRPr lang="en-IN" sz="3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8854069"/>
                  </a:ext>
                </a:extLst>
              </a:tr>
              <a:tr h="1401641">
                <a:tc>
                  <a:txBody>
                    <a:bodyPr/>
                    <a:lstStyle/>
                    <a:p>
                      <a:r>
                        <a:rPr lang="en-IN" dirty="0">
                          <a:solidFill>
                            <a:schemeClr val="tx1"/>
                          </a:solidFill>
                          <a:latin typeface="Times New Roman" panose="02020603050405020304" pitchFamily="18" charset="0"/>
                          <a:cs typeface="Times New Roman" panose="02020603050405020304" pitchFamily="18" charset="0"/>
                        </a:rPr>
                        <a:t>Music Recommendation System</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Akash S. Verulkar1 , </a:t>
                      </a:r>
                      <a:r>
                        <a:rPr lang="en-IN" dirty="0" err="1">
                          <a:solidFill>
                            <a:schemeClr val="tx1"/>
                          </a:solidFill>
                          <a:latin typeface="Times New Roman" panose="02020603050405020304" pitchFamily="18" charset="0"/>
                          <a:cs typeface="Times New Roman" panose="02020603050405020304" pitchFamily="18" charset="0"/>
                        </a:rPr>
                        <a:t>Adesh</a:t>
                      </a:r>
                      <a:r>
                        <a:rPr lang="en-IN" dirty="0">
                          <a:solidFill>
                            <a:schemeClr val="tx1"/>
                          </a:solidFill>
                          <a:latin typeface="Times New Roman" panose="02020603050405020304" pitchFamily="18" charset="0"/>
                          <a:cs typeface="Times New Roman" panose="02020603050405020304" pitchFamily="18" charset="0"/>
                        </a:rPr>
                        <a:t> N. Mulik2 , Suraj A. Dukare3 , Prof. Swati S. Bharad4</a:t>
                      </a: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The paper discusses the design and implementation of a music recommendation system that helps users discover music tailored to their preferences.</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9479098"/>
                  </a:ext>
                </a:extLst>
              </a:tr>
              <a:tr h="1401641">
                <a:tc>
                  <a:txBody>
                    <a:bodyPr/>
                    <a:lstStyle/>
                    <a:p>
                      <a:r>
                        <a:rPr lang="en-US" dirty="0">
                          <a:solidFill>
                            <a:schemeClr val="tx1"/>
                          </a:solidFill>
                          <a:latin typeface="Times New Roman" panose="02020603050405020304" pitchFamily="18" charset="0"/>
                          <a:cs typeface="Times New Roman" panose="02020603050405020304" pitchFamily="18" charset="0"/>
                        </a:rPr>
                        <a:t>A Survey of Music Recommendation Systems and Future Perspectives</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err="1">
                          <a:solidFill>
                            <a:schemeClr val="tx1"/>
                          </a:solidFill>
                          <a:latin typeface="Times New Roman" panose="02020603050405020304" pitchFamily="18" charset="0"/>
                          <a:cs typeface="Times New Roman" panose="02020603050405020304" pitchFamily="18" charset="0"/>
                        </a:rPr>
                        <a:t>Yading</a:t>
                      </a:r>
                      <a:r>
                        <a:rPr lang="en-US" dirty="0">
                          <a:solidFill>
                            <a:schemeClr val="tx1"/>
                          </a:solidFill>
                          <a:latin typeface="Times New Roman" panose="02020603050405020304" pitchFamily="18" charset="0"/>
                          <a:cs typeface="Times New Roman" panose="02020603050405020304" pitchFamily="18" charset="0"/>
                        </a:rPr>
                        <a:t> Song, Simon Dixon, and Marcus Pearce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examines how music recommendation systems assist users in discovering music that aligns with their preferences. It acknowledges the increasing need for efficient recommendations due to the vast amount of digital music available today.</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3943027"/>
                  </a:ext>
                </a:extLst>
              </a:tr>
              <a:tr h="1401641">
                <a:tc>
                  <a:txBody>
                    <a:bodyPr/>
                    <a:lstStyle/>
                    <a:p>
                      <a:r>
                        <a:rPr lang="en-US" dirty="0">
                          <a:solidFill>
                            <a:schemeClr val="tx1"/>
                          </a:solidFill>
                          <a:latin typeface="Times New Roman" panose="02020603050405020304" pitchFamily="18" charset="0"/>
                          <a:cs typeface="Times New Roman" panose="02020603050405020304" pitchFamily="18" charset="0"/>
                        </a:rPr>
                        <a:t> Music Recommendation System Using Machine Learning </a:t>
                      </a: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 Rajesh Kumar; Rakesh</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 It discusses the architecture, methodologies, and benefits of using machine learning to personalize music recommendations effectively.</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311623"/>
                  </a:ext>
                </a:extLst>
              </a:tr>
            </a:tbl>
          </a:graphicData>
        </a:graphic>
      </p:graphicFrame>
    </p:spTree>
    <p:extLst>
      <p:ext uri="{BB962C8B-B14F-4D97-AF65-F5344CB8AC3E}">
        <p14:creationId xmlns:p14="http://schemas.microsoft.com/office/powerpoint/2010/main" val="193812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EA49-08BE-DFEE-4F13-DE42A6720D8E}"/>
              </a:ext>
            </a:extLst>
          </p:cNvPr>
          <p:cNvSpPr>
            <a:spLocks noGrp="1"/>
          </p:cNvSpPr>
          <p:nvPr>
            <p:ph type="title"/>
          </p:nvPr>
        </p:nvSpPr>
        <p:spPr>
          <a:xfrm>
            <a:off x="170825" y="147030"/>
            <a:ext cx="11816388" cy="810233"/>
          </a:xfrm>
        </p:spPr>
        <p:txBody>
          <a:bodyPr>
            <a:normAutofit fontScale="90000"/>
          </a:bodyPr>
          <a:lstStyle/>
          <a:p>
            <a:r>
              <a:rPr lang="en-US" sz="5400" dirty="0">
                <a:solidFill>
                  <a:srgbClr val="FF0000"/>
                </a:solidFill>
                <a:latin typeface="Times New Roman" panose="02020603050405020304" pitchFamily="18" charset="0"/>
                <a:cs typeface="Times New Roman" panose="02020603050405020304" pitchFamily="18" charset="0"/>
              </a:rPr>
              <a:t>TOOLS/TECHNOLOGIES USED</a:t>
            </a:r>
            <a:endParaRPr lang="en-IN" sz="5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33CE86-406D-07A3-3EF4-724CDEA63170}"/>
              </a:ext>
            </a:extLst>
          </p:cNvPr>
          <p:cNvSpPr>
            <a:spLocks noGrp="1"/>
          </p:cNvSpPr>
          <p:nvPr>
            <p:ph sz="quarter" idx="13"/>
          </p:nvPr>
        </p:nvSpPr>
        <p:spPr>
          <a:xfrm>
            <a:off x="136863" y="1285874"/>
            <a:ext cx="11850350" cy="5314951"/>
          </a:xfrm>
        </p:spPr>
        <p:txBody>
          <a:bodyPr>
            <a:normAutofit fontScale="25000" lnSpcReduction="20000"/>
          </a:bodyPr>
          <a:lstStyle/>
          <a:p>
            <a:pPr>
              <a:buFont typeface="Wingdings" panose="05000000000000000000" pitchFamily="2" charset="2"/>
              <a:buChar char="v"/>
            </a:pPr>
            <a:r>
              <a:rPr lang="en-IN" sz="8000" b="1" dirty="0">
                <a:latin typeface="Times New Roman" panose="02020603050405020304" pitchFamily="18" charset="0"/>
                <a:cs typeface="Times New Roman" panose="02020603050405020304" pitchFamily="18" charset="0"/>
              </a:rPr>
              <a:t>Hardware  components :</a:t>
            </a:r>
          </a:p>
          <a:p>
            <a:pPr>
              <a:buFont typeface="Wingdings" panose="05000000000000000000" pitchFamily="2" charset="2"/>
              <a:buChar char="v"/>
            </a:pPr>
            <a:r>
              <a:rPr lang="en-IN" sz="6400" b="1" dirty="0">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System                     </a:t>
            </a:r>
            <a:r>
              <a:rPr lang="en-IN" sz="6400" b="1" dirty="0">
                <a:latin typeface="Times New Roman" panose="02020603050405020304" pitchFamily="18" charset="0"/>
                <a:cs typeface="Times New Roman" panose="02020603050405020304" pitchFamily="18" charset="0"/>
              </a:rPr>
              <a:t>:</a:t>
            </a:r>
            <a:r>
              <a:rPr lang="en-IN" sz="6400" dirty="0">
                <a:latin typeface="Times New Roman" panose="02020603050405020304" pitchFamily="18" charset="0"/>
                <a:cs typeface="Times New Roman" panose="02020603050405020304" pitchFamily="18" charset="0"/>
              </a:rPr>
              <a:t>     intel i3 processor.</a:t>
            </a:r>
          </a:p>
          <a:p>
            <a:pPr>
              <a:buFont typeface="Wingdings" panose="05000000000000000000" pitchFamily="2" charset="2"/>
              <a:buChar char="v"/>
            </a:pPr>
            <a:r>
              <a:rPr lang="en-IN" sz="6400" dirty="0">
                <a:latin typeface="Times New Roman" panose="02020603050405020304" pitchFamily="18" charset="0"/>
                <a:cs typeface="Times New Roman" panose="02020603050405020304" pitchFamily="18" charset="0"/>
              </a:rPr>
              <a:t> Hard Disk               </a:t>
            </a:r>
            <a:r>
              <a:rPr lang="en-IN" sz="6400" b="1" dirty="0">
                <a:latin typeface="Times New Roman" panose="02020603050405020304" pitchFamily="18" charset="0"/>
                <a:cs typeface="Times New Roman" panose="02020603050405020304" pitchFamily="18" charset="0"/>
              </a:rPr>
              <a:t>:</a:t>
            </a:r>
            <a:r>
              <a:rPr lang="en-IN" sz="6400" dirty="0">
                <a:latin typeface="Times New Roman" panose="02020603050405020304" pitchFamily="18" charset="0"/>
                <a:cs typeface="Times New Roman" panose="02020603050405020304" pitchFamily="18" charset="0"/>
              </a:rPr>
              <a:t>      500 GB.</a:t>
            </a:r>
          </a:p>
          <a:p>
            <a:pPr>
              <a:buFont typeface="Wingdings" panose="05000000000000000000" pitchFamily="2" charset="2"/>
              <a:buChar char="v"/>
            </a:pPr>
            <a:r>
              <a:rPr lang="en-IN" sz="6400" dirty="0">
                <a:latin typeface="Times New Roman" panose="02020603050405020304" pitchFamily="18" charset="0"/>
                <a:cs typeface="Times New Roman" panose="02020603050405020304" pitchFamily="18" charset="0"/>
              </a:rPr>
              <a:t> Monitor                  </a:t>
            </a:r>
            <a:r>
              <a:rPr lang="en-IN" sz="6400" b="1" dirty="0">
                <a:latin typeface="Times New Roman" panose="02020603050405020304" pitchFamily="18" charset="0"/>
                <a:cs typeface="Times New Roman" panose="02020603050405020304" pitchFamily="18" charset="0"/>
              </a:rPr>
              <a:t>:</a:t>
            </a:r>
            <a:r>
              <a:rPr lang="en-IN" sz="6400" dirty="0">
                <a:latin typeface="Times New Roman" panose="02020603050405020304" pitchFamily="18" charset="0"/>
                <a:cs typeface="Times New Roman" panose="02020603050405020304" pitchFamily="18" charset="0"/>
              </a:rPr>
              <a:t>      15’’ LED Display.</a:t>
            </a:r>
          </a:p>
          <a:p>
            <a:pPr>
              <a:buFont typeface="Wingdings" panose="05000000000000000000" pitchFamily="2" charset="2"/>
              <a:buChar char="v"/>
            </a:pPr>
            <a:r>
              <a:rPr lang="en-IN" sz="6400" dirty="0">
                <a:latin typeface="Times New Roman" panose="02020603050405020304" pitchFamily="18" charset="0"/>
                <a:cs typeface="Times New Roman" panose="02020603050405020304" pitchFamily="18" charset="0"/>
              </a:rPr>
              <a:t> Input Devices       </a:t>
            </a:r>
            <a:r>
              <a:rPr lang="en-IN" sz="6400" b="1" dirty="0">
                <a:latin typeface="Times New Roman" panose="02020603050405020304" pitchFamily="18" charset="0"/>
                <a:cs typeface="Times New Roman" panose="02020603050405020304" pitchFamily="18" charset="0"/>
              </a:rPr>
              <a:t>:</a:t>
            </a:r>
            <a:r>
              <a:rPr lang="en-IN" sz="6400" dirty="0">
                <a:latin typeface="Times New Roman" panose="02020603050405020304" pitchFamily="18" charset="0"/>
                <a:cs typeface="Times New Roman" panose="02020603050405020304" pitchFamily="18" charset="0"/>
              </a:rPr>
              <a:t>       Keyboard, Mouse.</a:t>
            </a:r>
          </a:p>
          <a:p>
            <a:pPr>
              <a:buFont typeface="Wingdings" panose="05000000000000000000" pitchFamily="2" charset="2"/>
              <a:buChar char="v"/>
            </a:pPr>
            <a:r>
              <a:rPr lang="en-IN" sz="6400" dirty="0">
                <a:latin typeface="Times New Roman" panose="02020603050405020304" pitchFamily="18" charset="0"/>
                <a:cs typeface="Times New Roman" panose="02020603050405020304" pitchFamily="18" charset="0"/>
              </a:rPr>
              <a:t> Ram                            </a:t>
            </a:r>
            <a:r>
              <a:rPr lang="en-IN" sz="6400" b="1" dirty="0">
                <a:latin typeface="Times New Roman" panose="02020603050405020304" pitchFamily="18" charset="0"/>
                <a:cs typeface="Times New Roman" panose="02020603050405020304" pitchFamily="18" charset="0"/>
              </a:rPr>
              <a:t>:</a:t>
            </a:r>
            <a:r>
              <a:rPr lang="en-IN" sz="6400" dirty="0">
                <a:latin typeface="Times New Roman" panose="02020603050405020304" pitchFamily="18" charset="0"/>
                <a:cs typeface="Times New Roman" panose="02020603050405020304" pitchFamily="18" charset="0"/>
              </a:rPr>
              <a:t>       8GB.</a:t>
            </a:r>
          </a:p>
          <a:p>
            <a:pPr marL="0" indent="0">
              <a:buNone/>
            </a:pPr>
            <a:endParaRPr lang="en-IN" sz="5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8000" b="1" dirty="0">
                <a:latin typeface="Times New Roman" panose="02020603050405020304" pitchFamily="18" charset="0"/>
                <a:cs typeface="Times New Roman" panose="02020603050405020304" pitchFamily="18" charset="0"/>
              </a:rPr>
              <a:t>SOFTWARE COMPONENTS :</a:t>
            </a:r>
          </a:p>
          <a:p>
            <a:pPr>
              <a:buFont typeface="Wingdings" panose="05000000000000000000" pitchFamily="2" charset="2"/>
              <a:buChar char="v"/>
            </a:pPr>
            <a:r>
              <a:rPr lang="en-US" sz="6400" dirty="0">
                <a:solidFill>
                  <a:schemeClr val="tx1">
                    <a:lumMod val="95000"/>
                    <a:lumOff val="5000"/>
                  </a:schemeClr>
                </a:solidFill>
                <a:latin typeface="Times New Roman" panose="02020603050405020304" pitchFamily="18" charset="0"/>
                <a:cs typeface="Times New Roman" panose="02020603050405020304" pitchFamily="18" charset="0"/>
              </a:rPr>
              <a:t>IDLE(Python3.13 64Bit)  </a:t>
            </a:r>
            <a:r>
              <a:rPr lang="en-US" sz="6400" b="1" dirty="0">
                <a:latin typeface="Times New Roman" panose="02020603050405020304" pitchFamily="18" charset="0"/>
                <a:cs typeface="Times New Roman" panose="02020603050405020304" pitchFamily="18" charset="0"/>
              </a:rPr>
              <a:t>:</a:t>
            </a:r>
            <a:r>
              <a:rPr lang="en-US" sz="6400" dirty="0">
                <a:latin typeface="Times New Roman" panose="02020603050405020304" pitchFamily="18" charset="0"/>
                <a:cs typeface="Times New Roman" panose="02020603050405020304" pitchFamily="18" charset="0"/>
              </a:rPr>
              <a:t>  IDLE is Python’s Integrated Development and Learning Environment.</a:t>
            </a:r>
          </a:p>
          <a:p>
            <a:pPr marL="0" indent="0">
              <a:buNone/>
            </a:pPr>
            <a:endParaRPr lang="en-IN" sz="6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6400" dirty="0" err="1">
                <a:latin typeface="Times New Roman" panose="02020603050405020304" pitchFamily="18" charset="0"/>
                <a:cs typeface="Times New Roman" panose="02020603050405020304" pitchFamily="18" charset="0"/>
              </a:rPr>
              <a:t>Tkinter</a:t>
            </a:r>
            <a:r>
              <a:rPr lang="en-US" sz="6400" dirty="0">
                <a:latin typeface="Times New Roman" panose="020206030504050203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a:t>
            </a:r>
            <a:r>
              <a:rPr lang="en-US" sz="6400" dirty="0">
                <a:latin typeface="Times New Roman" panose="02020603050405020304" pitchFamily="18" charset="0"/>
                <a:cs typeface="Times New Roman" panose="02020603050405020304" pitchFamily="18" charset="0"/>
              </a:rPr>
              <a:t>   A Python library used for building the graphical user interface (GUI) of the application It provides widgets like labels, buttons, and text boxes that allow for easy interaction with users.</a:t>
            </a:r>
          </a:p>
          <a:p>
            <a:pPr marL="0" indent="0">
              <a:buNone/>
            </a:pPr>
            <a:endParaRPr lang="en-US" sz="6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6400" dirty="0">
                <a:latin typeface="Times New Roman" panose="02020603050405020304" pitchFamily="18" charset="0"/>
                <a:cs typeface="Times New Roman" panose="02020603050405020304" pitchFamily="18" charset="0"/>
              </a:rPr>
              <a:t> Web browser Module   </a:t>
            </a:r>
            <a:r>
              <a:rPr lang="en-US" sz="6400" b="1" dirty="0">
                <a:latin typeface="Times New Roman" panose="02020603050405020304" pitchFamily="18" charset="0"/>
                <a:cs typeface="Times New Roman" panose="02020603050405020304" pitchFamily="18" charset="0"/>
              </a:rPr>
              <a:t>:</a:t>
            </a:r>
            <a:r>
              <a:rPr lang="en-US" sz="6400" dirty="0">
                <a:latin typeface="Times New Roman" panose="02020603050405020304" pitchFamily="18" charset="0"/>
                <a:cs typeface="Times New Roman" panose="02020603050405020304" pitchFamily="18" charset="0"/>
              </a:rPr>
              <a:t>   A built-in Python module used to open the YouTube search results in the user’s default web browser, allowing direct access to the recommended music content.</a:t>
            </a:r>
            <a:endParaRPr lang="en-IN" sz="6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7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1000"/>
                                        <p:tgtEl>
                                          <p:spTgt spid="3">
                                            <p:txEl>
                                              <p:pRg st="12" end="12"/>
                                            </p:txEl>
                                          </p:spTgt>
                                        </p:tgtEl>
                                      </p:cBhvr>
                                    </p:animEffect>
                                    <p:anim calcmode="lin" valueType="num">
                                      <p:cBhvr>
                                        <p:cTn id="6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BF09-3B4D-8134-757C-03813D5A1556}"/>
              </a:ext>
            </a:extLst>
          </p:cNvPr>
          <p:cNvSpPr>
            <a:spLocks noGrp="1"/>
          </p:cNvSpPr>
          <p:nvPr>
            <p:ph type="title"/>
          </p:nvPr>
        </p:nvSpPr>
        <p:spPr>
          <a:xfrm>
            <a:off x="142875" y="157163"/>
            <a:ext cx="11830050" cy="1614487"/>
          </a:xfrm>
        </p:spPr>
        <p:txBody>
          <a:bodyPr>
            <a:normAutofit/>
          </a:bodyPr>
          <a:lstStyle/>
          <a:p>
            <a:r>
              <a:rPr lang="en-US" sz="6000" dirty="0">
                <a:solidFill>
                  <a:srgbClr val="FF0000"/>
                </a:solidFill>
                <a:latin typeface="Times New Roman" panose="02020603050405020304" pitchFamily="18" charset="0"/>
                <a:cs typeface="Times New Roman" panose="02020603050405020304" pitchFamily="18" charset="0"/>
              </a:rPr>
              <a:t>EXISTING SYSTEM</a:t>
            </a:r>
            <a:endParaRPr lang="en-IN"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5137E1-7B90-7CDF-E47B-3216984F3EFF}"/>
              </a:ext>
            </a:extLst>
          </p:cNvPr>
          <p:cNvSpPr>
            <a:spLocks noGrp="1"/>
          </p:cNvSpPr>
          <p:nvPr>
            <p:ph sz="quarter" idx="13"/>
          </p:nvPr>
        </p:nvSpPr>
        <p:spPr>
          <a:xfrm>
            <a:off x="142875" y="2071688"/>
            <a:ext cx="11830050" cy="4629150"/>
          </a:xfrm>
        </p:spPr>
        <p:txBody>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Provide users with a convenient way to discover music based on a song name, mood, or keyword.</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primary objective of this project is to design and develop a user-friendly application that allows users to find music videos on YouTube based on their search queries.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This project achieves the goal of helping users discover music more efficiently, making the experience of finding new songs enjoyable and convenient.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97543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F6D-1166-559C-B8A7-AB4023CD6B42}"/>
              </a:ext>
            </a:extLst>
          </p:cNvPr>
          <p:cNvSpPr>
            <a:spLocks noGrp="1"/>
          </p:cNvSpPr>
          <p:nvPr>
            <p:ph type="title"/>
          </p:nvPr>
        </p:nvSpPr>
        <p:spPr>
          <a:xfrm>
            <a:off x="128588" y="157163"/>
            <a:ext cx="11915775" cy="1300162"/>
          </a:xfrm>
        </p:spPr>
        <p:txBody>
          <a:bodyPr>
            <a:normAutofit/>
          </a:bodyPr>
          <a:lstStyle/>
          <a:p>
            <a:r>
              <a:rPr lang="en-US" sz="6600" dirty="0">
                <a:solidFill>
                  <a:srgbClr val="FF0000"/>
                </a:solidFill>
                <a:latin typeface="Times New Roman" panose="02020603050405020304" pitchFamily="18" charset="0"/>
                <a:cs typeface="Times New Roman" panose="02020603050405020304" pitchFamily="18" charset="0"/>
              </a:rPr>
              <a:t>PROPOSED SYSTEM</a:t>
            </a:r>
            <a:endParaRPr lang="en-IN" sz="6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94618-4174-E335-E848-15BFE965E0F7}"/>
              </a:ext>
            </a:extLst>
          </p:cNvPr>
          <p:cNvSpPr>
            <a:spLocks noGrp="1"/>
          </p:cNvSpPr>
          <p:nvPr>
            <p:ph sz="quarter" idx="13"/>
          </p:nvPr>
        </p:nvSpPr>
        <p:spPr>
          <a:xfrm>
            <a:off x="128588" y="2000249"/>
            <a:ext cx="11915775" cy="4700587"/>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generates a search URL for relevant music content and displays it to the user, offering an option to open the results in a web browser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results in a web browser .</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app is designed to simplify music discovery by providing a quick and user-friendly way to explore YouTube’s music offerings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leverages the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library for the graphical interface and the web browser module for seamless integration with YouTube .</a:t>
            </a: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618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D2AD-3927-65A5-9FF0-1E45DB11CD97}"/>
              </a:ext>
            </a:extLst>
          </p:cNvPr>
          <p:cNvSpPr>
            <a:spLocks noGrp="1"/>
          </p:cNvSpPr>
          <p:nvPr>
            <p:ph type="title"/>
          </p:nvPr>
        </p:nvSpPr>
        <p:spPr>
          <a:xfrm>
            <a:off x="913149" y="114300"/>
            <a:ext cx="10364451" cy="1314450"/>
          </a:xfrm>
        </p:spPr>
        <p:txBody>
          <a:bodyPr>
            <a:normAutofit/>
          </a:bodyPr>
          <a:lstStyle/>
          <a:p>
            <a:r>
              <a:rPr lang="en-US" sz="6000" dirty="0">
                <a:solidFill>
                  <a:srgbClr val="FF0000"/>
                </a:solidFill>
                <a:latin typeface="Times New Roman" panose="02020603050405020304" pitchFamily="18" charset="0"/>
                <a:cs typeface="Times New Roman" panose="02020603050405020304" pitchFamily="18" charset="0"/>
              </a:rPr>
              <a:t>SNAPSHOTS</a:t>
            </a:r>
            <a:endParaRPr lang="en-IN" sz="6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C3458B6-F6A6-1C93-8904-25675E369E3B}"/>
              </a:ext>
            </a:extLst>
          </p:cNvPr>
          <p:cNvPicPr>
            <a:picLocks noGrp="1" noChangeAspect="1"/>
          </p:cNvPicPr>
          <p:nvPr>
            <p:ph sz="quarter" idx="13"/>
          </p:nvPr>
        </p:nvPicPr>
        <p:blipFill>
          <a:blip r:embed="rId2"/>
          <a:stretch>
            <a:fillRect/>
          </a:stretch>
        </p:blipFill>
        <p:spPr>
          <a:xfrm>
            <a:off x="371476" y="2014697"/>
            <a:ext cx="5492563" cy="2914491"/>
          </a:xfrm>
          <a:prstGeom prst="rect">
            <a:avLst/>
          </a:prstGeom>
        </p:spPr>
      </p:pic>
      <p:pic>
        <p:nvPicPr>
          <p:cNvPr id="6" name="Picture 5">
            <a:extLst>
              <a:ext uri="{FF2B5EF4-FFF2-40B4-BE49-F238E27FC236}">
                <a16:creationId xmlns:a16="http://schemas.microsoft.com/office/drawing/2014/main" id="{8FE535BC-D12F-B726-3C89-F5D7FCBF9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862" y="2014697"/>
            <a:ext cx="5466807" cy="2914491"/>
          </a:xfrm>
          <a:prstGeom prst="rect">
            <a:avLst/>
          </a:prstGeom>
        </p:spPr>
      </p:pic>
    </p:spTree>
    <p:extLst>
      <p:ext uri="{BB962C8B-B14F-4D97-AF65-F5344CB8AC3E}">
        <p14:creationId xmlns:p14="http://schemas.microsoft.com/office/powerpoint/2010/main" val="27533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66FCD6-72A5-4B1C-7961-19371B1BF61C}"/>
              </a:ext>
            </a:extLst>
          </p:cNvPr>
          <p:cNvPicPr>
            <a:picLocks noGrp="1" noChangeAspect="1"/>
          </p:cNvPicPr>
          <p:nvPr>
            <p:ph sz="quarter" idx="13"/>
          </p:nvPr>
        </p:nvPicPr>
        <p:blipFill>
          <a:blip r:embed="rId2"/>
          <a:stretch>
            <a:fillRect/>
          </a:stretch>
        </p:blipFill>
        <p:spPr>
          <a:xfrm>
            <a:off x="2200275" y="385764"/>
            <a:ext cx="7615238" cy="6171498"/>
          </a:xfrm>
          <a:prstGeom prst="rect">
            <a:avLst/>
          </a:prstGeom>
        </p:spPr>
      </p:pic>
    </p:spTree>
    <p:extLst>
      <p:ext uri="{BB962C8B-B14F-4D97-AF65-F5344CB8AC3E}">
        <p14:creationId xmlns:p14="http://schemas.microsoft.com/office/powerpoint/2010/main" val="177796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FB95-41AE-FD58-DF2F-93379B44F574}"/>
              </a:ext>
            </a:extLst>
          </p:cNvPr>
          <p:cNvSpPr>
            <a:spLocks noGrp="1"/>
          </p:cNvSpPr>
          <p:nvPr>
            <p:ph type="title"/>
          </p:nvPr>
        </p:nvSpPr>
        <p:spPr>
          <a:xfrm>
            <a:off x="442288" y="0"/>
            <a:ext cx="10364451" cy="1414463"/>
          </a:xfrm>
        </p:spPr>
        <p:txBody>
          <a:bodyPr>
            <a:normAutofit/>
          </a:bodyPr>
          <a:lstStyle/>
          <a:p>
            <a:r>
              <a:rPr lang="en-US" sz="6000" dirty="0">
                <a:solidFill>
                  <a:srgbClr val="FF0000"/>
                </a:solidFill>
                <a:latin typeface="Times New Roman" panose="02020603050405020304" pitchFamily="18" charset="0"/>
                <a:cs typeface="Times New Roman" panose="02020603050405020304" pitchFamily="18" charset="0"/>
              </a:rPr>
              <a:t>CONCLUSION</a:t>
            </a:r>
            <a:endParaRPr lang="en-IN" sz="6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51D3BD-3177-34B3-B37F-402A2A5F4BCA}"/>
              </a:ext>
            </a:extLst>
          </p:cNvPr>
          <p:cNvSpPr>
            <a:spLocks noGrp="1"/>
          </p:cNvSpPr>
          <p:nvPr>
            <p:ph sz="quarter" idx="13"/>
          </p:nvPr>
        </p:nvSpPr>
        <p:spPr>
          <a:xfrm>
            <a:off x="171449" y="1728788"/>
            <a:ext cx="11801475" cy="4743450"/>
          </a:xfrm>
        </p:spPr>
        <p:txBody>
          <a:bodyPr>
            <a:normAutofit fontScale="92500"/>
          </a:bodyPr>
          <a:lstStyle/>
          <a:p>
            <a:pPr>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The YouTube Music Recommender application provides an effective and user- friendly way for individuals to discover music tailored to their preferences.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By utilizing Python,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and web integration through the Web Browser module, the app simplifies the process of exploring YouTube’s music content.</a:t>
            </a:r>
          </a:p>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program allows users to input a song or mood, receive a customized search URL, and then access the results directly in a web browser.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achieves the goal of helping users discover music more efficiently, making the experience of finding new songs enjoyable and convenient.</a:t>
            </a:r>
            <a:endParaRPr lang="en-IN" dirty="0">
              <a:latin typeface="Times New Roman" panose="02020603050405020304" pitchFamily="18" charset="0"/>
              <a:cs typeface="Times New Roman" panose="02020603050405020304" pitchFamily="18" charset="0"/>
            </a:endParaRPr>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369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251</TotalTime>
  <Words>783</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Tw Cen MT</vt:lpstr>
      <vt:lpstr>Wingdings</vt:lpstr>
      <vt:lpstr>Droplet</vt:lpstr>
      <vt:lpstr>                                      MAHARANI  LAKSHMI AMMANNI COLLEGE FOR WOMEN AUTONOMOUS   DEPARTMENT OF COMPUTER SCIENCE                                                                                                                           PROJECT TITTLE                                                                                                                                                                                                                                                                                 YOUTUBE MUSIC RECOMMENDATION SYSTEM                                                                                                                                                                                                                                   </vt:lpstr>
      <vt:lpstr>ABSTRACT</vt:lpstr>
      <vt:lpstr>LITERATURE SURVEY</vt:lpstr>
      <vt:lpstr>TOOLS/TECHNOLOGIES USED</vt:lpstr>
      <vt:lpstr>EXISTING SYSTEM</vt:lpstr>
      <vt:lpstr>PROPOSED SYSTEM</vt:lpstr>
      <vt:lpstr>SNAPSHOTS</vt:lpstr>
      <vt:lpstr>PowerPoint Presentation</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Guru Prasad K N</dc:creator>
  <cp:lastModifiedBy>Guru Prasad K N</cp:lastModifiedBy>
  <cp:revision>3</cp:revision>
  <dcterms:created xsi:type="dcterms:W3CDTF">2024-11-30T12:42:24Z</dcterms:created>
  <dcterms:modified xsi:type="dcterms:W3CDTF">2024-12-01T12:42:55Z</dcterms:modified>
</cp:coreProperties>
</file>