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4" r:id="rId2"/>
    <p:sldId id="298" r:id="rId3"/>
    <p:sldId id="295" r:id="rId4"/>
    <p:sldId id="309" r:id="rId5"/>
    <p:sldId id="318" r:id="rId6"/>
    <p:sldId id="319" r:id="rId7"/>
    <p:sldId id="320" r:id="rId8"/>
    <p:sldId id="321" r:id="rId9"/>
    <p:sldId id="3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25" autoAdjust="0"/>
  </p:normalViewPr>
  <p:slideViewPr>
    <p:cSldViewPr snapToGrid="0">
      <p:cViewPr varScale="1">
        <p:scale>
          <a:sx n="69" d="100"/>
          <a:sy n="69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A646C-037B-4FE8-AC6D-9521BBE3A5AC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BD896-16AF-4933-8759-E5A6A6CE39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62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0403-D5C1-4EF0-82BD-B6F7C1B9B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44BFB-F351-4AAB-827B-8262F4729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8EF00-0F82-48E1-9E98-E0DF3283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F799-E5BC-49F4-AC70-FB954C64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3B6A5-4E30-441F-93D4-E0E5514A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3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879E-C362-4743-B69D-6BE594D7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B1A9C-0CD7-4C7B-BCFB-97620B3FB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59C4B-66B7-4893-83EF-A0C2E63F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EAD-BAAA-4180-A61E-8F48EF84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87B00-5982-4439-81FB-2D707E25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1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D46E6-9F84-493F-8042-C6790F2E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01F12-6F48-424E-A232-EE9856FDE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6B9B8-DED5-46A1-853D-A2B94798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B556-8BD1-4CDB-9EC4-281648B7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95D0D-D6DA-403B-9874-407C2164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9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A2A0-B614-4E83-85B7-B97EC76D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2753-DA6F-4D70-877B-A4BF7567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3DECF-9962-468E-9963-C8444F8E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0998D-2353-4274-B79C-20003AE2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F9109-F302-4318-909C-9829EB25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11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672A-0DE1-41DC-B945-FF9C839F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0E34A-1C73-42BC-A0EC-92E3C5538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1679-9463-40F4-B5A8-A43112CC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52941-4F1F-4A9D-B07A-268126A0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136D6-7CC2-40BF-AA8B-1D93531F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9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0384-5781-4331-8FE6-0C5C3BF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71A3-3457-42A9-A82F-0E5A99C2A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F9E22-7C0B-45CD-8683-72925C40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9F51E-61F2-4D93-A221-E58DDE1E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43433-B608-4952-A983-7185A3F7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1488C-92C0-4759-B8C3-0A77B4DF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4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C5A2-E53C-4A98-804A-458F12BD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0CA26-D7AA-493D-BBC1-111C704D2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597E0-3B15-4E90-A3E0-F148DEEE2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7F7FF-BB31-45EA-BB75-470DAF6A0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51FC4-053E-42C3-BC0D-3C51ED06D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CF39E-B7C4-4082-96B2-D43EBEF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A7BD8-77CF-4707-B47E-56EFFA38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B5001-B199-43F7-B8E8-1F82F73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6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6557-E315-432D-85F6-3070EF5E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0431E-95B6-4CD3-B668-3009359F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6225D-C4C1-4CB4-863A-23821572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4EE05-9DC5-41BB-9AC2-525815DD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2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8F0DA-9730-42FB-8C2F-7419297B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22C5E-4520-42A8-8F89-67E60C32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7C71F-3D55-458F-BE36-0949D605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82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26A6-C22C-4537-8C12-056FAEBC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765F-21A5-4B1F-872B-6AAB43466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B4727-95D4-4DD8-B127-E55C24249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269B6-BD9C-41F3-BD50-C3E0BB98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E3AC-32FD-4E29-8203-C3F28D78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F1814-9F16-4E4D-B189-EB742B54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69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6548-F116-47CE-9BAB-15ED7582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DE3B3-6AE5-4E6E-A803-B89567C4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6C12-1E96-42C1-880F-5C9DB327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C4459-F833-4CDE-A22F-D25743D9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6808-A4E2-4F16-8ACA-29FFAF0409A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9D3F-251F-4D26-AC0B-F6669076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E80F7-D222-4DF5-861A-CF2FC51D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6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98844-C093-463B-B98C-EB7E5026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5AF6-9D48-4D57-8860-4F021ECF9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DB0B7-C18A-4165-A1D4-99FDC721C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36808-A4E2-4F16-8ACA-29FFAF0409A5}" type="datetimeFigureOut">
              <a:rPr lang="en-IN" smtClean="0"/>
              <a:t>13-03-2021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D6A83-367D-4B2B-83FD-5CB8504EF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33AE-059F-4671-B107-6549A6910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D7B7-A4F0-4E0E-9632-59EBBD30C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://www.electricalengineeringinfo.com/2014/08/principle-and-working-of-synchronous-generator-alternator.html%20Don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www.electricalengineeringinfo.com/2014/08/principle-and-working-of-synchronous-generator-alternator.html%20D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://www.electricalengineeringinfo.com/2014/08/principle-and-working-of-synchronous-generator-alternator.html%20D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electricalengineeringinfo.com/2014/08/principle-and-working-of-synchronous-generator-alternator.html%20Do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98A3-6754-47F3-90FA-BEC690A6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7" y="2429899"/>
            <a:ext cx="10515600" cy="1325563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7030A0"/>
                </a:solidFill>
              </a:rPr>
              <a:t>Alternator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1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404A-C79D-484C-ABEC-386DFAFE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7"/>
            <a:ext cx="10515600" cy="68692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Alternator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E482-8353-4A90-A7E3-EEAE7C70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8861"/>
            <a:ext cx="11088329" cy="497512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Definition:</a:t>
            </a:r>
            <a:r>
              <a:rPr lang="en-US" dirty="0"/>
              <a:t> The synchronous generator or alternator is an electrical machine that converts the mechanical power from a prime mover into an AC </a:t>
            </a:r>
            <a:r>
              <a:rPr lang="en-US" dirty="0" smtClean="0"/>
              <a:t>electrical </a:t>
            </a:r>
            <a:r>
              <a:rPr lang="en-US" dirty="0"/>
              <a:t>power at a particular voltage and frequency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dirty="0"/>
              <a:t>Difference between DC Generator and Alternator: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It </a:t>
            </a:r>
            <a:r>
              <a:rPr lang="en-US" dirty="0"/>
              <a:t>is seen that in the case of a </a:t>
            </a:r>
            <a:r>
              <a:rPr lang="en-US" dirty="0" smtClean="0"/>
              <a:t>DC </a:t>
            </a:r>
            <a:r>
              <a:rPr lang="en-US" dirty="0"/>
              <a:t>generator, basically, the nature of the induced </a:t>
            </a:r>
            <a:r>
              <a:rPr lang="en-US" dirty="0" err="1"/>
              <a:t>e.m.f</a:t>
            </a:r>
            <a:r>
              <a:rPr lang="en-US" dirty="0"/>
              <a:t> in the armature conductors is of alternating type. By using commutator and brush assembly it is converted to </a:t>
            </a:r>
            <a:r>
              <a:rPr lang="en-US" dirty="0" smtClean="0"/>
              <a:t>DC </a:t>
            </a:r>
            <a:r>
              <a:rPr lang="en-US" dirty="0"/>
              <a:t>and made available to the external circuit.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   If commutator is dropped from a </a:t>
            </a:r>
            <a:r>
              <a:rPr lang="en-US" dirty="0" smtClean="0"/>
              <a:t>DC </a:t>
            </a:r>
            <a:r>
              <a:rPr lang="en-US" dirty="0"/>
              <a:t>generator and induced </a:t>
            </a:r>
            <a:r>
              <a:rPr lang="en-US" dirty="0" err="1"/>
              <a:t>e.m.f</a:t>
            </a:r>
            <a:r>
              <a:rPr lang="en-US" dirty="0"/>
              <a:t> is tapped from an armature directly outside, the nature of such </a:t>
            </a:r>
            <a:r>
              <a:rPr lang="en-US" dirty="0" err="1"/>
              <a:t>emf</a:t>
            </a:r>
            <a:r>
              <a:rPr lang="en-US" dirty="0"/>
              <a:t> will be alternating. Such a machine without a commutator, providing an </a:t>
            </a:r>
            <a:r>
              <a:rPr lang="en-US" dirty="0" smtClean="0"/>
              <a:t>AC </a:t>
            </a:r>
            <a:r>
              <a:rPr lang="en-US" dirty="0" err="1"/>
              <a:t>emf</a:t>
            </a:r>
            <a:r>
              <a:rPr lang="en-US" dirty="0"/>
              <a:t> to the external circuit is called an </a:t>
            </a:r>
            <a:r>
              <a:rPr lang="en-US" b="1" dirty="0"/>
              <a:t>alternator</a:t>
            </a:r>
            <a:r>
              <a:rPr lang="en-US" dirty="0"/>
              <a:t>.</a:t>
            </a:r>
          </a:p>
          <a:p>
            <a:pPr algn="just"/>
            <a:endParaRPr lang="en-IN" sz="2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A2704EA-BE54-4734-AC02-876DEFC5EA1D}"/>
              </a:ext>
            </a:extLst>
          </p:cNvPr>
          <p:cNvSpPr/>
          <p:nvPr/>
        </p:nvSpPr>
        <p:spPr>
          <a:xfrm>
            <a:off x="10270836" y="6108128"/>
            <a:ext cx="951346" cy="495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73EF-A239-4662-A29B-431DA5B9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3454"/>
            <a:ext cx="10979727" cy="38926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Construction of Synchronous generator or </a:t>
            </a:r>
            <a:r>
              <a:rPr lang="en-US" dirty="0" smtClean="0"/>
              <a:t>alternator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05C52-0F1E-493F-B26B-52100BC66C15}"/>
              </a:ext>
            </a:extLst>
          </p:cNvPr>
          <p:cNvSpPr txBox="1"/>
          <p:nvPr/>
        </p:nvSpPr>
        <p:spPr>
          <a:xfrm>
            <a:off x="264851" y="1151269"/>
            <a:ext cx="115530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     </a:t>
            </a:r>
            <a:r>
              <a:rPr lang="en-US" sz="2400" dirty="0" smtClean="0"/>
              <a:t>     In</a:t>
            </a:r>
            <a:r>
              <a:rPr lang="en-US" sz="2400" dirty="0"/>
              <a:t> </a:t>
            </a:r>
            <a:r>
              <a:rPr lang="en-US" sz="2400" b="1" dirty="0"/>
              <a:t>Synchronous generator</a:t>
            </a:r>
            <a:r>
              <a:rPr lang="en-US" sz="2400" dirty="0"/>
              <a:t> or </a:t>
            </a:r>
            <a:r>
              <a:rPr lang="en-US" sz="2400" b="1" u="sng" dirty="0">
                <a:hlinkClick r:id="rId2"/>
              </a:rPr>
              <a:t>alternators</a:t>
            </a:r>
            <a:r>
              <a:rPr lang="en-US" sz="2400" dirty="0"/>
              <a:t> the stationary winding is called 'stator' while the rotating winding is called 'Rotor'.</a:t>
            </a:r>
          </a:p>
          <a:p>
            <a:pPr fontAlgn="base"/>
            <a:r>
              <a:rPr lang="en-US" sz="2400" b="1" dirty="0"/>
              <a:t>Stator:</a:t>
            </a:r>
          </a:p>
          <a:p>
            <a:pPr fontAlgn="base"/>
            <a:r>
              <a:rPr lang="en-US" sz="2400" dirty="0"/>
              <a:t>The stator in the synchronous generator is a stationary armature</a:t>
            </a:r>
            <a:r>
              <a:rPr lang="en-US" sz="2400" dirty="0" smtClean="0"/>
              <a:t>. This </a:t>
            </a:r>
            <a:r>
              <a:rPr lang="en-US" sz="2400" dirty="0"/>
              <a:t>consists of a core and the slots to hold the armature winding similar to the armature of a </a:t>
            </a:r>
            <a:r>
              <a:rPr lang="en-US" sz="2400" dirty="0" smtClean="0"/>
              <a:t>DC generator. The </a:t>
            </a:r>
            <a:r>
              <a:rPr lang="en-US" sz="2400" dirty="0"/>
              <a:t>stator core uses a laminated construction</a:t>
            </a:r>
            <a:r>
              <a:rPr lang="en-US" sz="2400" dirty="0" smtClean="0"/>
              <a:t>. It </a:t>
            </a:r>
            <a:r>
              <a:rPr lang="en-US" sz="2400" dirty="0"/>
              <a:t>is built up of special steel stampings insulated from each other with varnish or paper</a:t>
            </a:r>
            <a:r>
              <a:rPr lang="en-US" sz="2400" dirty="0" smtClean="0"/>
              <a:t>. The </a:t>
            </a:r>
            <a:r>
              <a:rPr lang="en-US" sz="2400" dirty="0"/>
              <a:t>laminated construction is basically to keep down eddy current losses.</a:t>
            </a:r>
            <a:br>
              <a:rPr lang="en-US" sz="2400" dirty="0"/>
            </a:br>
            <a:r>
              <a:rPr lang="en-US" sz="2400" dirty="0"/>
              <a:t>        Generally choice of material is steel to keep </a:t>
            </a:r>
            <a:r>
              <a:rPr lang="en-US" sz="2400" dirty="0" smtClean="0"/>
              <a:t>down</a:t>
            </a:r>
          </a:p>
          <a:p>
            <a:pPr fontAlgn="base"/>
            <a:r>
              <a:rPr lang="en-US" sz="2400" dirty="0" smtClean="0"/>
              <a:t> </a:t>
            </a:r>
            <a:r>
              <a:rPr lang="en-US" sz="2400" dirty="0"/>
              <a:t>hysteresis losses</a:t>
            </a:r>
            <a:r>
              <a:rPr lang="en-US" sz="2400" dirty="0" smtClean="0"/>
              <a:t>. The </a:t>
            </a:r>
            <a:r>
              <a:rPr lang="en-US" sz="2400" dirty="0"/>
              <a:t>entire core is fabricated in a frame </a:t>
            </a:r>
            <a:endParaRPr lang="en-US" sz="2400" dirty="0" smtClean="0"/>
          </a:p>
          <a:p>
            <a:pPr fontAlgn="base"/>
            <a:r>
              <a:rPr lang="en-US" sz="2400" dirty="0" smtClean="0"/>
              <a:t>made </a:t>
            </a:r>
            <a:r>
              <a:rPr lang="en-US" sz="2400" dirty="0"/>
              <a:t>of steel plates</a:t>
            </a:r>
            <a:r>
              <a:rPr lang="en-US" sz="2400" dirty="0" smtClean="0"/>
              <a:t>. The </a:t>
            </a:r>
            <a:r>
              <a:rPr lang="en-US" sz="2400" dirty="0"/>
              <a:t>core has slots on its periphery </a:t>
            </a:r>
            <a:endParaRPr lang="en-US" sz="2400" dirty="0" smtClean="0"/>
          </a:p>
          <a:p>
            <a:pPr fontAlgn="base"/>
            <a:r>
              <a:rPr lang="en-US" sz="2400" dirty="0" smtClean="0"/>
              <a:t>for </a:t>
            </a:r>
            <a:r>
              <a:rPr lang="en-US" sz="2400" dirty="0"/>
              <a:t>housing the armature conductors</a:t>
            </a:r>
            <a:r>
              <a:rPr lang="en-US" sz="2400" dirty="0" smtClean="0"/>
              <a:t>. The </a:t>
            </a:r>
            <a:r>
              <a:rPr lang="en-US" sz="2400" dirty="0"/>
              <a:t>frame does not </a:t>
            </a:r>
            <a:endParaRPr lang="en-US" sz="2400" dirty="0" smtClean="0"/>
          </a:p>
          <a:p>
            <a:pPr fontAlgn="base"/>
            <a:r>
              <a:rPr lang="en-US" sz="2400" dirty="0" smtClean="0"/>
              <a:t>carry </a:t>
            </a:r>
            <a:r>
              <a:rPr lang="en-US" sz="2400" dirty="0"/>
              <a:t>any flux and serves as the support to the core</a:t>
            </a:r>
            <a:r>
              <a:rPr lang="en-US" sz="2400" dirty="0" smtClean="0"/>
              <a:t>. </a:t>
            </a:r>
          </a:p>
          <a:p>
            <a:pPr fontAlgn="base"/>
            <a:r>
              <a:rPr lang="en-US" sz="2400" dirty="0" smtClean="0"/>
              <a:t>Ventilation </a:t>
            </a:r>
            <a:r>
              <a:rPr lang="en-US" sz="2400" dirty="0"/>
              <a:t>is maintained with the help of holes cast </a:t>
            </a:r>
            <a:endParaRPr lang="en-US" sz="2400" dirty="0" smtClean="0"/>
          </a:p>
          <a:p>
            <a:pPr fontAlgn="base"/>
            <a:r>
              <a:rPr lang="en-US" sz="2400" dirty="0" smtClean="0"/>
              <a:t>in </a:t>
            </a:r>
            <a:r>
              <a:rPr lang="en-US" sz="2400" dirty="0"/>
              <a:t>the frame.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08" y="3793692"/>
            <a:ext cx="4475017" cy="298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7F6F-A48D-452C-9333-EE84461E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10836"/>
            <a:ext cx="11656970" cy="6066127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Rotor:</a:t>
            </a:r>
          </a:p>
          <a:p>
            <a:pPr marL="0" indent="0" fontAlgn="base">
              <a:buNone/>
            </a:pPr>
            <a:r>
              <a:rPr lang="en-US" dirty="0"/>
              <a:t>There are two types of rotors used in the </a:t>
            </a:r>
            <a:r>
              <a:rPr lang="en-US" b="1" dirty="0" smtClean="0"/>
              <a:t>alternators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1</a:t>
            </a:r>
            <a:r>
              <a:rPr lang="en-US" dirty="0"/>
              <a:t>) </a:t>
            </a:r>
            <a:r>
              <a:rPr lang="en-US" b="1" dirty="0"/>
              <a:t>Salient pole rotor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2)</a:t>
            </a:r>
            <a:r>
              <a:rPr lang="en-US" b="1" dirty="0"/>
              <a:t>Smooth cylindrical rotor</a:t>
            </a:r>
            <a:endParaRPr lang="en-US" dirty="0"/>
          </a:p>
          <a:p>
            <a:pPr marL="514350" indent="-514350" fontAlgn="base">
              <a:buAutoNum type="arabicParenR"/>
            </a:pPr>
            <a:r>
              <a:rPr lang="en-US" b="1" dirty="0" smtClean="0"/>
              <a:t>Salient </a:t>
            </a:r>
            <a:r>
              <a:rPr lang="en-US" b="1" dirty="0"/>
              <a:t>pole rotor</a:t>
            </a:r>
            <a:r>
              <a:rPr lang="en-US" b="1" dirty="0" smtClean="0"/>
              <a:t>:                                                     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</a:t>
            </a: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This </a:t>
            </a:r>
            <a:r>
              <a:rPr lang="en-US" dirty="0"/>
              <a:t>is also called projected pole type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as </a:t>
            </a:r>
            <a:r>
              <a:rPr lang="en-US" dirty="0"/>
              <a:t>all the poles are projected out from the surface of the rotor</a:t>
            </a:r>
            <a:r>
              <a:rPr lang="en-US" dirty="0" smtClean="0"/>
              <a:t>. The </a:t>
            </a:r>
            <a:r>
              <a:rPr lang="en-US" dirty="0"/>
              <a:t>poles are built up of thick steel laminations</a:t>
            </a:r>
            <a:r>
              <a:rPr lang="en-US" dirty="0" smtClean="0"/>
              <a:t>. The </a:t>
            </a:r>
            <a:r>
              <a:rPr lang="en-US" dirty="0"/>
              <a:t>poles are bolted to the rotor as shown in the figure</a:t>
            </a:r>
            <a:r>
              <a:rPr lang="en-US" dirty="0" smtClean="0"/>
              <a:t>. The </a:t>
            </a:r>
            <a:r>
              <a:rPr lang="en-US" dirty="0"/>
              <a:t>pole face has been given a specific shape</a:t>
            </a:r>
            <a:r>
              <a:rPr lang="en-US" dirty="0" smtClean="0"/>
              <a:t>. The </a:t>
            </a:r>
            <a:r>
              <a:rPr lang="en-US" dirty="0"/>
              <a:t>field winding is provided on the pole shoe</a:t>
            </a:r>
            <a:r>
              <a:rPr lang="en-US" dirty="0" smtClean="0"/>
              <a:t>. These </a:t>
            </a:r>
            <a:r>
              <a:rPr lang="en-US" dirty="0"/>
              <a:t>rotors have large diameters and small axial lengths. As the mechanical strength of salient pole type is less, this is preferred for low-speed </a:t>
            </a:r>
            <a:r>
              <a:rPr lang="en-US" b="1" dirty="0">
                <a:hlinkClick r:id="rId2"/>
              </a:rPr>
              <a:t>alternators</a:t>
            </a:r>
            <a:r>
              <a:rPr lang="en-US" dirty="0"/>
              <a:t> ranging from 125 </a:t>
            </a:r>
            <a:r>
              <a:rPr lang="en-US" dirty="0" err="1"/>
              <a:t>r.p.m</a:t>
            </a:r>
            <a:r>
              <a:rPr lang="en-US" dirty="0"/>
              <a:t> to </a:t>
            </a:r>
            <a:r>
              <a:rPr lang="en-US" dirty="0" smtClean="0"/>
              <a:t>500 </a:t>
            </a:r>
            <a:r>
              <a:rPr lang="en-US" dirty="0" err="1"/>
              <a:t>r.p.m</a:t>
            </a:r>
            <a:r>
              <a:rPr lang="en-US" dirty="0" smtClean="0"/>
              <a:t>. The </a:t>
            </a:r>
            <a:r>
              <a:rPr lang="en-US" dirty="0"/>
              <a:t>prime movers used to drive such rotor are generally water turbines and I.C. engines.</a:t>
            </a:r>
            <a:r>
              <a:rPr lang="en-US" dirty="0" smtClean="0"/>
              <a:t> </a:t>
            </a:r>
            <a:r>
              <a:rPr lang="en-US" dirty="0"/>
              <a:t>    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DC9E65B-90AD-44F7-A44B-D9F86DE06624}"/>
              </a:ext>
            </a:extLst>
          </p:cNvPr>
          <p:cNvSpPr/>
          <p:nvPr/>
        </p:nvSpPr>
        <p:spPr>
          <a:xfrm>
            <a:off x="10270836" y="6117960"/>
            <a:ext cx="951346" cy="495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10835"/>
            <a:ext cx="3829152" cy="32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7F6F-A48D-452C-9333-EE84461E7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10836"/>
            <a:ext cx="11656970" cy="6066127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Rotor:</a:t>
            </a:r>
          </a:p>
          <a:p>
            <a:pPr marL="0" indent="0" fontAlgn="base">
              <a:buNone/>
            </a:pPr>
            <a:r>
              <a:rPr lang="en-US" b="1" dirty="0" smtClean="0"/>
              <a:t>2)Smooth </a:t>
            </a:r>
            <a:r>
              <a:rPr lang="en-US" b="1" dirty="0"/>
              <a:t>cylindrical rotor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 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This </a:t>
            </a:r>
            <a:r>
              <a:rPr lang="en-US" dirty="0"/>
              <a:t>is also called </a:t>
            </a:r>
            <a:r>
              <a:rPr lang="en-US" b="1" dirty="0"/>
              <a:t>non-salient</a:t>
            </a:r>
            <a:r>
              <a:rPr lang="en-US" dirty="0"/>
              <a:t> type or </a:t>
            </a:r>
            <a:r>
              <a:rPr lang="en-US" b="1" dirty="0"/>
              <a:t>non-projected pole type</a:t>
            </a:r>
            <a:r>
              <a:rPr lang="en-US" dirty="0"/>
              <a:t> or round rotor</a:t>
            </a:r>
            <a:r>
              <a:rPr lang="en-US" dirty="0" smtClean="0"/>
              <a:t>. This </a:t>
            </a:r>
            <a:r>
              <a:rPr lang="en-US" dirty="0"/>
              <a:t>rotor consists of a smooth solid steel cylinder, having a number of slots to accommodate the field coil</a:t>
            </a:r>
            <a:r>
              <a:rPr lang="en-US" dirty="0" smtClean="0"/>
              <a:t>. These </a:t>
            </a:r>
            <a:r>
              <a:rPr lang="en-US" dirty="0"/>
              <a:t>slots are covered at the top with the help of steel or manganese wedges</a:t>
            </a:r>
            <a:r>
              <a:rPr lang="en-US" dirty="0" smtClean="0"/>
              <a:t>. The </a:t>
            </a:r>
            <a:r>
              <a:rPr lang="en-US" dirty="0" err="1"/>
              <a:t>unslotted</a:t>
            </a:r>
            <a:r>
              <a:rPr lang="en-US" dirty="0"/>
              <a:t> portions of the cylinder itself act as the poles</a:t>
            </a:r>
            <a:r>
              <a:rPr lang="en-US" dirty="0" smtClean="0"/>
              <a:t>. The </a:t>
            </a:r>
            <a:r>
              <a:rPr lang="en-US" dirty="0"/>
              <a:t>poles are not projecting out and the surface of the rotor is smooth which maintains a uniform air gap between stator and rotor.  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These rotors have small diameters and large axial lengths</a:t>
            </a:r>
            <a:r>
              <a:rPr lang="en-US" dirty="0" smtClean="0"/>
              <a:t>. The </a:t>
            </a:r>
            <a:r>
              <a:rPr lang="en-US" dirty="0"/>
              <a:t>main advantage of this type is that these are mechanically very strong and thus preferred for high-speed </a:t>
            </a:r>
            <a:r>
              <a:rPr lang="en-US" b="1" dirty="0"/>
              <a:t>alternators</a:t>
            </a:r>
            <a:r>
              <a:rPr lang="en-US" dirty="0"/>
              <a:t> ranging between 1500 to 3000 </a:t>
            </a:r>
            <a:r>
              <a:rPr lang="en-US" dirty="0" err="1"/>
              <a:t>r.p.m</a:t>
            </a:r>
            <a:r>
              <a:rPr lang="en-US" dirty="0"/>
              <a:t>. Such high-speed </a:t>
            </a:r>
            <a:r>
              <a:rPr lang="en-US" dirty="0">
                <a:hlinkClick r:id="rId2"/>
              </a:rPr>
              <a:t>alternators</a:t>
            </a:r>
            <a:r>
              <a:rPr lang="en-US" dirty="0"/>
              <a:t> are called 'turbo-alternators</a:t>
            </a:r>
            <a:r>
              <a:rPr lang="en-US" dirty="0" smtClean="0"/>
              <a:t>'. The </a:t>
            </a:r>
            <a:r>
              <a:rPr lang="en-US" dirty="0"/>
              <a:t>prime movers used to drive such type of rotors are generally steam turbines, electric motors.</a:t>
            </a:r>
            <a:r>
              <a:rPr lang="en-US" dirty="0" smtClean="0"/>
              <a:t> 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DC9E65B-90AD-44F7-A44B-D9F86DE06624}"/>
              </a:ext>
            </a:extLst>
          </p:cNvPr>
          <p:cNvSpPr/>
          <p:nvPr/>
        </p:nvSpPr>
        <p:spPr>
          <a:xfrm>
            <a:off x="10270836" y="6117960"/>
            <a:ext cx="951346" cy="495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327" y="110835"/>
            <a:ext cx="5472546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8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73EF-A239-4662-A29B-431DA5B9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3454"/>
            <a:ext cx="10979727" cy="38926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>Working </a:t>
            </a:r>
            <a:r>
              <a:rPr lang="en-US" dirty="0"/>
              <a:t>of Synchronous generator or </a:t>
            </a:r>
            <a:r>
              <a:rPr lang="en-US" dirty="0" smtClean="0"/>
              <a:t>alternator</a:t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05C52-0F1E-493F-B26B-52100BC66C15}"/>
              </a:ext>
            </a:extLst>
          </p:cNvPr>
          <p:cNvSpPr txBox="1"/>
          <p:nvPr/>
        </p:nvSpPr>
        <p:spPr>
          <a:xfrm>
            <a:off x="264851" y="1151269"/>
            <a:ext cx="115530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      </a:t>
            </a:r>
            <a:r>
              <a:rPr lang="en-US" sz="2400" dirty="0" smtClean="0"/>
              <a:t>  </a:t>
            </a:r>
            <a:r>
              <a:rPr lang="en-US" dirty="0"/>
              <a:t>    </a:t>
            </a:r>
            <a:r>
              <a:rPr lang="en-US" sz="2000" dirty="0"/>
              <a:t>The </a:t>
            </a:r>
            <a:r>
              <a:rPr lang="en-US" sz="2000" b="1" dirty="0"/>
              <a:t>alternators</a:t>
            </a:r>
            <a:r>
              <a:rPr lang="en-US" sz="2000" dirty="0"/>
              <a:t> work on the </a:t>
            </a:r>
            <a:r>
              <a:rPr lang="en-US" sz="2000" b="1" dirty="0"/>
              <a:t>principle of electromagnetic induction</a:t>
            </a:r>
            <a:r>
              <a:rPr lang="en-US" sz="2000" dirty="0"/>
              <a:t>. When there is a relative motion between the conductors and the flux, </a:t>
            </a:r>
            <a:r>
              <a:rPr lang="en-US" sz="2000" dirty="0" err="1"/>
              <a:t>emf</a:t>
            </a:r>
            <a:r>
              <a:rPr lang="en-US" sz="2000" dirty="0"/>
              <a:t> gets induced in the conductors. The dc generators also work on the same principle. The only difference in the practical </a:t>
            </a:r>
            <a:r>
              <a:rPr lang="en-US" sz="2000" b="1" dirty="0"/>
              <a:t>synchronous generator</a:t>
            </a:r>
            <a:r>
              <a:rPr lang="en-US" sz="2000" dirty="0"/>
              <a:t> and a dc generator is that in an </a:t>
            </a:r>
            <a:r>
              <a:rPr lang="en-US" sz="2000" dirty="0">
                <a:hlinkClick r:id="rId2"/>
              </a:rPr>
              <a:t>alternator</a:t>
            </a:r>
            <a:r>
              <a:rPr lang="en-US" sz="2000" dirty="0"/>
              <a:t> the conductors are stationary and field is rotating. But for understanding, the purpose we can always consider relative motion of conductors w.r.t the flux produced by the field winding.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       </a:t>
            </a:r>
          </a:p>
        </p:txBody>
      </p:sp>
      <p:pic>
        <p:nvPicPr>
          <p:cNvPr id="6" name="Picture 5" descr="synchronous-generato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2757054"/>
            <a:ext cx="503872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52" y="3213372"/>
            <a:ext cx="6888424" cy="333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73EF-A239-4662-A29B-431DA5B9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3454"/>
            <a:ext cx="10979727" cy="38926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 smtClean="0"/>
              <a:t>EMF Equation </a:t>
            </a:r>
            <a:r>
              <a:rPr lang="en-US" dirty="0" smtClean="0"/>
              <a:t>of Alternator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94" y="1012723"/>
            <a:ext cx="8716087" cy="430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3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5" y="13860"/>
            <a:ext cx="9947564" cy="6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87E3-2603-4D93-BEC8-CE5496C0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8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7030A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30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13020</TotalTime>
  <Words>40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Alternator</vt:lpstr>
      <vt:lpstr>Alternator</vt:lpstr>
      <vt:lpstr>Construction of Synchronous generator or alternator </vt:lpstr>
      <vt:lpstr>PowerPoint Presentation</vt:lpstr>
      <vt:lpstr>PowerPoint Presentation</vt:lpstr>
      <vt:lpstr>Working of Synchronous generator or alternator </vt:lpstr>
      <vt:lpstr>EMF Equation of Alternator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 Generators</dc:title>
  <dc:creator>Ramakrishna Murthy</dc:creator>
  <cp:lastModifiedBy>Admin</cp:lastModifiedBy>
  <cp:revision>218</cp:revision>
  <dcterms:created xsi:type="dcterms:W3CDTF">2020-04-04T13:36:11Z</dcterms:created>
  <dcterms:modified xsi:type="dcterms:W3CDTF">2021-03-17T09:19:19Z</dcterms:modified>
</cp:coreProperties>
</file>