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3" r:id="rId3"/>
    <p:sldId id="298" r:id="rId4"/>
    <p:sldId id="295" r:id="rId5"/>
    <p:sldId id="296" r:id="rId6"/>
    <p:sldId id="297" r:id="rId7"/>
    <p:sldId id="299" r:id="rId8"/>
    <p:sldId id="306" r:id="rId9"/>
    <p:sldId id="307" r:id="rId10"/>
    <p:sldId id="308" r:id="rId11"/>
    <p:sldId id="309" r:id="rId12"/>
    <p:sldId id="301" r:id="rId13"/>
    <p:sldId id="302" r:id="rId14"/>
    <p:sldId id="303" r:id="rId15"/>
    <p:sldId id="304" r:id="rId16"/>
    <p:sldId id="305" r:id="rId17"/>
    <p:sldId id="310" r:id="rId18"/>
    <p:sldId id="311" r:id="rId19"/>
    <p:sldId id="313" r:id="rId20"/>
    <p:sldId id="315" r:id="rId21"/>
    <p:sldId id="316" r:id="rId22"/>
    <p:sldId id="314" r:id="rId23"/>
    <p:sldId id="317"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94625" autoAdjust="0"/>
  </p:normalViewPr>
  <p:slideViewPr>
    <p:cSldViewPr snapToGrid="0">
      <p:cViewPr varScale="1">
        <p:scale>
          <a:sx n="69" d="100"/>
          <a:sy n="69" d="100"/>
        </p:scale>
        <p:origin x="79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D0403-D5C1-4EF0-82BD-B6F7C1B9B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644BFB-F351-4AAB-827B-8262F4729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E8EF00-0F82-48E1-9E98-E0DF3283968D}"/>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00F2F799-E5BC-49F4-AC70-FB954C64C1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93B6A5-4E30-441F-93D4-E0E5514A7D6C}"/>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4278032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2879E-C362-4743-B69D-6BE594D70D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8B1A9C-0CD7-4C7B-BCFB-97620B3FB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59C4B-66B7-4893-83EF-A0C2E63F2043}"/>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BB095EAD-BAAA-4180-A61E-8F48EF8409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D87B00-5982-4439-81FB-2D707E253C72}"/>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1189114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D46E6-9F84-493F-8042-C6790F2E2D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01F12-6F48-424E-A232-EE9856FDED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6B9B8-DED5-46A1-853D-A2B9479814F0}"/>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43C4B556-8BD1-4CDB-9EC4-281648B7C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F95D0D-D6DA-403B-9874-407C2164A7B6}"/>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2802891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A2A0-B614-4E83-85B7-B97EC76DEF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072753-DA6F-4D70-877B-A4BF756706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F3DECF-9962-468E-9963-C8444F8ED83B}"/>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1310998D-2353-4274-B79C-20003AE2F2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F9109-F302-4318-909C-9829EB25C4E3}"/>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35321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672A-0DE1-41DC-B945-FF9C839F4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F0E34A-1C73-42BC-A0EC-92E3C55381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5C1679-9463-40F4-B5A8-A43112CC2666}"/>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0E752941-4F1F-4A9D-B07A-268126A0FF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6136D6-7CC2-40BF-AA8B-1D93531FDEB6}"/>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370979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00384-5781-4331-8FE6-0C5C3BFF2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9471A3-3457-42A9-A82F-0E5A99C2A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8F9E22-7C0B-45CD-8683-72925C40E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F9F51E-61F2-4D93-A221-E58DDE1E63C5}"/>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6" name="Footer Placeholder 5">
            <a:extLst>
              <a:ext uri="{FF2B5EF4-FFF2-40B4-BE49-F238E27FC236}">
                <a16:creationId xmlns:a16="http://schemas.microsoft.com/office/drawing/2014/main" id="{F2443433-B608-4952-A983-7185A3F778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A1488C-92C0-4759-B8C3-0A77B4DFFD03}"/>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4087940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C5A2-E53C-4A98-804A-458F12BD11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0CA26-D7AA-493D-BBC1-111C704D2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C597E0-3B15-4E90-A3E0-F148DEEE27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C7F7FF-BB31-45EA-BB75-470DAF6A0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A51FC4-053E-42C3-BC0D-3C51ED06D3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1CF39E-B7C4-4082-96B2-D43EBEF79683}"/>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8" name="Footer Placeholder 7">
            <a:extLst>
              <a:ext uri="{FF2B5EF4-FFF2-40B4-BE49-F238E27FC236}">
                <a16:creationId xmlns:a16="http://schemas.microsoft.com/office/drawing/2014/main" id="{EBEA7BD8-77CF-4707-B47E-56EFFA38ED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1B5001-B199-43F7-B8E8-1F82F73D2618}"/>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197506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6557-E315-432D-85F6-3070EF5E01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20431E-95B6-4CD3-B668-3009359FB049}"/>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4" name="Footer Placeholder 3">
            <a:extLst>
              <a:ext uri="{FF2B5EF4-FFF2-40B4-BE49-F238E27FC236}">
                <a16:creationId xmlns:a16="http://schemas.microsoft.com/office/drawing/2014/main" id="{83B6225D-C4C1-4CB4-863A-23821572B5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04EE05-9DC5-41BB-9AC2-525815DD5DA7}"/>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905827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08F0DA-9730-42FB-8C2F-7419297B4E92}"/>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3" name="Footer Placeholder 2">
            <a:extLst>
              <a:ext uri="{FF2B5EF4-FFF2-40B4-BE49-F238E27FC236}">
                <a16:creationId xmlns:a16="http://schemas.microsoft.com/office/drawing/2014/main" id="{00F22C5E-4520-42A8-8F89-67E60C32D9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E7C71F-3D55-458F-BE36-0949D605ED79}"/>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48082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26A6-C22C-4537-8C12-056FAEBCF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36765F-21A5-4B1F-872B-6AAB43466E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8B4727-95D4-4DD8-B127-E55C24249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4269B6-BD9C-41F3-BD50-C3E0BB984D43}"/>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6" name="Footer Placeholder 5">
            <a:extLst>
              <a:ext uri="{FF2B5EF4-FFF2-40B4-BE49-F238E27FC236}">
                <a16:creationId xmlns:a16="http://schemas.microsoft.com/office/drawing/2014/main" id="{5F25E3AC-32FD-4E29-8203-C3F28D7834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9F1814-9F16-4E4D-B189-EB742B54E6BE}"/>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1662696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36548-F116-47CE-9BAB-15ED7582C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CDE3B3-6AE5-4E6E-A803-B89567C4D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CB6C12-1E96-42C1-880F-5C9DB3272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C4459-F833-4CDE-A22F-D25743D99442}"/>
              </a:ext>
            </a:extLst>
          </p:cNvPr>
          <p:cNvSpPr>
            <a:spLocks noGrp="1"/>
          </p:cNvSpPr>
          <p:nvPr>
            <p:ph type="dt" sz="half" idx="10"/>
          </p:nvPr>
        </p:nvSpPr>
        <p:spPr/>
        <p:txBody>
          <a:bodyPr/>
          <a:lstStyle/>
          <a:p>
            <a:fld id="{86A36808-A4E2-4F16-8ACA-29FFAF0409A5}" type="datetimeFigureOut">
              <a:rPr lang="en-IN" smtClean="0"/>
              <a:t>08-03-2021</a:t>
            </a:fld>
            <a:endParaRPr lang="en-IN"/>
          </a:p>
        </p:txBody>
      </p:sp>
      <p:sp>
        <p:nvSpPr>
          <p:cNvPr id="6" name="Footer Placeholder 5">
            <a:extLst>
              <a:ext uri="{FF2B5EF4-FFF2-40B4-BE49-F238E27FC236}">
                <a16:creationId xmlns:a16="http://schemas.microsoft.com/office/drawing/2014/main" id="{E1059D3F-251F-4D26-AC0B-F6669076A1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CE80F7-D222-4DF5-861A-CF2FC51D94C8}"/>
              </a:ext>
            </a:extLst>
          </p:cNvPr>
          <p:cNvSpPr>
            <a:spLocks noGrp="1"/>
          </p:cNvSpPr>
          <p:nvPr>
            <p:ph type="sldNum" sz="quarter" idx="12"/>
          </p:nvPr>
        </p:nvSpPr>
        <p:spPr/>
        <p:txBody>
          <a:bodyPr/>
          <a:lstStyle/>
          <a:p>
            <a:fld id="{E903D7B7-A4F0-4E0E-9632-59EBBD30CA7B}" type="slidenum">
              <a:rPr lang="en-IN" smtClean="0"/>
              <a:t>‹#›</a:t>
            </a:fld>
            <a:endParaRPr lang="en-IN"/>
          </a:p>
        </p:txBody>
      </p:sp>
    </p:spTree>
    <p:extLst>
      <p:ext uri="{BB962C8B-B14F-4D97-AF65-F5344CB8AC3E}">
        <p14:creationId xmlns:p14="http://schemas.microsoft.com/office/powerpoint/2010/main" val="1466860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F98844-C093-463B-B98C-EB7E5026B6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D5AF6-9D48-4D57-8860-4F021ECF97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EDB0B7-C18A-4165-A1D4-99FDC721CE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36808-A4E2-4F16-8ACA-29FFAF0409A5}" type="datetimeFigureOut">
              <a:rPr lang="en-IN" smtClean="0"/>
              <a:t>08-03-2021</a:t>
            </a:fld>
            <a:endParaRPr lang="en-IN"/>
          </a:p>
        </p:txBody>
      </p:sp>
      <p:sp>
        <p:nvSpPr>
          <p:cNvPr id="5" name="Footer Placeholder 4">
            <a:extLst>
              <a:ext uri="{FF2B5EF4-FFF2-40B4-BE49-F238E27FC236}">
                <a16:creationId xmlns:a16="http://schemas.microsoft.com/office/drawing/2014/main" id="{B53D6A83-367D-4B2B-83FD-5CB8504EFC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F6533AE-059F-4671-B107-6549A6910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3D7B7-A4F0-4E0E-9632-59EBBD30CA7B}" type="slidenum">
              <a:rPr lang="en-IN" smtClean="0"/>
              <a:t>‹#›</a:t>
            </a:fld>
            <a:endParaRPr lang="en-IN"/>
          </a:p>
        </p:txBody>
      </p:sp>
    </p:spTree>
    <p:extLst>
      <p:ext uri="{BB962C8B-B14F-4D97-AF65-F5344CB8AC3E}">
        <p14:creationId xmlns:p14="http://schemas.microsoft.com/office/powerpoint/2010/main" val="151563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2.xml"/><Relationship Id="rId4"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98A3-6754-47F3-90FA-BEC690A68F20}"/>
              </a:ext>
            </a:extLst>
          </p:cNvPr>
          <p:cNvSpPr>
            <a:spLocks noGrp="1"/>
          </p:cNvSpPr>
          <p:nvPr>
            <p:ph type="title"/>
          </p:nvPr>
        </p:nvSpPr>
        <p:spPr>
          <a:xfrm>
            <a:off x="956187" y="2429899"/>
            <a:ext cx="10515600" cy="1325563"/>
          </a:xfrm>
        </p:spPr>
        <p:txBody>
          <a:bodyPr/>
          <a:lstStyle/>
          <a:p>
            <a:pPr algn="ctr"/>
            <a:r>
              <a:rPr lang="en-IN" b="1" dirty="0">
                <a:solidFill>
                  <a:srgbClr val="7030A0"/>
                </a:solidFill>
              </a:rPr>
              <a:t>THREE PHASE A.C. CIRCUITS</a:t>
            </a:r>
          </a:p>
        </p:txBody>
      </p:sp>
    </p:spTree>
    <p:extLst>
      <p:ext uri="{BB962C8B-B14F-4D97-AF65-F5344CB8AC3E}">
        <p14:creationId xmlns:p14="http://schemas.microsoft.com/office/powerpoint/2010/main" val="4192713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6A11E-29F6-4F08-9870-5F3551F3A6F2}"/>
              </a:ext>
            </a:extLst>
          </p:cNvPr>
          <p:cNvSpPr>
            <a:spLocks noGrp="1"/>
          </p:cNvSpPr>
          <p:nvPr>
            <p:ph type="title"/>
          </p:nvPr>
        </p:nvSpPr>
        <p:spPr>
          <a:xfrm>
            <a:off x="838200" y="119204"/>
            <a:ext cx="10515600" cy="1325563"/>
          </a:xfrm>
        </p:spPr>
        <p:txBody>
          <a:bodyPr/>
          <a:lstStyle/>
          <a:p>
            <a:r>
              <a:rPr lang="en-IN" dirty="0"/>
              <a:t>Relationship Between Phase and Line Values in a Balanced Star Connected System</a:t>
            </a:r>
          </a:p>
        </p:txBody>
      </p:sp>
      <p:sp>
        <p:nvSpPr>
          <p:cNvPr id="3" name="Content Placeholder 2">
            <a:extLst>
              <a:ext uri="{FF2B5EF4-FFF2-40B4-BE49-F238E27FC236}">
                <a16:creationId xmlns:a16="http://schemas.microsoft.com/office/drawing/2014/main" id="{637D9813-8D5B-426E-997C-933D4ED73157}"/>
              </a:ext>
            </a:extLst>
          </p:cNvPr>
          <p:cNvSpPr>
            <a:spLocks noGrp="1"/>
          </p:cNvSpPr>
          <p:nvPr>
            <p:ph idx="1"/>
          </p:nvPr>
        </p:nvSpPr>
        <p:spPr>
          <a:xfrm>
            <a:off x="688259" y="4876800"/>
            <a:ext cx="5132438" cy="1881998"/>
          </a:xfrm>
        </p:spPr>
        <p:txBody>
          <a:bodyPr>
            <a:normAutofit fontScale="77500" lnSpcReduction="20000"/>
          </a:bodyPr>
          <a:lstStyle/>
          <a:p>
            <a:r>
              <a:rPr lang="en-IN" dirty="0"/>
              <a:t>Considering triangle OAB from the vector diagram</a:t>
            </a:r>
          </a:p>
          <a:p>
            <a:r>
              <a:rPr lang="en-IN" dirty="0"/>
              <a:t>cos30 = (V</a:t>
            </a:r>
            <a:r>
              <a:rPr lang="en-IN" baseline="-25000" dirty="0"/>
              <a:t>RY</a:t>
            </a:r>
            <a:r>
              <a:rPr lang="en-IN" dirty="0"/>
              <a:t>/2) / V</a:t>
            </a:r>
            <a:r>
              <a:rPr lang="en-IN" baseline="-25000" dirty="0"/>
              <a:t>R</a:t>
            </a:r>
            <a:r>
              <a:rPr lang="en-IN" dirty="0"/>
              <a:t>   and cos30 = (</a:t>
            </a:r>
            <a:r>
              <a:rPr lang="en-IN" dirty="0">
                <a:sym typeface="Symbol" panose="05050102010706020507" pitchFamily="18" charset="2"/>
              </a:rPr>
              <a:t>3)/2</a:t>
            </a:r>
          </a:p>
          <a:p>
            <a:r>
              <a:rPr lang="en-IN" dirty="0"/>
              <a:t>V</a:t>
            </a:r>
            <a:r>
              <a:rPr lang="en-IN" baseline="-25000" dirty="0"/>
              <a:t>RY</a:t>
            </a:r>
            <a:r>
              <a:rPr lang="en-IN" dirty="0"/>
              <a:t> = </a:t>
            </a:r>
            <a:r>
              <a:rPr lang="en-IN" dirty="0">
                <a:sym typeface="Symbol" panose="05050102010706020507" pitchFamily="18" charset="2"/>
              </a:rPr>
              <a:t>3 V</a:t>
            </a:r>
            <a:r>
              <a:rPr lang="en-IN" baseline="-25000" dirty="0">
                <a:sym typeface="Symbol" panose="05050102010706020507" pitchFamily="18" charset="2"/>
              </a:rPr>
              <a:t>R</a:t>
            </a:r>
            <a:r>
              <a:rPr lang="en-IN" dirty="0">
                <a:sym typeface="Symbol" panose="05050102010706020507" pitchFamily="18" charset="2"/>
              </a:rPr>
              <a:t> </a:t>
            </a:r>
          </a:p>
          <a:p>
            <a:r>
              <a:rPr lang="en-IN" dirty="0">
                <a:sym typeface="Symbol" panose="05050102010706020507" pitchFamily="18" charset="2"/>
              </a:rPr>
              <a:t>V</a:t>
            </a:r>
            <a:r>
              <a:rPr lang="en-IN" baseline="-25000" dirty="0">
                <a:sym typeface="Symbol" panose="05050102010706020507" pitchFamily="18" charset="2"/>
              </a:rPr>
              <a:t>L</a:t>
            </a:r>
            <a:r>
              <a:rPr lang="en-IN" dirty="0">
                <a:sym typeface="Symbol" panose="05050102010706020507" pitchFamily="18" charset="2"/>
              </a:rPr>
              <a:t> = 3 </a:t>
            </a:r>
            <a:r>
              <a:rPr lang="en-IN" dirty="0" err="1">
                <a:sym typeface="Symbol" panose="05050102010706020507" pitchFamily="18" charset="2"/>
              </a:rPr>
              <a:t>V</a:t>
            </a:r>
            <a:r>
              <a:rPr lang="en-IN" baseline="-25000" dirty="0" err="1">
                <a:sym typeface="Symbol" panose="05050102010706020507" pitchFamily="18" charset="2"/>
              </a:rPr>
              <a:t>ph</a:t>
            </a:r>
            <a:r>
              <a:rPr lang="en-IN" dirty="0">
                <a:sym typeface="Symbol" panose="05050102010706020507" pitchFamily="18" charset="2"/>
              </a:rPr>
              <a:t> and I</a:t>
            </a:r>
            <a:r>
              <a:rPr lang="en-IN" baseline="-25000" dirty="0">
                <a:sym typeface="Symbol" panose="05050102010706020507" pitchFamily="18" charset="2"/>
              </a:rPr>
              <a:t>L</a:t>
            </a:r>
            <a:r>
              <a:rPr lang="en-IN" dirty="0">
                <a:sym typeface="Symbol" panose="05050102010706020507" pitchFamily="18" charset="2"/>
              </a:rPr>
              <a:t> = </a:t>
            </a:r>
            <a:r>
              <a:rPr lang="en-IN" dirty="0" err="1">
                <a:sym typeface="Symbol" panose="05050102010706020507" pitchFamily="18" charset="2"/>
              </a:rPr>
              <a:t>I</a:t>
            </a:r>
            <a:r>
              <a:rPr lang="en-IN" baseline="-25000" dirty="0" err="1">
                <a:sym typeface="Symbol" panose="05050102010706020507" pitchFamily="18" charset="2"/>
              </a:rPr>
              <a:t>ph</a:t>
            </a:r>
            <a:endParaRPr lang="en-IN" dirty="0"/>
          </a:p>
        </p:txBody>
      </p:sp>
      <p:pic>
        <p:nvPicPr>
          <p:cNvPr id="4" name="Picture 3">
            <a:extLst>
              <a:ext uri="{FF2B5EF4-FFF2-40B4-BE49-F238E27FC236}">
                <a16:creationId xmlns:a16="http://schemas.microsoft.com/office/drawing/2014/main" id="{EFC3F4A3-53D9-4827-8701-BCD654BE591A}"/>
              </a:ext>
            </a:extLst>
          </p:cNvPr>
          <p:cNvPicPr>
            <a:picLocks noChangeAspect="1"/>
          </p:cNvPicPr>
          <p:nvPr/>
        </p:nvPicPr>
        <p:blipFill>
          <a:blip r:embed="rId2"/>
          <a:stretch>
            <a:fillRect/>
          </a:stretch>
        </p:blipFill>
        <p:spPr>
          <a:xfrm>
            <a:off x="5893653" y="1690688"/>
            <a:ext cx="5895226" cy="4397024"/>
          </a:xfrm>
          <a:prstGeom prst="rect">
            <a:avLst/>
          </a:prstGeom>
        </p:spPr>
      </p:pic>
      <p:pic>
        <p:nvPicPr>
          <p:cNvPr id="5" name="Picture 4">
            <a:extLst>
              <a:ext uri="{FF2B5EF4-FFF2-40B4-BE49-F238E27FC236}">
                <a16:creationId xmlns:a16="http://schemas.microsoft.com/office/drawing/2014/main" id="{0E5E404A-9349-4DCB-A0A7-EC1B2F0CF349}"/>
              </a:ext>
            </a:extLst>
          </p:cNvPr>
          <p:cNvPicPr>
            <a:picLocks noChangeAspect="1"/>
          </p:cNvPicPr>
          <p:nvPr/>
        </p:nvPicPr>
        <p:blipFill>
          <a:blip r:embed="rId3"/>
          <a:stretch>
            <a:fillRect/>
          </a:stretch>
        </p:blipFill>
        <p:spPr>
          <a:xfrm>
            <a:off x="1570503" y="1444767"/>
            <a:ext cx="4014220" cy="3321845"/>
          </a:xfrm>
          <a:prstGeom prst="rect">
            <a:avLst/>
          </a:prstGeom>
        </p:spPr>
      </p:pic>
    </p:spTree>
    <p:extLst>
      <p:ext uri="{BB962C8B-B14F-4D97-AF65-F5344CB8AC3E}">
        <p14:creationId xmlns:p14="http://schemas.microsoft.com/office/powerpoint/2010/main" val="309019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7A79-EEEA-4E38-8E03-762C4263B7F9}"/>
              </a:ext>
            </a:extLst>
          </p:cNvPr>
          <p:cNvSpPr>
            <a:spLocks noGrp="1"/>
          </p:cNvSpPr>
          <p:nvPr>
            <p:ph type="title"/>
          </p:nvPr>
        </p:nvSpPr>
        <p:spPr/>
        <p:txBody>
          <a:bodyPr/>
          <a:lstStyle/>
          <a:p>
            <a:pPr algn="ctr"/>
            <a:r>
              <a:rPr lang="en-IN" dirty="0"/>
              <a:t>Expression for Power in a Balanced Three Phase Star Connected System</a:t>
            </a:r>
          </a:p>
        </p:txBody>
      </p:sp>
      <p:sp>
        <p:nvSpPr>
          <p:cNvPr id="3" name="Content Placeholder 2">
            <a:extLst>
              <a:ext uri="{FF2B5EF4-FFF2-40B4-BE49-F238E27FC236}">
                <a16:creationId xmlns:a16="http://schemas.microsoft.com/office/drawing/2014/main" id="{A4937F6F-A48D-452C-9333-EE84461E79F7}"/>
              </a:ext>
            </a:extLst>
          </p:cNvPr>
          <p:cNvSpPr>
            <a:spLocks noGrp="1"/>
          </p:cNvSpPr>
          <p:nvPr>
            <p:ph idx="1"/>
          </p:nvPr>
        </p:nvSpPr>
        <p:spPr/>
        <p:txBody>
          <a:bodyPr>
            <a:normAutofit/>
          </a:bodyPr>
          <a:lstStyle/>
          <a:p>
            <a:r>
              <a:rPr lang="en-IN" sz="2000" dirty="0"/>
              <a:t>Single Phase active power P = </a:t>
            </a:r>
            <a:r>
              <a:rPr lang="en-IN" sz="2000" dirty="0" err="1"/>
              <a:t>V</a:t>
            </a:r>
            <a:r>
              <a:rPr lang="en-IN" sz="2000" baseline="-25000" dirty="0" err="1"/>
              <a:t>ph</a:t>
            </a:r>
            <a:r>
              <a:rPr lang="en-IN" sz="2000" dirty="0"/>
              <a:t> </a:t>
            </a:r>
            <a:r>
              <a:rPr lang="en-IN" sz="2000" dirty="0" err="1"/>
              <a:t>I</a:t>
            </a:r>
            <a:r>
              <a:rPr lang="en-IN" sz="2000" baseline="-25000" dirty="0" err="1"/>
              <a:t>ph</a:t>
            </a:r>
            <a:r>
              <a:rPr lang="en-IN" sz="2000" dirty="0"/>
              <a:t> cos</a:t>
            </a:r>
            <a:r>
              <a:rPr lang="en-IN" sz="2000" dirty="0">
                <a:sym typeface="Symbol" panose="05050102010706020507" pitchFamily="18" charset="2"/>
              </a:rPr>
              <a:t> watts</a:t>
            </a:r>
          </a:p>
          <a:p>
            <a:r>
              <a:rPr lang="en-IN" sz="2000" dirty="0">
                <a:sym typeface="Symbol" panose="05050102010706020507" pitchFamily="18" charset="2"/>
              </a:rPr>
              <a:t>Three phase active power = 3 * single phase active power</a:t>
            </a:r>
          </a:p>
          <a:p>
            <a:r>
              <a:rPr lang="en-IN" sz="2000" dirty="0">
                <a:sym typeface="Symbol" panose="05050102010706020507" pitchFamily="18" charset="2"/>
              </a:rPr>
              <a:t>Three phase active power = 3 * (</a:t>
            </a:r>
            <a:r>
              <a:rPr lang="en-IN" sz="2000" dirty="0" err="1">
                <a:sym typeface="Symbol" panose="05050102010706020507" pitchFamily="18" charset="2"/>
              </a:rPr>
              <a:t>V</a:t>
            </a:r>
            <a:r>
              <a:rPr lang="en-IN" sz="2000" baseline="-25000" dirty="0" err="1">
                <a:sym typeface="Symbol" panose="05050102010706020507" pitchFamily="18" charset="2"/>
              </a:rPr>
              <a:t>ph</a:t>
            </a:r>
            <a:r>
              <a:rPr lang="en-IN" sz="2000" dirty="0">
                <a:sym typeface="Symbol" panose="05050102010706020507" pitchFamily="18" charset="2"/>
              </a:rPr>
              <a:t>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a:t>
            </a:r>
            <a:r>
              <a:rPr lang="en-IN" sz="2000" dirty="0"/>
              <a:t>cos</a:t>
            </a:r>
            <a:r>
              <a:rPr lang="en-IN" sz="2000" dirty="0">
                <a:sym typeface="Symbol" panose="05050102010706020507" pitchFamily="18" charset="2"/>
              </a:rPr>
              <a:t>)</a:t>
            </a:r>
          </a:p>
          <a:p>
            <a:r>
              <a:rPr lang="en-IN" sz="2000" dirty="0">
                <a:sym typeface="Symbol" panose="05050102010706020507" pitchFamily="18" charset="2"/>
              </a:rPr>
              <a:t>In a delta connected system V</a:t>
            </a:r>
            <a:r>
              <a:rPr lang="en-IN" sz="2000" baseline="-25000" dirty="0">
                <a:sym typeface="Symbol" panose="05050102010706020507" pitchFamily="18" charset="2"/>
              </a:rPr>
              <a:t>L</a:t>
            </a:r>
            <a:r>
              <a:rPr lang="en-IN" sz="2000" dirty="0">
                <a:sym typeface="Symbol" panose="05050102010706020507" pitchFamily="18" charset="2"/>
              </a:rPr>
              <a:t> = 3 </a:t>
            </a:r>
            <a:r>
              <a:rPr lang="en-IN" sz="2000" dirty="0" err="1">
                <a:sym typeface="Symbol" panose="05050102010706020507" pitchFamily="18" charset="2"/>
              </a:rPr>
              <a:t>V</a:t>
            </a:r>
            <a:r>
              <a:rPr lang="en-IN" sz="2000" baseline="-25000" dirty="0" err="1">
                <a:sym typeface="Symbol" panose="05050102010706020507" pitchFamily="18" charset="2"/>
              </a:rPr>
              <a:t>ph</a:t>
            </a:r>
            <a:r>
              <a:rPr lang="en-IN" sz="2000" dirty="0">
                <a:sym typeface="Symbol" panose="05050102010706020507" pitchFamily="18" charset="2"/>
              </a:rPr>
              <a:t> and I</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I</a:t>
            </a:r>
            <a:r>
              <a:rPr lang="en-IN" sz="2000" baseline="-25000" dirty="0" err="1">
                <a:sym typeface="Symbol" panose="05050102010706020507" pitchFamily="18" charset="2"/>
              </a:rPr>
              <a:t>ph</a:t>
            </a:r>
            <a:endParaRPr lang="en-IN" sz="2000" dirty="0">
              <a:sym typeface="Symbol" panose="05050102010706020507" pitchFamily="18" charset="2"/>
            </a:endParaRPr>
          </a:p>
          <a:p>
            <a:r>
              <a:rPr lang="en-IN" sz="2000" dirty="0">
                <a:sym typeface="Symbol" panose="05050102010706020507" pitchFamily="18" charset="2"/>
              </a:rPr>
              <a:t>So three phase active power 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W or kW (kilo Watts)</a:t>
            </a:r>
          </a:p>
          <a:p>
            <a:r>
              <a:rPr lang="en-IN" sz="2000" dirty="0">
                <a:sym typeface="Symbol" panose="05050102010706020507" pitchFamily="18" charset="2"/>
              </a:rPr>
              <a:t>Similarly</a:t>
            </a:r>
          </a:p>
          <a:p>
            <a:r>
              <a:rPr lang="en-IN" sz="2000" dirty="0">
                <a:sym typeface="Symbol" panose="05050102010706020507" pitchFamily="18" charset="2"/>
              </a:rPr>
              <a:t>Three phase reactive power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sin VAR or </a:t>
            </a:r>
            <a:r>
              <a:rPr lang="en-IN" sz="2000" dirty="0" err="1">
                <a:sym typeface="Symbol" panose="05050102010706020507" pitchFamily="18" charset="2"/>
              </a:rPr>
              <a:t>kVAR</a:t>
            </a:r>
            <a:r>
              <a:rPr lang="en-IN" sz="2000" dirty="0">
                <a:sym typeface="Symbol" panose="05050102010706020507" pitchFamily="18" charset="2"/>
              </a:rPr>
              <a:t> (kilo Volt Ampere Reactive)</a:t>
            </a:r>
          </a:p>
          <a:p>
            <a:r>
              <a:rPr lang="en-IN" sz="2000" dirty="0">
                <a:sym typeface="Symbol" panose="05050102010706020507" pitchFamily="18" charset="2"/>
              </a:rPr>
              <a:t>Three phase apparent power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VA or kVA (kilo Volt Ampere)</a:t>
            </a:r>
          </a:p>
          <a:p>
            <a:endParaRPr lang="en-IN" sz="2000" dirty="0"/>
          </a:p>
        </p:txBody>
      </p:sp>
      <p:sp>
        <p:nvSpPr>
          <p:cNvPr id="4" name="Arrow: Right 3">
            <a:extLst>
              <a:ext uri="{FF2B5EF4-FFF2-40B4-BE49-F238E27FC236}">
                <a16:creationId xmlns:a16="http://schemas.microsoft.com/office/drawing/2014/main" id="{4DC9E65B-90AD-44F7-A44B-D9F86DE06624}"/>
              </a:ext>
            </a:extLst>
          </p:cNvPr>
          <p:cNvSpPr/>
          <p:nvPr/>
        </p:nvSpPr>
        <p:spPr>
          <a:xfrm>
            <a:off x="10270836" y="6117960"/>
            <a:ext cx="951346" cy="495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linkClick r:id="rId2" action="ppaction://hlinksldjump">
                  <a:extLst>
                    <a:ext uri="{A12FA001-AC4F-418D-AE19-62706E023703}">
                      <ahyp:hlinkClr xmlns="" xmlns:ahyp="http://schemas.microsoft.com/office/drawing/2018/hyperlinkcolor" val="tx"/>
                    </a:ext>
                  </a:extLst>
                </a:hlinkClick>
              </a:rPr>
              <a:t>Back</a:t>
            </a:r>
            <a:endParaRPr lang="en-IN" dirty="0">
              <a:solidFill>
                <a:schemeClr val="bg1"/>
              </a:solidFill>
            </a:endParaRPr>
          </a:p>
        </p:txBody>
      </p:sp>
    </p:spTree>
    <p:extLst>
      <p:ext uri="{BB962C8B-B14F-4D97-AF65-F5344CB8AC3E}">
        <p14:creationId xmlns:p14="http://schemas.microsoft.com/office/powerpoint/2010/main" val="51803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A034-57EE-447B-A9CC-C9979006A303}"/>
              </a:ext>
            </a:extLst>
          </p:cNvPr>
          <p:cNvSpPr>
            <a:spLocks noGrp="1"/>
          </p:cNvSpPr>
          <p:nvPr>
            <p:ph type="title"/>
          </p:nvPr>
        </p:nvSpPr>
        <p:spPr/>
        <p:txBody>
          <a:bodyPr/>
          <a:lstStyle/>
          <a:p>
            <a:pPr algn="ctr"/>
            <a:r>
              <a:rPr lang="en-IN" dirty="0"/>
              <a:t>Delta Connection</a:t>
            </a:r>
          </a:p>
        </p:txBody>
      </p:sp>
      <p:pic>
        <p:nvPicPr>
          <p:cNvPr id="7" name="Picture 6">
            <a:extLst>
              <a:ext uri="{FF2B5EF4-FFF2-40B4-BE49-F238E27FC236}">
                <a16:creationId xmlns:a16="http://schemas.microsoft.com/office/drawing/2014/main" id="{E53D8D27-5292-4382-8694-8AEF92BD1B4B}"/>
              </a:ext>
            </a:extLst>
          </p:cNvPr>
          <p:cNvPicPr>
            <a:picLocks noChangeAspect="1"/>
          </p:cNvPicPr>
          <p:nvPr/>
        </p:nvPicPr>
        <p:blipFill>
          <a:blip r:embed="rId2"/>
          <a:stretch>
            <a:fillRect/>
          </a:stretch>
        </p:blipFill>
        <p:spPr>
          <a:xfrm>
            <a:off x="7552061" y="2308557"/>
            <a:ext cx="4162554" cy="3168011"/>
          </a:xfrm>
          <a:prstGeom prst="rect">
            <a:avLst/>
          </a:prstGeom>
        </p:spPr>
      </p:pic>
      <p:pic>
        <p:nvPicPr>
          <p:cNvPr id="8" name="Picture 7">
            <a:extLst>
              <a:ext uri="{FF2B5EF4-FFF2-40B4-BE49-F238E27FC236}">
                <a16:creationId xmlns:a16="http://schemas.microsoft.com/office/drawing/2014/main" id="{808AB42A-AAF9-4A3B-B1E7-80FDC88382D4}"/>
              </a:ext>
            </a:extLst>
          </p:cNvPr>
          <p:cNvPicPr>
            <a:picLocks noChangeAspect="1"/>
          </p:cNvPicPr>
          <p:nvPr/>
        </p:nvPicPr>
        <p:blipFill>
          <a:blip r:embed="rId3"/>
          <a:stretch>
            <a:fillRect/>
          </a:stretch>
        </p:blipFill>
        <p:spPr>
          <a:xfrm>
            <a:off x="587169" y="2148437"/>
            <a:ext cx="6548185" cy="3131485"/>
          </a:xfrm>
          <a:prstGeom prst="rect">
            <a:avLst/>
          </a:prstGeom>
        </p:spPr>
      </p:pic>
    </p:spTree>
    <p:extLst>
      <p:ext uri="{BB962C8B-B14F-4D97-AF65-F5344CB8AC3E}">
        <p14:creationId xmlns:p14="http://schemas.microsoft.com/office/powerpoint/2010/main" val="289905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375B-CB7E-4B6A-8D2D-F174FCB5FBC0}"/>
              </a:ext>
            </a:extLst>
          </p:cNvPr>
          <p:cNvSpPr>
            <a:spLocks noGrp="1"/>
          </p:cNvSpPr>
          <p:nvPr>
            <p:ph type="title"/>
          </p:nvPr>
        </p:nvSpPr>
        <p:spPr>
          <a:xfrm>
            <a:off x="838200" y="365126"/>
            <a:ext cx="10515600" cy="578772"/>
          </a:xfrm>
        </p:spPr>
        <p:txBody>
          <a:bodyPr>
            <a:normAutofit fontScale="90000"/>
          </a:bodyPr>
          <a:lstStyle/>
          <a:p>
            <a:pPr algn="ctr"/>
            <a:r>
              <a:rPr lang="en-IN" dirty="0"/>
              <a:t>Relationship Between Phase and Line Values in a Balanced Delta Connected System</a:t>
            </a:r>
          </a:p>
        </p:txBody>
      </p:sp>
      <p:sp>
        <p:nvSpPr>
          <p:cNvPr id="3" name="Content Placeholder 2">
            <a:extLst>
              <a:ext uri="{FF2B5EF4-FFF2-40B4-BE49-F238E27FC236}">
                <a16:creationId xmlns:a16="http://schemas.microsoft.com/office/drawing/2014/main" id="{65AFC6DF-DC96-48BD-B730-7185B45A2815}"/>
              </a:ext>
            </a:extLst>
          </p:cNvPr>
          <p:cNvSpPr>
            <a:spLocks noGrp="1"/>
          </p:cNvSpPr>
          <p:nvPr>
            <p:ph idx="1"/>
          </p:nvPr>
        </p:nvSpPr>
        <p:spPr>
          <a:xfrm>
            <a:off x="5706197" y="1288026"/>
            <a:ext cx="6031061" cy="5309419"/>
          </a:xfrm>
        </p:spPr>
        <p:txBody>
          <a:bodyPr>
            <a:normAutofit fontScale="85000" lnSpcReduction="10000"/>
          </a:bodyPr>
          <a:lstStyle/>
          <a:p>
            <a:pPr algn="just"/>
            <a:r>
              <a:rPr lang="en-IN" sz="2400" dirty="0"/>
              <a:t>From the Figure, it can be seen that the voltage across impedance say Z</a:t>
            </a:r>
            <a:r>
              <a:rPr lang="en-IN" sz="2400" baseline="-25000" dirty="0"/>
              <a:t>1</a:t>
            </a:r>
            <a:r>
              <a:rPr lang="en-IN" sz="2400" dirty="0"/>
              <a:t> and voltage between the lines connecting this impedance Z</a:t>
            </a:r>
            <a:r>
              <a:rPr lang="en-IN" sz="2400" baseline="-25000" dirty="0"/>
              <a:t>1 </a:t>
            </a:r>
            <a:r>
              <a:rPr lang="en-IN" sz="2400" dirty="0" err="1"/>
              <a:t>ie</a:t>
            </a:r>
            <a:r>
              <a:rPr lang="en-IN" sz="2400" dirty="0"/>
              <a:t>., R - Y are same. </a:t>
            </a:r>
          </a:p>
          <a:p>
            <a:pPr algn="just"/>
            <a:r>
              <a:rPr lang="en-IN" sz="2400" dirty="0"/>
              <a:t>So we can conveniently say that the line voltage (</a:t>
            </a:r>
            <a:r>
              <a:rPr lang="en-IN" sz="2400" dirty="0" err="1"/>
              <a:t>ie</a:t>
            </a:r>
            <a:r>
              <a:rPr lang="en-IN" sz="2400" dirty="0"/>
              <a:t>., the voltage across any two incoming lines) and their respective phase voltage (</a:t>
            </a:r>
            <a:r>
              <a:rPr lang="en-IN" sz="2400" dirty="0" err="1"/>
              <a:t>ie</a:t>
            </a:r>
            <a:r>
              <a:rPr lang="en-IN" sz="2400" dirty="0"/>
              <a:t>., the voltage across the impedance) are same. </a:t>
            </a:r>
            <a:r>
              <a:rPr lang="en-IN" sz="2400" dirty="0" err="1"/>
              <a:t>ie</a:t>
            </a:r>
            <a:r>
              <a:rPr lang="en-IN" sz="2400" dirty="0"/>
              <a:t>., V</a:t>
            </a:r>
            <a:r>
              <a:rPr lang="en-IN" sz="2400" baseline="-25000" dirty="0"/>
              <a:t>RY</a:t>
            </a:r>
            <a:r>
              <a:rPr lang="en-IN" sz="2400" dirty="0"/>
              <a:t> = V</a:t>
            </a:r>
            <a:r>
              <a:rPr lang="en-IN" sz="2400" baseline="-25000" dirty="0"/>
              <a:t>YB</a:t>
            </a:r>
            <a:r>
              <a:rPr lang="en-IN" sz="2400" dirty="0"/>
              <a:t> = V</a:t>
            </a:r>
            <a:r>
              <a:rPr lang="en-IN" sz="2400" baseline="-25000" dirty="0"/>
              <a:t>BR</a:t>
            </a:r>
            <a:r>
              <a:rPr lang="en-IN" sz="2400" dirty="0"/>
              <a:t> = V</a:t>
            </a:r>
            <a:r>
              <a:rPr lang="en-IN" sz="2400" baseline="-25000" dirty="0"/>
              <a:t>L </a:t>
            </a:r>
            <a:r>
              <a:rPr lang="en-IN" sz="2400" dirty="0"/>
              <a:t>= </a:t>
            </a:r>
            <a:r>
              <a:rPr lang="en-IN" sz="2400" dirty="0" err="1"/>
              <a:t>V</a:t>
            </a:r>
            <a:r>
              <a:rPr lang="en-IN" sz="2400" baseline="-25000" dirty="0" err="1"/>
              <a:t>ph</a:t>
            </a:r>
            <a:endParaRPr lang="en-IN" sz="2400" baseline="-25000" dirty="0"/>
          </a:p>
          <a:p>
            <a:pPr algn="just"/>
            <a:r>
              <a:rPr lang="en-IN" sz="2400" dirty="0"/>
              <a:t>From the Figure, it can also be seen that, the line current I</a:t>
            </a:r>
            <a:r>
              <a:rPr lang="en-IN" sz="2400" baseline="-25000" dirty="0"/>
              <a:t>R</a:t>
            </a:r>
            <a:r>
              <a:rPr lang="en-IN" sz="2400" dirty="0"/>
              <a:t>, I</a:t>
            </a:r>
            <a:r>
              <a:rPr lang="en-IN" sz="2400" baseline="-25000" dirty="0"/>
              <a:t>Y</a:t>
            </a:r>
            <a:r>
              <a:rPr lang="en-IN" sz="2400" dirty="0"/>
              <a:t> and I</a:t>
            </a:r>
            <a:r>
              <a:rPr lang="en-IN" sz="2400" baseline="-25000" dirty="0"/>
              <a:t>B </a:t>
            </a:r>
            <a:r>
              <a:rPr lang="en-IN" sz="2400" dirty="0"/>
              <a:t> flowing through the line R, Y and B respectively and the phase currents I</a:t>
            </a:r>
            <a:r>
              <a:rPr lang="en-IN" sz="2400" baseline="-25000" dirty="0"/>
              <a:t>RY</a:t>
            </a:r>
            <a:r>
              <a:rPr lang="en-IN" sz="2400" dirty="0"/>
              <a:t>, I</a:t>
            </a:r>
            <a:r>
              <a:rPr lang="en-IN" sz="2400" baseline="-25000" dirty="0"/>
              <a:t>YB</a:t>
            </a:r>
            <a:r>
              <a:rPr lang="en-IN" sz="2400" dirty="0"/>
              <a:t> and I</a:t>
            </a:r>
            <a:r>
              <a:rPr lang="en-IN" sz="2400" baseline="-25000" dirty="0"/>
              <a:t>BR</a:t>
            </a:r>
            <a:r>
              <a:rPr lang="en-IN" sz="2400" dirty="0"/>
              <a:t> flowing through Z</a:t>
            </a:r>
            <a:r>
              <a:rPr lang="en-IN" sz="2400" baseline="-25000" dirty="0"/>
              <a:t>1, </a:t>
            </a:r>
            <a:r>
              <a:rPr lang="en-IN" sz="2400" dirty="0"/>
              <a:t>Z</a:t>
            </a:r>
            <a:r>
              <a:rPr lang="en-IN" sz="2400" baseline="-25000" dirty="0"/>
              <a:t>2</a:t>
            </a:r>
            <a:r>
              <a:rPr lang="en-IN" sz="2400" dirty="0"/>
              <a:t> and Z</a:t>
            </a:r>
            <a:r>
              <a:rPr lang="en-IN" sz="2400" baseline="-25000" dirty="0"/>
              <a:t>3  </a:t>
            </a:r>
            <a:r>
              <a:rPr lang="en-IN" sz="2400" dirty="0"/>
              <a:t>respectively are not same</a:t>
            </a:r>
          </a:p>
          <a:p>
            <a:pPr algn="just"/>
            <a:r>
              <a:rPr lang="en-IN" sz="2400" dirty="0"/>
              <a:t>So by applying KCL to node A, B and C respectively, we get</a:t>
            </a:r>
          </a:p>
          <a:p>
            <a:pPr algn="just"/>
            <a:r>
              <a:rPr lang="en-IN" sz="2400" dirty="0"/>
              <a:t>I</a:t>
            </a:r>
            <a:r>
              <a:rPr lang="en-IN" sz="2400" baseline="-25000" dirty="0"/>
              <a:t>R</a:t>
            </a:r>
            <a:r>
              <a:rPr lang="en-IN" sz="2400" dirty="0"/>
              <a:t> = I</a:t>
            </a:r>
            <a:r>
              <a:rPr lang="en-IN" sz="2400" baseline="-25000" dirty="0"/>
              <a:t>RY</a:t>
            </a:r>
            <a:r>
              <a:rPr lang="en-IN" sz="2400" dirty="0"/>
              <a:t> – I</a:t>
            </a:r>
            <a:r>
              <a:rPr lang="en-IN" sz="2400" baseline="-25000" dirty="0"/>
              <a:t>BR</a:t>
            </a:r>
          </a:p>
          <a:p>
            <a:pPr algn="just"/>
            <a:r>
              <a:rPr lang="en-IN" sz="2400" dirty="0"/>
              <a:t>I</a:t>
            </a:r>
            <a:r>
              <a:rPr lang="en-IN" sz="2400" baseline="-25000" dirty="0"/>
              <a:t>Y</a:t>
            </a:r>
            <a:r>
              <a:rPr lang="en-IN" sz="2400" dirty="0"/>
              <a:t> = I</a:t>
            </a:r>
            <a:r>
              <a:rPr lang="en-IN" sz="2400" baseline="-25000" dirty="0"/>
              <a:t>YB</a:t>
            </a:r>
            <a:r>
              <a:rPr lang="en-IN" sz="2400" dirty="0"/>
              <a:t> – I</a:t>
            </a:r>
            <a:r>
              <a:rPr lang="en-IN" sz="2400" baseline="-25000" dirty="0"/>
              <a:t>RY</a:t>
            </a:r>
          </a:p>
          <a:p>
            <a:pPr algn="just"/>
            <a:r>
              <a:rPr lang="en-IN" sz="2400" dirty="0"/>
              <a:t>I</a:t>
            </a:r>
            <a:r>
              <a:rPr lang="en-IN" sz="2400" baseline="-25000" dirty="0"/>
              <a:t>B</a:t>
            </a:r>
            <a:r>
              <a:rPr lang="en-IN" sz="2400" dirty="0"/>
              <a:t> = I</a:t>
            </a:r>
            <a:r>
              <a:rPr lang="en-IN" sz="2400" baseline="-25000" dirty="0"/>
              <a:t>BR</a:t>
            </a:r>
            <a:r>
              <a:rPr lang="en-IN" sz="2400" dirty="0"/>
              <a:t> – I</a:t>
            </a:r>
            <a:r>
              <a:rPr lang="en-IN" sz="2400" baseline="-25000" dirty="0"/>
              <a:t>YB</a:t>
            </a:r>
          </a:p>
          <a:p>
            <a:pPr algn="just"/>
            <a:endParaRPr lang="en-IN" sz="2400" dirty="0"/>
          </a:p>
        </p:txBody>
      </p:sp>
      <p:pic>
        <p:nvPicPr>
          <p:cNvPr id="7" name="Picture 6">
            <a:extLst>
              <a:ext uri="{FF2B5EF4-FFF2-40B4-BE49-F238E27FC236}">
                <a16:creationId xmlns:a16="http://schemas.microsoft.com/office/drawing/2014/main" id="{90220C39-7621-498F-9AAD-526D3401E8A8}"/>
              </a:ext>
            </a:extLst>
          </p:cNvPr>
          <p:cNvPicPr>
            <a:picLocks noChangeAspect="1"/>
          </p:cNvPicPr>
          <p:nvPr/>
        </p:nvPicPr>
        <p:blipFill>
          <a:blip r:embed="rId2"/>
          <a:stretch>
            <a:fillRect/>
          </a:stretch>
        </p:blipFill>
        <p:spPr>
          <a:xfrm>
            <a:off x="206478" y="1151248"/>
            <a:ext cx="5299587" cy="4555503"/>
          </a:xfrm>
          <a:prstGeom prst="rect">
            <a:avLst/>
          </a:prstGeom>
        </p:spPr>
      </p:pic>
    </p:spTree>
    <p:extLst>
      <p:ext uri="{BB962C8B-B14F-4D97-AF65-F5344CB8AC3E}">
        <p14:creationId xmlns:p14="http://schemas.microsoft.com/office/powerpoint/2010/main" val="183817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100A0-5CC5-4F3A-B30C-596393798DD1}"/>
              </a:ext>
            </a:extLst>
          </p:cNvPr>
          <p:cNvSpPr>
            <a:spLocks noGrp="1"/>
          </p:cNvSpPr>
          <p:nvPr>
            <p:ph type="title"/>
          </p:nvPr>
        </p:nvSpPr>
        <p:spPr>
          <a:xfrm>
            <a:off x="838200" y="207002"/>
            <a:ext cx="10515600" cy="1325563"/>
          </a:xfrm>
        </p:spPr>
        <p:txBody>
          <a:bodyPr/>
          <a:lstStyle/>
          <a:p>
            <a:pPr algn="ctr"/>
            <a:r>
              <a:rPr lang="en-IN" dirty="0"/>
              <a:t>Relationship Between Phase and Line Values in a Balanced Delta Connected System</a:t>
            </a:r>
          </a:p>
        </p:txBody>
      </p:sp>
      <p:sp>
        <p:nvSpPr>
          <p:cNvPr id="3" name="Content Placeholder 2">
            <a:extLst>
              <a:ext uri="{FF2B5EF4-FFF2-40B4-BE49-F238E27FC236}">
                <a16:creationId xmlns:a16="http://schemas.microsoft.com/office/drawing/2014/main" id="{82F99D7C-B0C6-47D7-AE96-655AE8F8C2EF}"/>
              </a:ext>
            </a:extLst>
          </p:cNvPr>
          <p:cNvSpPr>
            <a:spLocks noGrp="1"/>
          </p:cNvSpPr>
          <p:nvPr>
            <p:ph idx="1"/>
          </p:nvPr>
        </p:nvSpPr>
        <p:spPr>
          <a:xfrm>
            <a:off x="405583" y="5051525"/>
            <a:ext cx="6211528" cy="1599473"/>
          </a:xfrm>
        </p:spPr>
        <p:txBody>
          <a:bodyPr>
            <a:normAutofit fontScale="77500" lnSpcReduction="20000"/>
          </a:bodyPr>
          <a:lstStyle/>
          <a:p>
            <a:r>
              <a:rPr lang="en-IN" dirty="0"/>
              <a:t>Considering triangle OAB from the vector diagram</a:t>
            </a:r>
          </a:p>
          <a:p>
            <a:r>
              <a:rPr lang="en-IN" dirty="0"/>
              <a:t>cos30 = (I</a:t>
            </a:r>
            <a:r>
              <a:rPr lang="en-IN" baseline="-25000" dirty="0"/>
              <a:t>R</a:t>
            </a:r>
            <a:r>
              <a:rPr lang="en-IN" dirty="0"/>
              <a:t>/2) / I</a:t>
            </a:r>
            <a:r>
              <a:rPr lang="en-IN" baseline="-25000" dirty="0"/>
              <a:t>RY</a:t>
            </a:r>
            <a:r>
              <a:rPr lang="en-IN" dirty="0"/>
              <a:t>   and cos30 = (</a:t>
            </a:r>
            <a:r>
              <a:rPr lang="en-IN" dirty="0">
                <a:sym typeface="Symbol" panose="05050102010706020507" pitchFamily="18" charset="2"/>
              </a:rPr>
              <a:t>3)/2</a:t>
            </a:r>
          </a:p>
          <a:p>
            <a:r>
              <a:rPr lang="en-IN" dirty="0"/>
              <a:t>I</a:t>
            </a:r>
            <a:r>
              <a:rPr lang="en-IN" baseline="-25000" dirty="0"/>
              <a:t>R</a:t>
            </a:r>
            <a:r>
              <a:rPr lang="en-IN" dirty="0"/>
              <a:t> = </a:t>
            </a:r>
            <a:r>
              <a:rPr lang="en-IN" dirty="0">
                <a:sym typeface="Symbol" panose="05050102010706020507" pitchFamily="18" charset="2"/>
              </a:rPr>
              <a:t>3 I</a:t>
            </a:r>
            <a:r>
              <a:rPr lang="en-IN" baseline="-25000" dirty="0">
                <a:sym typeface="Symbol" panose="05050102010706020507" pitchFamily="18" charset="2"/>
              </a:rPr>
              <a:t>RY</a:t>
            </a:r>
            <a:r>
              <a:rPr lang="en-IN" dirty="0">
                <a:sym typeface="Symbol" panose="05050102010706020507" pitchFamily="18" charset="2"/>
              </a:rPr>
              <a:t> </a:t>
            </a:r>
          </a:p>
          <a:p>
            <a:r>
              <a:rPr lang="en-IN" dirty="0">
                <a:sym typeface="Symbol" panose="05050102010706020507" pitchFamily="18" charset="2"/>
              </a:rPr>
              <a:t>I</a:t>
            </a:r>
            <a:r>
              <a:rPr lang="en-IN" baseline="-25000" dirty="0">
                <a:sym typeface="Symbol" panose="05050102010706020507" pitchFamily="18" charset="2"/>
              </a:rPr>
              <a:t>L</a:t>
            </a:r>
            <a:r>
              <a:rPr lang="en-IN" dirty="0">
                <a:sym typeface="Symbol" panose="05050102010706020507" pitchFamily="18" charset="2"/>
              </a:rPr>
              <a:t> = 3 </a:t>
            </a:r>
            <a:r>
              <a:rPr lang="en-IN" dirty="0" err="1">
                <a:sym typeface="Symbol" panose="05050102010706020507" pitchFamily="18" charset="2"/>
              </a:rPr>
              <a:t>I</a:t>
            </a:r>
            <a:r>
              <a:rPr lang="en-IN" baseline="-25000" dirty="0" err="1">
                <a:sym typeface="Symbol" panose="05050102010706020507" pitchFamily="18" charset="2"/>
              </a:rPr>
              <a:t>ph</a:t>
            </a:r>
            <a:r>
              <a:rPr lang="en-IN" dirty="0">
                <a:sym typeface="Symbol" panose="05050102010706020507" pitchFamily="18" charset="2"/>
              </a:rPr>
              <a:t> and V</a:t>
            </a:r>
            <a:r>
              <a:rPr lang="en-IN" baseline="-25000" dirty="0">
                <a:sym typeface="Symbol" panose="05050102010706020507" pitchFamily="18" charset="2"/>
              </a:rPr>
              <a:t>L</a:t>
            </a:r>
            <a:r>
              <a:rPr lang="en-IN" dirty="0">
                <a:sym typeface="Symbol" panose="05050102010706020507" pitchFamily="18" charset="2"/>
              </a:rPr>
              <a:t> = </a:t>
            </a:r>
            <a:r>
              <a:rPr lang="en-IN" dirty="0" err="1">
                <a:sym typeface="Symbol" panose="05050102010706020507" pitchFamily="18" charset="2"/>
              </a:rPr>
              <a:t>V</a:t>
            </a:r>
            <a:r>
              <a:rPr lang="en-IN" baseline="-25000" dirty="0" err="1">
                <a:sym typeface="Symbol" panose="05050102010706020507" pitchFamily="18" charset="2"/>
              </a:rPr>
              <a:t>ph</a:t>
            </a:r>
            <a:endParaRPr lang="en-IN" dirty="0"/>
          </a:p>
        </p:txBody>
      </p:sp>
      <p:pic>
        <p:nvPicPr>
          <p:cNvPr id="4" name="Picture 3">
            <a:extLst>
              <a:ext uri="{FF2B5EF4-FFF2-40B4-BE49-F238E27FC236}">
                <a16:creationId xmlns:a16="http://schemas.microsoft.com/office/drawing/2014/main" id="{E0BB80BE-2229-4417-B63A-BD643F132942}"/>
              </a:ext>
            </a:extLst>
          </p:cNvPr>
          <p:cNvPicPr>
            <a:picLocks noChangeAspect="1"/>
          </p:cNvPicPr>
          <p:nvPr/>
        </p:nvPicPr>
        <p:blipFill>
          <a:blip r:embed="rId2"/>
          <a:stretch>
            <a:fillRect/>
          </a:stretch>
        </p:blipFill>
        <p:spPr>
          <a:xfrm>
            <a:off x="6572568" y="1386991"/>
            <a:ext cx="5428136" cy="4394378"/>
          </a:xfrm>
          <a:prstGeom prst="rect">
            <a:avLst/>
          </a:prstGeom>
        </p:spPr>
      </p:pic>
      <p:pic>
        <p:nvPicPr>
          <p:cNvPr id="6" name="Picture 5">
            <a:extLst>
              <a:ext uri="{FF2B5EF4-FFF2-40B4-BE49-F238E27FC236}">
                <a16:creationId xmlns:a16="http://schemas.microsoft.com/office/drawing/2014/main" id="{FCA99759-2F72-443E-AD8C-509951720A4E}"/>
              </a:ext>
            </a:extLst>
          </p:cNvPr>
          <p:cNvPicPr>
            <a:picLocks noChangeAspect="1"/>
          </p:cNvPicPr>
          <p:nvPr/>
        </p:nvPicPr>
        <p:blipFill>
          <a:blip r:embed="rId3"/>
          <a:stretch>
            <a:fillRect/>
          </a:stretch>
        </p:blipFill>
        <p:spPr>
          <a:xfrm>
            <a:off x="1273310" y="1531391"/>
            <a:ext cx="4095104" cy="3520134"/>
          </a:xfrm>
          <a:prstGeom prst="rect">
            <a:avLst/>
          </a:prstGeom>
        </p:spPr>
      </p:pic>
    </p:spTree>
    <p:extLst>
      <p:ext uri="{BB962C8B-B14F-4D97-AF65-F5344CB8AC3E}">
        <p14:creationId xmlns:p14="http://schemas.microsoft.com/office/powerpoint/2010/main" val="420777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Effect transition="in" filter="fade">
                                      <p:cBhvr>
                                        <p:cTn id="27" dur="500"/>
                                        <p:tgtEl>
                                          <p:spTgt spid="3">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fade">
                                      <p:cBhvr>
                                        <p:cTn id="32" dur="500"/>
                                        <p:tgtEl>
                                          <p:spTgt spid="3">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7A79-EEEA-4E38-8E03-762C4263B7F9}"/>
              </a:ext>
            </a:extLst>
          </p:cNvPr>
          <p:cNvSpPr>
            <a:spLocks noGrp="1"/>
          </p:cNvSpPr>
          <p:nvPr>
            <p:ph type="title"/>
          </p:nvPr>
        </p:nvSpPr>
        <p:spPr/>
        <p:txBody>
          <a:bodyPr/>
          <a:lstStyle/>
          <a:p>
            <a:pPr algn="ctr"/>
            <a:r>
              <a:rPr lang="en-IN" dirty="0"/>
              <a:t>Expression for Power in a Balanced Three Phase Delta Connected System</a:t>
            </a:r>
          </a:p>
        </p:txBody>
      </p:sp>
      <p:sp>
        <p:nvSpPr>
          <p:cNvPr id="3" name="Content Placeholder 2">
            <a:extLst>
              <a:ext uri="{FF2B5EF4-FFF2-40B4-BE49-F238E27FC236}">
                <a16:creationId xmlns:a16="http://schemas.microsoft.com/office/drawing/2014/main" id="{A4937F6F-A48D-452C-9333-EE84461E79F7}"/>
              </a:ext>
            </a:extLst>
          </p:cNvPr>
          <p:cNvSpPr>
            <a:spLocks noGrp="1"/>
          </p:cNvSpPr>
          <p:nvPr>
            <p:ph idx="1"/>
          </p:nvPr>
        </p:nvSpPr>
        <p:spPr/>
        <p:txBody>
          <a:bodyPr>
            <a:normAutofit/>
          </a:bodyPr>
          <a:lstStyle/>
          <a:p>
            <a:r>
              <a:rPr lang="en-IN" sz="2000" dirty="0"/>
              <a:t>Single Phase active power P = </a:t>
            </a:r>
            <a:r>
              <a:rPr lang="en-IN" sz="2000" dirty="0" err="1"/>
              <a:t>V</a:t>
            </a:r>
            <a:r>
              <a:rPr lang="en-IN" sz="2000" baseline="-25000" dirty="0" err="1"/>
              <a:t>ph</a:t>
            </a:r>
            <a:r>
              <a:rPr lang="en-IN" sz="2000" dirty="0"/>
              <a:t> </a:t>
            </a:r>
            <a:r>
              <a:rPr lang="en-IN" sz="2000" dirty="0" err="1"/>
              <a:t>I</a:t>
            </a:r>
            <a:r>
              <a:rPr lang="en-IN" sz="2000" baseline="-25000" dirty="0" err="1"/>
              <a:t>ph</a:t>
            </a:r>
            <a:r>
              <a:rPr lang="en-IN" sz="2000" dirty="0"/>
              <a:t> cos</a:t>
            </a:r>
            <a:r>
              <a:rPr lang="en-IN" sz="2000" dirty="0">
                <a:sym typeface="Symbol" panose="05050102010706020507" pitchFamily="18" charset="2"/>
              </a:rPr>
              <a:t> watts</a:t>
            </a:r>
          </a:p>
          <a:p>
            <a:r>
              <a:rPr lang="en-IN" sz="2000" dirty="0">
                <a:sym typeface="Symbol" panose="05050102010706020507" pitchFamily="18" charset="2"/>
              </a:rPr>
              <a:t>Three phase active power = 3 * single phase active power</a:t>
            </a:r>
          </a:p>
          <a:p>
            <a:r>
              <a:rPr lang="en-IN" sz="2000" dirty="0">
                <a:sym typeface="Symbol" panose="05050102010706020507" pitchFamily="18" charset="2"/>
              </a:rPr>
              <a:t>Three phase active power = 3 * (</a:t>
            </a:r>
            <a:r>
              <a:rPr lang="en-IN" sz="2000" dirty="0" err="1">
                <a:sym typeface="Symbol" panose="05050102010706020507" pitchFamily="18" charset="2"/>
              </a:rPr>
              <a:t>V</a:t>
            </a:r>
            <a:r>
              <a:rPr lang="en-IN" sz="2000" baseline="-25000" dirty="0" err="1">
                <a:sym typeface="Symbol" panose="05050102010706020507" pitchFamily="18" charset="2"/>
              </a:rPr>
              <a:t>ph</a:t>
            </a:r>
            <a:r>
              <a:rPr lang="en-IN" sz="2000" dirty="0">
                <a:sym typeface="Symbol" panose="05050102010706020507" pitchFamily="18" charset="2"/>
              </a:rPr>
              <a:t>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a:t>
            </a:r>
            <a:r>
              <a:rPr lang="en-IN" sz="2000" dirty="0"/>
              <a:t>cos</a:t>
            </a:r>
            <a:r>
              <a:rPr lang="en-IN" sz="2000" dirty="0">
                <a:sym typeface="Symbol" panose="05050102010706020507" pitchFamily="18" charset="2"/>
              </a:rPr>
              <a:t>)</a:t>
            </a:r>
          </a:p>
          <a:p>
            <a:r>
              <a:rPr lang="en-IN" sz="2000" dirty="0">
                <a:sym typeface="Symbol" panose="05050102010706020507" pitchFamily="18" charset="2"/>
              </a:rPr>
              <a:t>In a delta connected system V</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V</a:t>
            </a:r>
            <a:r>
              <a:rPr lang="en-IN" sz="2000" baseline="-25000" dirty="0" err="1">
                <a:sym typeface="Symbol" panose="05050102010706020507" pitchFamily="18" charset="2"/>
              </a:rPr>
              <a:t>ph</a:t>
            </a:r>
            <a:r>
              <a:rPr lang="en-IN" sz="2000" dirty="0">
                <a:sym typeface="Symbol" panose="05050102010706020507" pitchFamily="18" charset="2"/>
              </a:rPr>
              <a:t> and I</a:t>
            </a:r>
            <a:r>
              <a:rPr lang="en-IN" sz="2000" baseline="-25000" dirty="0">
                <a:sym typeface="Symbol" panose="05050102010706020507" pitchFamily="18" charset="2"/>
              </a:rPr>
              <a:t>L</a:t>
            </a:r>
            <a:r>
              <a:rPr lang="en-IN" sz="2000" dirty="0">
                <a:sym typeface="Symbol" panose="05050102010706020507" pitchFamily="18" charset="2"/>
              </a:rPr>
              <a:t> = 3 </a:t>
            </a:r>
            <a:r>
              <a:rPr lang="en-IN" sz="2000" dirty="0" err="1">
                <a:sym typeface="Symbol" panose="05050102010706020507" pitchFamily="18" charset="2"/>
              </a:rPr>
              <a:t>I</a:t>
            </a:r>
            <a:r>
              <a:rPr lang="en-IN" sz="2000" baseline="-25000" dirty="0" err="1">
                <a:sym typeface="Symbol" panose="05050102010706020507" pitchFamily="18" charset="2"/>
              </a:rPr>
              <a:t>ph</a:t>
            </a:r>
            <a:endParaRPr lang="en-IN" sz="2000" dirty="0">
              <a:sym typeface="Symbol" panose="05050102010706020507" pitchFamily="18" charset="2"/>
            </a:endParaRPr>
          </a:p>
          <a:p>
            <a:r>
              <a:rPr lang="en-IN" sz="2000" dirty="0">
                <a:sym typeface="Symbol" panose="05050102010706020507" pitchFamily="18" charset="2"/>
              </a:rPr>
              <a:t>So three phase active power 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W or kW (kilo Watts)</a:t>
            </a:r>
          </a:p>
          <a:p>
            <a:r>
              <a:rPr lang="en-IN" sz="2000" dirty="0">
                <a:sym typeface="Symbol" panose="05050102010706020507" pitchFamily="18" charset="2"/>
              </a:rPr>
              <a:t>Similarly</a:t>
            </a:r>
          </a:p>
          <a:p>
            <a:r>
              <a:rPr lang="en-IN" sz="2000" dirty="0">
                <a:sym typeface="Symbol" panose="05050102010706020507" pitchFamily="18" charset="2"/>
              </a:rPr>
              <a:t>Three phase reactive power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sin VAR or </a:t>
            </a:r>
            <a:r>
              <a:rPr lang="en-IN" sz="2000" dirty="0" err="1">
                <a:sym typeface="Symbol" panose="05050102010706020507" pitchFamily="18" charset="2"/>
              </a:rPr>
              <a:t>kVAR</a:t>
            </a:r>
            <a:r>
              <a:rPr lang="en-IN" sz="2000" dirty="0">
                <a:sym typeface="Symbol" panose="05050102010706020507" pitchFamily="18" charset="2"/>
              </a:rPr>
              <a:t> (kilo Volt Ampere Reactive)</a:t>
            </a:r>
          </a:p>
          <a:p>
            <a:r>
              <a:rPr lang="en-IN" sz="2000" dirty="0">
                <a:sym typeface="Symbol" panose="05050102010706020507" pitchFamily="18" charset="2"/>
              </a:rPr>
              <a:t>Three phase apparent power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VA or kVA (kilo Volt Ampere)</a:t>
            </a:r>
          </a:p>
          <a:p>
            <a:endParaRPr lang="en-IN" sz="2000" dirty="0"/>
          </a:p>
        </p:txBody>
      </p:sp>
    </p:spTree>
    <p:extLst>
      <p:ext uri="{BB962C8B-B14F-4D97-AF65-F5344CB8AC3E}">
        <p14:creationId xmlns:p14="http://schemas.microsoft.com/office/powerpoint/2010/main" val="3051850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B8D22-6777-4290-950B-218B5F1FE439}"/>
              </a:ext>
            </a:extLst>
          </p:cNvPr>
          <p:cNvSpPr>
            <a:spLocks noGrp="1"/>
          </p:cNvSpPr>
          <p:nvPr>
            <p:ph type="title"/>
          </p:nvPr>
        </p:nvSpPr>
        <p:spPr/>
        <p:txBody>
          <a:bodyPr/>
          <a:lstStyle/>
          <a:p>
            <a:pPr algn="ctr"/>
            <a:r>
              <a:rPr lang="en-IN" dirty="0"/>
              <a:t>Impedance and Power Factor in a Three Phase System</a:t>
            </a:r>
          </a:p>
        </p:txBody>
      </p:sp>
      <p:sp>
        <p:nvSpPr>
          <p:cNvPr id="3" name="Content Placeholder 2">
            <a:extLst>
              <a:ext uri="{FF2B5EF4-FFF2-40B4-BE49-F238E27FC236}">
                <a16:creationId xmlns:a16="http://schemas.microsoft.com/office/drawing/2014/main" id="{55AF9D09-5189-4D2B-96A9-F1F9B375649C}"/>
              </a:ext>
            </a:extLst>
          </p:cNvPr>
          <p:cNvSpPr>
            <a:spLocks noGrp="1"/>
          </p:cNvSpPr>
          <p:nvPr>
            <p:ph idx="1"/>
          </p:nvPr>
        </p:nvSpPr>
        <p:spPr/>
        <p:txBody>
          <a:bodyPr>
            <a:normAutofit/>
          </a:bodyPr>
          <a:lstStyle/>
          <a:p>
            <a:pPr algn="just"/>
            <a:r>
              <a:rPr lang="en-IN" sz="2400" dirty="0"/>
              <a:t>Impedance is always a per phase value in a three phase system</a:t>
            </a:r>
          </a:p>
          <a:p>
            <a:pPr algn="just"/>
            <a:r>
              <a:rPr lang="en-IN" sz="2400" dirty="0"/>
              <a:t>|</a:t>
            </a:r>
            <a:r>
              <a:rPr lang="en-IN" sz="2400" dirty="0" err="1"/>
              <a:t>Z</a:t>
            </a:r>
            <a:r>
              <a:rPr lang="en-IN" sz="2400" baseline="-25000" dirty="0" err="1"/>
              <a:t>ph</a:t>
            </a:r>
            <a:r>
              <a:rPr lang="en-IN" sz="2400" dirty="0"/>
              <a:t>|</a:t>
            </a:r>
            <a:r>
              <a:rPr lang="en-IN" sz="2400" dirty="0">
                <a:sym typeface="Symbol" panose="05050102010706020507" pitchFamily="18" charset="2"/>
              </a:rPr>
              <a:t> </a:t>
            </a:r>
            <a:r>
              <a:rPr lang="en-IN" sz="2400" u="sng" dirty="0">
                <a:sym typeface="Symbol" panose="05050102010706020507" pitchFamily="18" charset="2"/>
              </a:rPr>
              <a:t>+</a:t>
            </a:r>
            <a:r>
              <a:rPr lang="en-IN" sz="2400" dirty="0">
                <a:sym typeface="Symbol" panose="05050102010706020507" pitchFamily="18" charset="2"/>
              </a:rPr>
              <a:t></a:t>
            </a:r>
            <a:r>
              <a:rPr lang="en-IN" sz="2400" dirty="0"/>
              <a:t> = </a:t>
            </a:r>
            <a:r>
              <a:rPr lang="en-IN" sz="2400" dirty="0" err="1"/>
              <a:t>R</a:t>
            </a:r>
            <a:r>
              <a:rPr lang="en-IN" sz="2400" baseline="-25000" dirty="0" err="1"/>
              <a:t>ph</a:t>
            </a:r>
            <a:r>
              <a:rPr lang="en-IN" sz="2400" dirty="0"/>
              <a:t> </a:t>
            </a:r>
            <a:r>
              <a:rPr lang="en-IN" sz="2400" u="sng" dirty="0"/>
              <a:t>+</a:t>
            </a:r>
            <a:r>
              <a:rPr lang="en-IN" sz="2400" dirty="0"/>
              <a:t> </a:t>
            </a:r>
            <a:r>
              <a:rPr lang="en-IN" sz="2400" dirty="0" err="1"/>
              <a:t>jX</a:t>
            </a:r>
            <a:r>
              <a:rPr lang="en-IN" sz="2400" baseline="-25000" dirty="0" err="1"/>
              <a:t>ph</a:t>
            </a:r>
            <a:r>
              <a:rPr lang="en-IN" sz="2400" dirty="0"/>
              <a:t> </a:t>
            </a:r>
            <a:r>
              <a:rPr lang="en-IN" sz="2400" dirty="0">
                <a:sym typeface="Symbol" panose="05050102010706020507" pitchFamily="18" charset="2"/>
              </a:rPr>
              <a:t>  (+</a:t>
            </a:r>
            <a:r>
              <a:rPr lang="en-IN" sz="2400" baseline="30000" dirty="0" err="1">
                <a:sym typeface="Symbol" panose="05050102010706020507" pitchFamily="18" charset="2"/>
              </a:rPr>
              <a:t>ve</a:t>
            </a:r>
            <a:r>
              <a:rPr lang="en-IN" sz="2400" dirty="0">
                <a:sym typeface="Symbol" panose="05050102010706020507" pitchFamily="18" charset="2"/>
              </a:rPr>
              <a:t> for inductive reactance and –</a:t>
            </a:r>
            <a:r>
              <a:rPr lang="en-IN" sz="2400" baseline="30000" dirty="0" err="1">
                <a:sym typeface="Symbol" panose="05050102010706020507" pitchFamily="18" charset="2"/>
              </a:rPr>
              <a:t>ve</a:t>
            </a:r>
            <a:r>
              <a:rPr lang="en-IN" sz="2400" dirty="0">
                <a:sym typeface="Symbol" panose="05050102010706020507" pitchFamily="18" charset="2"/>
              </a:rPr>
              <a:t> for capacitive reactance)</a:t>
            </a:r>
          </a:p>
          <a:p>
            <a:pPr algn="just"/>
            <a:r>
              <a:rPr lang="en-IN" sz="2400" dirty="0">
                <a:sym typeface="Symbol" panose="05050102010706020507" pitchFamily="18" charset="2"/>
              </a:rPr>
              <a:t>Also </a:t>
            </a:r>
            <a:r>
              <a:rPr lang="en-IN" sz="2400" dirty="0"/>
              <a:t>|</a:t>
            </a:r>
            <a:r>
              <a:rPr lang="en-IN" sz="2400" dirty="0" err="1"/>
              <a:t>Z</a:t>
            </a:r>
            <a:r>
              <a:rPr lang="en-IN" sz="2400" baseline="-25000" dirty="0" err="1"/>
              <a:t>ph</a:t>
            </a:r>
            <a:r>
              <a:rPr lang="en-IN" sz="2400" dirty="0"/>
              <a:t>| = |</a:t>
            </a:r>
            <a:r>
              <a:rPr lang="en-IN" sz="2400" dirty="0" err="1"/>
              <a:t>V</a:t>
            </a:r>
            <a:r>
              <a:rPr lang="en-IN" sz="2400" baseline="-25000" dirty="0" err="1"/>
              <a:t>ph</a:t>
            </a:r>
            <a:r>
              <a:rPr lang="en-IN" sz="2400" dirty="0"/>
              <a:t>|/ |</a:t>
            </a:r>
            <a:r>
              <a:rPr lang="en-IN" sz="2400" dirty="0" err="1"/>
              <a:t>I</a:t>
            </a:r>
            <a:r>
              <a:rPr lang="en-IN" sz="2400" baseline="-25000" dirty="0" err="1"/>
              <a:t>ph</a:t>
            </a:r>
            <a:r>
              <a:rPr lang="en-IN" sz="2400" dirty="0"/>
              <a:t>| </a:t>
            </a:r>
            <a:r>
              <a:rPr lang="en-IN" sz="2400" dirty="0">
                <a:sym typeface="Symbol" panose="05050102010706020507" pitchFamily="18" charset="2"/>
              </a:rPr>
              <a:t> and  = tan</a:t>
            </a:r>
            <a:r>
              <a:rPr lang="en-IN" sz="2400" baseline="30000" dirty="0">
                <a:sym typeface="Symbol" panose="05050102010706020507" pitchFamily="18" charset="2"/>
              </a:rPr>
              <a:t>-1</a:t>
            </a:r>
            <a:r>
              <a:rPr lang="en-IN" sz="2400" dirty="0">
                <a:sym typeface="Symbol" panose="05050102010706020507" pitchFamily="18" charset="2"/>
              </a:rPr>
              <a:t> (</a:t>
            </a:r>
            <a:r>
              <a:rPr lang="en-IN" sz="2400" dirty="0" err="1">
                <a:sym typeface="Symbol" panose="05050102010706020507" pitchFamily="18" charset="2"/>
              </a:rPr>
              <a:t>X</a:t>
            </a:r>
            <a:r>
              <a:rPr lang="en-IN" sz="2400" baseline="-25000" dirty="0" err="1">
                <a:sym typeface="Symbol" panose="05050102010706020507" pitchFamily="18" charset="2"/>
              </a:rPr>
              <a:t>ph</a:t>
            </a:r>
            <a:r>
              <a:rPr lang="en-IN" sz="2400" baseline="-25000" dirty="0">
                <a:sym typeface="Symbol" panose="05050102010706020507" pitchFamily="18" charset="2"/>
              </a:rPr>
              <a:t> </a:t>
            </a:r>
            <a:r>
              <a:rPr lang="en-IN" sz="2400" dirty="0">
                <a:sym typeface="Symbol" panose="05050102010706020507" pitchFamily="18" charset="2"/>
              </a:rPr>
              <a:t>/ </a:t>
            </a:r>
            <a:r>
              <a:rPr lang="en-IN" sz="2400" dirty="0" err="1">
                <a:sym typeface="Symbol" panose="05050102010706020507" pitchFamily="18" charset="2"/>
              </a:rPr>
              <a:t>R</a:t>
            </a:r>
            <a:r>
              <a:rPr lang="en-IN" sz="2400" baseline="-25000" dirty="0" err="1">
                <a:sym typeface="Symbol" panose="05050102010706020507" pitchFamily="18" charset="2"/>
              </a:rPr>
              <a:t>ph</a:t>
            </a:r>
            <a:r>
              <a:rPr lang="en-IN" sz="2400" dirty="0">
                <a:sym typeface="Symbol" panose="05050102010706020507" pitchFamily="18" charset="2"/>
              </a:rPr>
              <a:t>)</a:t>
            </a:r>
          </a:p>
          <a:p>
            <a:pPr algn="just"/>
            <a:r>
              <a:rPr lang="en-IN" sz="2400" dirty="0">
                <a:solidFill>
                  <a:srgbClr val="FF0000"/>
                </a:solidFill>
                <a:sym typeface="Symbol" panose="05050102010706020507" pitchFamily="18" charset="2"/>
              </a:rPr>
              <a:t>Power factor in a three phase circuit is the cosine of the angle between phase voltage and phase current</a:t>
            </a:r>
          </a:p>
        </p:txBody>
      </p:sp>
      <p:sp>
        <p:nvSpPr>
          <p:cNvPr id="4" name="Arrow: Right 3">
            <a:extLst>
              <a:ext uri="{FF2B5EF4-FFF2-40B4-BE49-F238E27FC236}">
                <a16:creationId xmlns:a16="http://schemas.microsoft.com/office/drawing/2014/main" id="{DFC26CA8-B363-4E98-BDCC-042BA6928F87}"/>
              </a:ext>
            </a:extLst>
          </p:cNvPr>
          <p:cNvSpPr/>
          <p:nvPr/>
        </p:nvSpPr>
        <p:spPr>
          <a:xfrm>
            <a:off x="10270836" y="6108128"/>
            <a:ext cx="951346" cy="495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linkClick r:id="rId2" action="ppaction://hlinksldjump">
                  <a:extLst>
                    <a:ext uri="{A12FA001-AC4F-418D-AE19-62706E023703}">
                      <ahyp:hlinkClr xmlns="" xmlns:ahyp="http://schemas.microsoft.com/office/drawing/2018/hyperlinkcolor" val="tx"/>
                    </a:ext>
                  </a:extLst>
                </a:hlinkClick>
              </a:rPr>
              <a:t>Back</a:t>
            </a:r>
            <a:endParaRPr lang="en-IN" dirty="0">
              <a:solidFill>
                <a:schemeClr val="bg1"/>
              </a:solidFill>
            </a:endParaRPr>
          </a:p>
        </p:txBody>
      </p:sp>
    </p:spTree>
    <p:extLst>
      <p:ext uri="{BB962C8B-B14F-4D97-AF65-F5344CB8AC3E}">
        <p14:creationId xmlns:p14="http://schemas.microsoft.com/office/powerpoint/2010/main" val="291228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998A3-6754-47F3-90FA-BEC690A68F20}"/>
              </a:ext>
            </a:extLst>
          </p:cNvPr>
          <p:cNvSpPr>
            <a:spLocks noGrp="1"/>
          </p:cNvSpPr>
          <p:nvPr>
            <p:ph type="title"/>
          </p:nvPr>
        </p:nvSpPr>
        <p:spPr>
          <a:xfrm>
            <a:off x="956187" y="2429899"/>
            <a:ext cx="10515600" cy="1325563"/>
          </a:xfrm>
        </p:spPr>
        <p:txBody>
          <a:bodyPr/>
          <a:lstStyle/>
          <a:p>
            <a:pPr algn="ctr"/>
            <a:r>
              <a:rPr lang="en-IN" b="1" dirty="0">
                <a:solidFill>
                  <a:srgbClr val="7030A0"/>
                </a:solidFill>
              </a:rPr>
              <a:t>PROBLEMS ON THREE PHASE A.C. CIRCUITS</a:t>
            </a:r>
          </a:p>
        </p:txBody>
      </p:sp>
    </p:spTree>
    <p:extLst>
      <p:ext uri="{BB962C8B-B14F-4D97-AF65-F5344CB8AC3E}">
        <p14:creationId xmlns:p14="http://schemas.microsoft.com/office/powerpoint/2010/main" val="1265232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42B4-C38A-4DDC-97A8-5CCC6D9A8F64}"/>
              </a:ext>
            </a:extLst>
          </p:cNvPr>
          <p:cNvSpPr>
            <a:spLocks noGrp="1"/>
          </p:cNvSpPr>
          <p:nvPr>
            <p:ph type="title"/>
          </p:nvPr>
        </p:nvSpPr>
        <p:spPr>
          <a:xfrm>
            <a:off x="838200" y="365126"/>
            <a:ext cx="10515600" cy="745920"/>
          </a:xfrm>
        </p:spPr>
        <p:txBody>
          <a:bodyPr>
            <a:noAutofit/>
          </a:bodyPr>
          <a:lstStyle/>
          <a:p>
            <a:pPr algn="just"/>
            <a:r>
              <a:rPr lang="en-US" sz="2400" dirty="0">
                <a:latin typeface="+mn-lt"/>
              </a:rPr>
              <a:t>Q. </a:t>
            </a:r>
            <a:r>
              <a:rPr lang="en-US" sz="2400" dirty="0" smtClean="0">
                <a:latin typeface="+mn-lt"/>
              </a:rPr>
              <a:t>1&amp;2. </a:t>
            </a:r>
            <a:r>
              <a:rPr lang="en-US" sz="2400" dirty="0">
                <a:latin typeface="+mn-lt"/>
              </a:rPr>
              <a:t>A balanced load of (8+j6)</a:t>
            </a:r>
            <a:r>
              <a:rPr lang="en-US" sz="2400" dirty="0">
                <a:latin typeface="+mn-lt"/>
                <a:sym typeface="Symbol" panose="05050102010706020507" pitchFamily="18" charset="2"/>
              </a:rPr>
              <a:t></a:t>
            </a:r>
            <a:r>
              <a:rPr lang="en-US" sz="2400" dirty="0">
                <a:latin typeface="+mn-lt"/>
              </a:rPr>
              <a:t>/</a:t>
            </a:r>
            <a:r>
              <a:rPr lang="en-US" sz="2400" dirty="0" err="1">
                <a:latin typeface="+mn-lt"/>
              </a:rPr>
              <a:t>ph</a:t>
            </a:r>
            <a:r>
              <a:rPr lang="en-US" sz="2400" dirty="0">
                <a:latin typeface="+mn-lt"/>
              </a:rPr>
              <a:t> is connected in </a:t>
            </a:r>
            <a:r>
              <a:rPr lang="en-US" sz="2400" b="1" dirty="0">
                <a:latin typeface="+mn-lt"/>
              </a:rPr>
              <a:t>star/delta </a:t>
            </a:r>
            <a:r>
              <a:rPr lang="en-US" sz="2400" dirty="0">
                <a:latin typeface="+mn-lt"/>
              </a:rPr>
              <a:t>across 3 phase, 400V, 50Hz supply. Find the line current, active power, reactive power, apparent power and power factor. Also find the ratio of </a:t>
            </a:r>
            <a:r>
              <a:rPr lang="en-US" sz="2400" dirty="0" err="1">
                <a:latin typeface="+mn-lt"/>
              </a:rPr>
              <a:t>I</a:t>
            </a:r>
            <a:r>
              <a:rPr lang="en-US" sz="2400" baseline="-25000" dirty="0" err="1">
                <a:latin typeface="+mn-lt"/>
              </a:rPr>
              <a:t>L_star</a:t>
            </a:r>
            <a:r>
              <a:rPr lang="en-US" sz="2400" dirty="0">
                <a:latin typeface="+mn-lt"/>
              </a:rPr>
              <a:t> / </a:t>
            </a:r>
            <a:r>
              <a:rPr lang="en-US" sz="2400" dirty="0" err="1">
                <a:latin typeface="+mn-lt"/>
              </a:rPr>
              <a:t>I</a:t>
            </a:r>
            <a:r>
              <a:rPr lang="en-US" sz="2400" baseline="-25000" dirty="0" err="1">
                <a:latin typeface="+mn-lt"/>
              </a:rPr>
              <a:t>L_delta</a:t>
            </a:r>
            <a:r>
              <a:rPr lang="en-US" sz="2400" dirty="0">
                <a:latin typeface="+mn-lt"/>
              </a:rPr>
              <a:t> and </a:t>
            </a:r>
            <a:r>
              <a:rPr lang="en-US" sz="2400" dirty="0" err="1">
                <a:latin typeface="+mn-lt"/>
              </a:rPr>
              <a:t>P</a:t>
            </a:r>
            <a:r>
              <a:rPr lang="en-US" sz="2400" baseline="-25000" dirty="0" err="1">
                <a:latin typeface="+mn-lt"/>
              </a:rPr>
              <a:t>star</a:t>
            </a:r>
            <a:r>
              <a:rPr lang="en-US" sz="2400" dirty="0">
                <a:latin typeface="+mn-lt"/>
              </a:rPr>
              <a:t> / </a:t>
            </a:r>
            <a:r>
              <a:rPr lang="en-US" sz="2400" dirty="0" err="1">
                <a:latin typeface="+mn-lt"/>
              </a:rPr>
              <a:t>P</a:t>
            </a:r>
            <a:r>
              <a:rPr lang="en-US" sz="2400" baseline="-25000" dirty="0" err="1">
                <a:latin typeface="+mn-lt"/>
              </a:rPr>
              <a:t>delta</a:t>
            </a:r>
            <a:r>
              <a:rPr lang="en-US" sz="2400" dirty="0">
                <a:latin typeface="+mn-lt"/>
              </a:rPr>
              <a:t>?</a:t>
            </a:r>
            <a:endParaRPr lang="en-IN" sz="2400" dirty="0">
              <a:latin typeface="+mn-lt"/>
            </a:endParaRPr>
          </a:p>
        </p:txBody>
      </p:sp>
      <p:sp>
        <p:nvSpPr>
          <p:cNvPr id="3" name="Content Placeholder 2">
            <a:extLst>
              <a:ext uri="{FF2B5EF4-FFF2-40B4-BE49-F238E27FC236}">
                <a16:creationId xmlns:a16="http://schemas.microsoft.com/office/drawing/2014/main" id="{EF6795DC-BBBE-4D06-B0EE-4ED663BFA399}"/>
              </a:ext>
            </a:extLst>
          </p:cNvPr>
          <p:cNvSpPr>
            <a:spLocks noGrp="1"/>
          </p:cNvSpPr>
          <p:nvPr>
            <p:ph idx="1"/>
          </p:nvPr>
        </p:nvSpPr>
        <p:spPr>
          <a:xfrm>
            <a:off x="931985" y="1667156"/>
            <a:ext cx="5336458" cy="4351338"/>
          </a:xfrm>
        </p:spPr>
        <p:txBody>
          <a:bodyPr>
            <a:normAutofit/>
          </a:bodyPr>
          <a:lstStyle/>
          <a:p>
            <a:pPr marL="0" indent="0">
              <a:buNone/>
            </a:pPr>
            <a:r>
              <a:rPr lang="en-IN" sz="2000" dirty="0">
                <a:solidFill>
                  <a:srgbClr val="FF0000"/>
                </a:solidFill>
              </a:rPr>
              <a:t>Solution for Star Connected load:</a:t>
            </a:r>
          </a:p>
          <a:p>
            <a:pPr marL="0" indent="0">
              <a:buNone/>
            </a:pPr>
            <a:r>
              <a:rPr lang="en-IN" sz="2000" dirty="0"/>
              <a:t>Star connection; Phase = 3; </a:t>
            </a:r>
            <a:r>
              <a:rPr lang="en-IN" sz="2000" dirty="0" err="1"/>
              <a:t>Z</a:t>
            </a:r>
            <a:r>
              <a:rPr lang="en-IN" sz="2000" baseline="-25000" dirty="0" err="1"/>
              <a:t>ph</a:t>
            </a:r>
            <a:r>
              <a:rPr lang="en-IN" sz="2000" dirty="0"/>
              <a:t> = </a:t>
            </a:r>
            <a:r>
              <a:rPr lang="en-US" sz="2000" dirty="0"/>
              <a:t>(8+j6)</a:t>
            </a:r>
            <a:r>
              <a:rPr lang="en-US" sz="2000" dirty="0">
                <a:sym typeface="Symbol" panose="05050102010706020507" pitchFamily="18" charset="2"/>
              </a:rPr>
              <a:t>; V</a:t>
            </a:r>
            <a:r>
              <a:rPr lang="en-US" sz="2000" baseline="-25000" dirty="0">
                <a:sym typeface="Symbol" panose="05050102010706020507" pitchFamily="18" charset="2"/>
              </a:rPr>
              <a:t>L</a:t>
            </a:r>
            <a:r>
              <a:rPr lang="en-US" sz="2000" dirty="0">
                <a:sym typeface="Symbol" panose="05050102010706020507" pitchFamily="18" charset="2"/>
              </a:rPr>
              <a:t> = 400V; f = 50 Hz; I</a:t>
            </a:r>
            <a:r>
              <a:rPr lang="en-US" sz="2000" baseline="-25000" dirty="0">
                <a:sym typeface="Symbol" panose="05050102010706020507" pitchFamily="18" charset="2"/>
              </a:rPr>
              <a:t>L</a:t>
            </a:r>
            <a:r>
              <a:rPr lang="en-US" sz="2000" dirty="0">
                <a:sym typeface="Symbol" panose="05050102010706020507" pitchFamily="18" charset="2"/>
              </a:rPr>
              <a:t> = ?; P = ?; Q = ?; S = ?; cos = ?</a:t>
            </a:r>
            <a:endParaRPr lang="en-IN" sz="2000" dirty="0"/>
          </a:p>
          <a:p>
            <a:pPr marL="0" indent="0">
              <a:buNone/>
            </a:pPr>
            <a:r>
              <a:rPr lang="en-IN" sz="2000" dirty="0" err="1"/>
              <a:t>Z</a:t>
            </a:r>
            <a:r>
              <a:rPr lang="en-IN" sz="2000" baseline="-25000" dirty="0" err="1"/>
              <a:t>ph</a:t>
            </a:r>
            <a:r>
              <a:rPr lang="en-IN" sz="2000" dirty="0"/>
              <a:t> = </a:t>
            </a:r>
            <a:r>
              <a:rPr lang="en-US" sz="2000" dirty="0"/>
              <a:t>(8+j6)</a:t>
            </a:r>
            <a:r>
              <a:rPr lang="en-US" sz="2000" dirty="0">
                <a:sym typeface="Symbol" panose="05050102010706020507" pitchFamily="18" charset="2"/>
              </a:rPr>
              <a:t> = 10</a:t>
            </a:r>
            <a:r>
              <a:rPr lang="en-IN" sz="2000" dirty="0">
                <a:sym typeface="Symbol" panose="05050102010706020507" pitchFamily="18" charset="2"/>
              </a:rPr>
              <a:t>36.86</a:t>
            </a:r>
            <a:r>
              <a:rPr lang="en-US" sz="2000" dirty="0">
                <a:sym typeface="Symbol" panose="05050102010706020507" pitchFamily="18" charset="2"/>
              </a:rPr>
              <a:t> </a:t>
            </a:r>
            <a:endParaRPr lang="en-IN" sz="2000" dirty="0"/>
          </a:p>
          <a:p>
            <a:pPr marL="0" indent="0">
              <a:buNone/>
            </a:pPr>
            <a:r>
              <a:rPr lang="en-IN" sz="2000" dirty="0"/>
              <a:t>|</a:t>
            </a:r>
            <a:r>
              <a:rPr lang="en-IN" sz="2000" dirty="0" err="1"/>
              <a:t>V</a:t>
            </a:r>
            <a:r>
              <a:rPr lang="en-IN" sz="2000" baseline="-25000" dirty="0" err="1"/>
              <a:t>ph</a:t>
            </a:r>
            <a:r>
              <a:rPr lang="en-IN" sz="2000" dirty="0"/>
              <a:t>| = |</a:t>
            </a:r>
            <a:r>
              <a:rPr lang="en-IN" sz="2000" dirty="0">
                <a:sym typeface="Symbol" panose="05050102010706020507" pitchFamily="18" charset="2"/>
              </a:rPr>
              <a:t>V</a:t>
            </a:r>
            <a:r>
              <a:rPr lang="en-IN" sz="2000" baseline="-25000" dirty="0">
                <a:sym typeface="Symbol" panose="05050102010706020507" pitchFamily="18" charset="2"/>
              </a:rPr>
              <a:t>L</a:t>
            </a:r>
            <a:r>
              <a:rPr lang="en-IN" sz="2000" dirty="0">
                <a:sym typeface="Symbol" panose="05050102010706020507" pitchFamily="18" charset="2"/>
              </a:rPr>
              <a:t>|</a:t>
            </a:r>
            <a:r>
              <a:rPr lang="en-IN" sz="2000" baseline="-25000" dirty="0">
                <a:sym typeface="Symbol" panose="05050102010706020507" pitchFamily="18" charset="2"/>
              </a:rPr>
              <a:t> </a:t>
            </a:r>
            <a:r>
              <a:rPr lang="en-IN" sz="2000" dirty="0">
                <a:sym typeface="Symbol" panose="05050102010706020507" pitchFamily="18" charset="2"/>
              </a:rPr>
              <a:t>/ 3 = 230.94 V</a:t>
            </a:r>
            <a:endParaRPr lang="en-IN" sz="2000" dirty="0"/>
          </a:p>
          <a:p>
            <a:pPr marL="0" indent="0">
              <a:buNone/>
            </a:pPr>
            <a:r>
              <a:rPr lang="en-IN" sz="2000" dirty="0"/>
              <a:t>|</a:t>
            </a:r>
            <a:r>
              <a:rPr lang="en-IN" sz="2000" dirty="0" err="1"/>
              <a:t>I</a:t>
            </a:r>
            <a:r>
              <a:rPr lang="en-IN" sz="2000" baseline="-25000" dirty="0" err="1"/>
              <a:t>ph</a:t>
            </a:r>
            <a:r>
              <a:rPr lang="en-IN" sz="2000" dirty="0"/>
              <a:t>| = |</a:t>
            </a:r>
            <a:r>
              <a:rPr lang="en-IN" sz="2000" dirty="0" err="1"/>
              <a:t>V</a:t>
            </a:r>
            <a:r>
              <a:rPr lang="en-IN" sz="2000" baseline="-25000" dirty="0" err="1"/>
              <a:t>ph</a:t>
            </a:r>
            <a:r>
              <a:rPr lang="en-IN" sz="2000" dirty="0"/>
              <a:t>| / |</a:t>
            </a:r>
            <a:r>
              <a:rPr lang="en-IN" sz="2000" dirty="0" err="1"/>
              <a:t>Z</a:t>
            </a:r>
            <a:r>
              <a:rPr lang="en-IN" sz="2000" baseline="-25000" dirty="0" err="1"/>
              <a:t>ph</a:t>
            </a:r>
            <a:r>
              <a:rPr lang="en-IN" sz="2000" dirty="0"/>
              <a:t>|  = 23.09</a:t>
            </a:r>
            <a:r>
              <a:rPr lang="en-IN" sz="2000" dirty="0">
                <a:sym typeface="Symbol" panose="05050102010706020507" pitchFamily="18" charset="2"/>
              </a:rPr>
              <a:t> A</a:t>
            </a:r>
          </a:p>
          <a:p>
            <a:pPr marL="0" indent="0">
              <a:buNone/>
            </a:pPr>
            <a:r>
              <a:rPr lang="en-IN" sz="2000" dirty="0">
                <a:sym typeface="Symbol" panose="05050102010706020507" pitchFamily="18" charset="2"/>
              </a:rPr>
              <a:t>|I</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 23.09 A</a:t>
            </a:r>
          </a:p>
          <a:p>
            <a:pPr marL="0" indent="0">
              <a:buNone/>
            </a:pPr>
            <a:r>
              <a:rPr lang="en-IN" sz="2000" dirty="0">
                <a:sym typeface="Symbol" panose="05050102010706020507" pitchFamily="18" charset="2"/>
              </a:rPr>
              <a:t>cos = cos (36.86) = 0.8 lag</a:t>
            </a:r>
          </a:p>
          <a:p>
            <a:pPr marL="0" indent="0">
              <a:buNone/>
            </a:pPr>
            <a:r>
              <a:rPr lang="en-IN" sz="2000" dirty="0">
                <a:sym typeface="Symbol" panose="05050102010706020507" pitchFamily="18" charset="2"/>
              </a:rPr>
              <a:t>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 12.78 kW</a:t>
            </a:r>
          </a:p>
          <a:p>
            <a:pPr marL="0" indent="0">
              <a:buNone/>
            </a:pPr>
            <a:r>
              <a:rPr lang="en-IN" sz="2000" dirty="0">
                <a:sym typeface="Symbol" panose="05050102010706020507" pitchFamily="18" charset="2"/>
              </a:rPr>
              <a:t>Q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sin = 9.598 </a:t>
            </a:r>
            <a:r>
              <a:rPr lang="en-IN" sz="2000" dirty="0" err="1">
                <a:sym typeface="Symbol" panose="05050102010706020507" pitchFamily="18" charset="2"/>
              </a:rPr>
              <a:t>kVAR</a:t>
            </a:r>
            <a:endParaRPr lang="en-IN" sz="2000" dirty="0">
              <a:sym typeface="Symbol" panose="05050102010706020507" pitchFamily="18" charset="2"/>
            </a:endParaRPr>
          </a:p>
          <a:p>
            <a:pPr marL="0" indent="0">
              <a:buNone/>
            </a:pPr>
            <a:r>
              <a:rPr lang="en-IN" sz="2000" dirty="0">
                <a:sym typeface="Symbol" panose="05050102010706020507" pitchFamily="18" charset="2"/>
              </a:rPr>
              <a:t>S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 15.99 kVA</a:t>
            </a:r>
            <a:endParaRPr lang="en-IN" sz="2000" dirty="0"/>
          </a:p>
        </p:txBody>
      </p:sp>
      <p:sp>
        <p:nvSpPr>
          <p:cNvPr id="4" name="Content Placeholder 2">
            <a:extLst>
              <a:ext uri="{FF2B5EF4-FFF2-40B4-BE49-F238E27FC236}">
                <a16:creationId xmlns:a16="http://schemas.microsoft.com/office/drawing/2014/main" id="{8CED2422-7704-40E0-96F1-96FC200D948F}"/>
              </a:ext>
            </a:extLst>
          </p:cNvPr>
          <p:cNvSpPr txBox="1">
            <a:spLocks/>
          </p:cNvSpPr>
          <p:nvPr/>
        </p:nvSpPr>
        <p:spPr>
          <a:xfrm>
            <a:off x="6639232" y="1481495"/>
            <a:ext cx="5257800" cy="47226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200" dirty="0">
                <a:solidFill>
                  <a:srgbClr val="FF0000"/>
                </a:solidFill>
              </a:rPr>
              <a:t>Solution for delta connected load:</a:t>
            </a:r>
          </a:p>
          <a:p>
            <a:pPr marL="0" indent="0">
              <a:buFont typeface="Arial" panose="020B0604020202020204" pitchFamily="34" charset="0"/>
              <a:buNone/>
            </a:pPr>
            <a:r>
              <a:rPr lang="en-IN" sz="2200" dirty="0"/>
              <a:t>Delta connection; Phase = 3; </a:t>
            </a:r>
            <a:r>
              <a:rPr lang="en-IN" sz="2200" dirty="0" err="1"/>
              <a:t>Z</a:t>
            </a:r>
            <a:r>
              <a:rPr lang="en-IN" sz="2200" baseline="-25000" dirty="0" err="1"/>
              <a:t>ph</a:t>
            </a:r>
            <a:r>
              <a:rPr lang="en-IN" sz="2200" dirty="0"/>
              <a:t> = </a:t>
            </a:r>
            <a:r>
              <a:rPr lang="en-US" sz="2200" dirty="0"/>
              <a:t>(8+j6)</a:t>
            </a:r>
            <a:r>
              <a:rPr lang="en-US" sz="2200" dirty="0">
                <a:sym typeface="Symbol" panose="05050102010706020507" pitchFamily="18" charset="2"/>
              </a:rPr>
              <a:t>; V</a:t>
            </a:r>
            <a:r>
              <a:rPr lang="en-US" sz="2200" baseline="-25000" dirty="0">
                <a:sym typeface="Symbol" panose="05050102010706020507" pitchFamily="18" charset="2"/>
              </a:rPr>
              <a:t>L</a:t>
            </a:r>
            <a:r>
              <a:rPr lang="en-US" sz="2200" dirty="0">
                <a:sym typeface="Symbol" panose="05050102010706020507" pitchFamily="18" charset="2"/>
              </a:rPr>
              <a:t> = 400V; f = 50 Hz; I</a:t>
            </a:r>
            <a:r>
              <a:rPr lang="en-US" sz="2200" baseline="-25000" dirty="0">
                <a:sym typeface="Symbol" panose="05050102010706020507" pitchFamily="18" charset="2"/>
              </a:rPr>
              <a:t>L</a:t>
            </a:r>
            <a:r>
              <a:rPr lang="en-US" sz="2200" dirty="0">
                <a:sym typeface="Symbol" panose="05050102010706020507" pitchFamily="18" charset="2"/>
              </a:rPr>
              <a:t> = ?; P = ?; Q = ?; S = ?; cos = ?</a:t>
            </a:r>
            <a:endParaRPr lang="en-IN" sz="2200" dirty="0"/>
          </a:p>
          <a:p>
            <a:pPr marL="0" indent="0">
              <a:buFont typeface="Arial" panose="020B0604020202020204" pitchFamily="34" charset="0"/>
              <a:buNone/>
            </a:pPr>
            <a:r>
              <a:rPr lang="en-IN" sz="2200" dirty="0" err="1"/>
              <a:t>Z</a:t>
            </a:r>
            <a:r>
              <a:rPr lang="en-IN" sz="2200" baseline="-25000" dirty="0" err="1"/>
              <a:t>ph</a:t>
            </a:r>
            <a:r>
              <a:rPr lang="en-IN" sz="2200" dirty="0"/>
              <a:t> = </a:t>
            </a:r>
            <a:r>
              <a:rPr lang="en-US" sz="2200" dirty="0"/>
              <a:t>(8+j6)</a:t>
            </a:r>
            <a:r>
              <a:rPr lang="en-US" sz="2200" dirty="0">
                <a:sym typeface="Symbol" panose="05050102010706020507" pitchFamily="18" charset="2"/>
              </a:rPr>
              <a:t> = 10</a:t>
            </a:r>
            <a:r>
              <a:rPr lang="en-IN" sz="2200" dirty="0">
                <a:sym typeface="Symbol" panose="05050102010706020507" pitchFamily="18" charset="2"/>
              </a:rPr>
              <a:t>36.86</a:t>
            </a:r>
            <a:r>
              <a:rPr lang="en-US" sz="2200" dirty="0">
                <a:sym typeface="Symbol" panose="05050102010706020507" pitchFamily="18" charset="2"/>
              </a:rPr>
              <a:t> </a:t>
            </a:r>
            <a:endParaRPr lang="en-IN" sz="2200" dirty="0"/>
          </a:p>
          <a:p>
            <a:pPr marL="0" indent="0">
              <a:buFont typeface="Arial" panose="020B0604020202020204" pitchFamily="34" charset="0"/>
              <a:buNone/>
            </a:pPr>
            <a:r>
              <a:rPr lang="en-IN" sz="2200" dirty="0"/>
              <a:t>|</a:t>
            </a:r>
            <a:r>
              <a:rPr lang="en-IN" sz="2200" dirty="0" err="1"/>
              <a:t>V</a:t>
            </a:r>
            <a:r>
              <a:rPr lang="en-IN" sz="2200" baseline="-25000" dirty="0" err="1"/>
              <a:t>ph</a:t>
            </a:r>
            <a:r>
              <a:rPr lang="en-IN" sz="2200" dirty="0"/>
              <a:t>| = |</a:t>
            </a:r>
            <a:r>
              <a:rPr lang="en-IN" sz="2200" dirty="0">
                <a:sym typeface="Symbol" panose="05050102010706020507" pitchFamily="18" charset="2"/>
              </a:rPr>
              <a:t>V</a:t>
            </a:r>
            <a:r>
              <a:rPr lang="en-IN" sz="2200" baseline="-25000" dirty="0">
                <a:sym typeface="Symbol" panose="05050102010706020507" pitchFamily="18" charset="2"/>
              </a:rPr>
              <a:t>L</a:t>
            </a:r>
            <a:r>
              <a:rPr lang="en-IN" sz="2200" dirty="0">
                <a:sym typeface="Symbol" panose="05050102010706020507" pitchFamily="18" charset="2"/>
              </a:rPr>
              <a:t>|</a:t>
            </a:r>
            <a:r>
              <a:rPr lang="en-IN" sz="2200" baseline="-25000" dirty="0">
                <a:sym typeface="Symbol" panose="05050102010706020507" pitchFamily="18" charset="2"/>
              </a:rPr>
              <a:t>  </a:t>
            </a:r>
            <a:r>
              <a:rPr lang="en-IN" sz="2200" dirty="0">
                <a:sym typeface="Symbol" panose="05050102010706020507" pitchFamily="18" charset="2"/>
              </a:rPr>
              <a:t>= 400 V</a:t>
            </a:r>
            <a:endParaRPr lang="en-IN" sz="2200" dirty="0"/>
          </a:p>
          <a:p>
            <a:pPr marL="0" indent="0">
              <a:buFont typeface="Arial" panose="020B0604020202020204" pitchFamily="34" charset="0"/>
              <a:buNone/>
            </a:pPr>
            <a:r>
              <a:rPr lang="en-IN" sz="2200" dirty="0"/>
              <a:t>|</a:t>
            </a:r>
            <a:r>
              <a:rPr lang="en-IN" sz="2200" dirty="0" err="1"/>
              <a:t>I</a:t>
            </a:r>
            <a:r>
              <a:rPr lang="en-IN" sz="2200" baseline="-25000" dirty="0" err="1"/>
              <a:t>ph</a:t>
            </a:r>
            <a:r>
              <a:rPr lang="en-IN" sz="2200" dirty="0"/>
              <a:t>| = |</a:t>
            </a:r>
            <a:r>
              <a:rPr lang="en-IN" sz="2200" dirty="0" err="1"/>
              <a:t>V</a:t>
            </a:r>
            <a:r>
              <a:rPr lang="en-IN" sz="2200" baseline="-25000" dirty="0" err="1"/>
              <a:t>ph</a:t>
            </a:r>
            <a:r>
              <a:rPr lang="en-IN" sz="2200" dirty="0"/>
              <a:t>| / |</a:t>
            </a:r>
            <a:r>
              <a:rPr lang="en-IN" sz="2200" dirty="0" err="1"/>
              <a:t>Z</a:t>
            </a:r>
            <a:r>
              <a:rPr lang="en-IN" sz="2200" baseline="-25000" dirty="0" err="1"/>
              <a:t>ph</a:t>
            </a:r>
            <a:r>
              <a:rPr lang="en-IN" sz="2200" dirty="0"/>
              <a:t>|  = 40</a:t>
            </a:r>
            <a:r>
              <a:rPr lang="en-IN" sz="2200" dirty="0">
                <a:sym typeface="Symbol" panose="05050102010706020507" pitchFamily="18" charset="2"/>
              </a:rPr>
              <a:t> A</a:t>
            </a:r>
          </a:p>
          <a:p>
            <a:pPr marL="0" indent="0">
              <a:buFont typeface="Arial" panose="020B0604020202020204" pitchFamily="34" charset="0"/>
              <a:buNone/>
            </a:pPr>
            <a:r>
              <a:rPr lang="en-IN" sz="2200" dirty="0">
                <a:sym typeface="Symbol" panose="05050102010706020507" pitchFamily="18" charset="2"/>
              </a:rPr>
              <a:t>|I</a:t>
            </a:r>
            <a:r>
              <a:rPr lang="en-IN" sz="2200" baseline="-25000" dirty="0">
                <a:sym typeface="Symbol" panose="05050102010706020507" pitchFamily="18" charset="2"/>
              </a:rPr>
              <a:t>L</a:t>
            </a:r>
            <a:r>
              <a:rPr lang="en-IN" sz="2200" dirty="0">
                <a:sym typeface="Symbol" panose="05050102010706020507" pitchFamily="18" charset="2"/>
              </a:rPr>
              <a:t>| = 3 |</a:t>
            </a:r>
            <a:r>
              <a:rPr lang="en-IN" sz="2200" dirty="0" err="1">
                <a:sym typeface="Symbol" panose="05050102010706020507" pitchFamily="18" charset="2"/>
              </a:rPr>
              <a:t>I</a:t>
            </a:r>
            <a:r>
              <a:rPr lang="en-IN" sz="2200" baseline="-25000" dirty="0" err="1">
                <a:sym typeface="Symbol" panose="05050102010706020507" pitchFamily="18" charset="2"/>
              </a:rPr>
              <a:t>ph</a:t>
            </a:r>
            <a:r>
              <a:rPr lang="en-IN" sz="2200" dirty="0">
                <a:sym typeface="Symbol" panose="05050102010706020507" pitchFamily="18" charset="2"/>
              </a:rPr>
              <a:t>| = 69.28 A</a:t>
            </a:r>
          </a:p>
          <a:p>
            <a:pPr marL="0" indent="0">
              <a:buFont typeface="Arial" panose="020B0604020202020204" pitchFamily="34" charset="0"/>
              <a:buNone/>
            </a:pPr>
            <a:r>
              <a:rPr lang="en-IN" sz="2200" dirty="0">
                <a:sym typeface="Symbol" panose="05050102010706020507" pitchFamily="18" charset="2"/>
              </a:rPr>
              <a:t>cos = cos (36.86) = 0.8 lag</a:t>
            </a:r>
          </a:p>
          <a:p>
            <a:pPr marL="0" indent="0">
              <a:buFont typeface="Arial" panose="020B0604020202020204" pitchFamily="34" charset="0"/>
              <a:buNone/>
            </a:pPr>
            <a:r>
              <a:rPr lang="en-IN" sz="2200" dirty="0">
                <a:sym typeface="Symbol" panose="05050102010706020507" pitchFamily="18" charset="2"/>
              </a:rPr>
              <a:t>P = 3 V</a:t>
            </a:r>
            <a:r>
              <a:rPr lang="en-IN" sz="2200" baseline="-25000" dirty="0">
                <a:sym typeface="Symbol" panose="05050102010706020507" pitchFamily="18" charset="2"/>
              </a:rPr>
              <a:t>L</a:t>
            </a:r>
            <a:r>
              <a:rPr lang="en-IN" sz="2200" dirty="0">
                <a:sym typeface="Symbol" panose="05050102010706020507" pitchFamily="18" charset="2"/>
              </a:rPr>
              <a:t> I</a:t>
            </a:r>
            <a:r>
              <a:rPr lang="en-IN" sz="2200" baseline="-25000" dirty="0">
                <a:sym typeface="Symbol" panose="05050102010706020507" pitchFamily="18" charset="2"/>
              </a:rPr>
              <a:t>L</a:t>
            </a:r>
            <a:r>
              <a:rPr lang="en-IN" sz="2200" dirty="0">
                <a:sym typeface="Symbol" panose="05050102010706020507" pitchFamily="18" charset="2"/>
              </a:rPr>
              <a:t> cos = 38.4 kW</a:t>
            </a:r>
          </a:p>
          <a:p>
            <a:pPr marL="0" indent="0">
              <a:buFont typeface="Arial" panose="020B0604020202020204" pitchFamily="34" charset="0"/>
              <a:buNone/>
            </a:pPr>
            <a:r>
              <a:rPr lang="en-IN" sz="2200" dirty="0">
                <a:sym typeface="Symbol" panose="05050102010706020507" pitchFamily="18" charset="2"/>
              </a:rPr>
              <a:t>Q = 3 V</a:t>
            </a:r>
            <a:r>
              <a:rPr lang="en-IN" sz="2200" baseline="-25000" dirty="0">
                <a:sym typeface="Symbol" panose="05050102010706020507" pitchFamily="18" charset="2"/>
              </a:rPr>
              <a:t>L</a:t>
            </a:r>
            <a:r>
              <a:rPr lang="en-IN" sz="2200" dirty="0">
                <a:sym typeface="Symbol" panose="05050102010706020507" pitchFamily="18" charset="2"/>
              </a:rPr>
              <a:t> I</a:t>
            </a:r>
            <a:r>
              <a:rPr lang="en-IN" sz="2200" baseline="-25000" dirty="0">
                <a:sym typeface="Symbol" panose="05050102010706020507" pitchFamily="18" charset="2"/>
              </a:rPr>
              <a:t>L</a:t>
            </a:r>
            <a:r>
              <a:rPr lang="en-IN" sz="2200" dirty="0">
                <a:sym typeface="Symbol" panose="05050102010706020507" pitchFamily="18" charset="2"/>
              </a:rPr>
              <a:t> sin = 28.79 </a:t>
            </a:r>
            <a:r>
              <a:rPr lang="en-IN" sz="2200" dirty="0" err="1">
                <a:sym typeface="Symbol" panose="05050102010706020507" pitchFamily="18" charset="2"/>
              </a:rPr>
              <a:t>kVAR</a:t>
            </a:r>
            <a:endParaRPr lang="en-IN" sz="2200" dirty="0">
              <a:sym typeface="Symbol" panose="05050102010706020507" pitchFamily="18" charset="2"/>
            </a:endParaRPr>
          </a:p>
          <a:p>
            <a:pPr marL="0" indent="0">
              <a:buFont typeface="Arial" panose="020B0604020202020204" pitchFamily="34" charset="0"/>
              <a:buNone/>
            </a:pPr>
            <a:r>
              <a:rPr lang="en-IN" sz="2200" dirty="0">
                <a:sym typeface="Symbol" panose="05050102010706020507" pitchFamily="18" charset="2"/>
              </a:rPr>
              <a:t>S = 3 V</a:t>
            </a:r>
            <a:r>
              <a:rPr lang="en-IN" sz="2200" baseline="-25000" dirty="0">
                <a:sym typeface="Symbol" panose="05050102010706020507" pitchFamily="18" charset="2"/>
              </a:rPr>
              <a:t>L</a:t>
            </a:r>
            <a:r>
              <a:rPr lang="en-IN" sz="2200" dirty="0">
                <a:sym typeface="Symbol" panose="05050102010706020507" pitchFamily="18" charset="2"/>
              </a:rPr>
              <a:t> I</a:t>
            </a:r>
            <a:r>
              <a:rPr lang="en-IN" sz="2200" baseline="-25000" dirty="0">
                <a:sym typeface="Symbol" panose="05050102010706020507" pitchFamily="18" charset="2"/>
              </a:rPr>
              <a:t>L</a:t>
            </a:r>
            <a:r>
              <a:rPr lang="en-IN" sz="2200" dirty="0">
                <a:sym typeface="Symbol" panose="05050102010706020507" pitchFamily="18" charset="2"/>
              </a:rPr>
              <a:t> = 47.99 kVA</a:t>
            </a:r>
          </a:p>
          <a:p>
            <a:pPr marL="0" indent="0">
              <a:buNone/>
            </a:pPr>
            <a:r>
              <a:rPr lang="en-US" sz="2200" dirty="0"/>
              <a:t>|</a:t>
            </a:r>
            <a:r>
              <a:rPr lang="en-US" sz="2200" dirty="0" err="1"/>
              <a:t>I</a:t>
            </a:r>
            <a:r>
              <a:rPr lang="en-US" sz="2200" baseline="-25000" dirty="0" err="1"/>
              <a:t>L_star</a:t>
            </a:r>
            <a:r>
              <a:rPr lang="en-US" sz="2200" dirty="0"/>
              <a:t>| / |</a:t>
            </a:r>
            <a:r>
              <a:rPr lang="en-US" sz="2200" dirty="0" err="1"/>
              <a:t>I</a:t>
            </a:r>
            <a:r>
              <a:rPr lang="en-US" sz="2200" baseline="-25000" dirty="0" err="1"/>
              <a:t>L_delta</a:t>
            </a:r>
            <a:r>
              <a:rPr lang="en-US" sz="2200" dirty="0"/>
              <a:t>| = 0.3333</a:t>
            </a:r>
          </a:p>
          <a:p>
            <a:pPr marL="0" indent="0">
              <a:buNone/>
            </a:pPr>
            <a:r>
              <a:rPr lang="en-US" sz="2200" dirty="0" err="1"/>
              <a:t>P</a:t>
            </a:r>
            <a:r>
              <a:rPr lang="en-US" sz="2200" baseline="-25000" dirty="0" err="1"/>
              <a:t>star</a:t>
            </a:r>
            <a:r>
              <a:rPr lang="en-US" sz="2200" dirty="0"/>
              <a:t> / </a:t>
            </a:r>
            <a:r>
              <a:rPr lang="en-US" sz="2200" dirty="0" err="1"/>
              <a:t>P</a:t>
            </a:r>
            <a:r>
              <a:rPr lang="en-US" sz="2200" baseline="-25000" dirty="0" err="1"/>
              <a:t>delta</a:t>
            </a:r>
            <a:r>
              <a:rPr lang="en-US" sz="2200" baseline="-25000" dirty="0"/>
              <a:t> </a:t>
            </a:r>
            <a:r>
              <a:rPr lang="en-US" sz="2200" dirty="0"/>
              <a:t> = 0.3333</a:t>
            </a:r>
            <a:endParaRPr lang="en-IN" sz="2000" dirty="0"/>
          </a:p>
        </p:txBody>
      </p:sp>
    </p:spTree>
    <p:extLst>
      <p:ext uri="{BB962C8B-B14F-4D97-AF65-F5344CB8AC3E}">
        <p14:creationId xmlns:p14="http://schemas.microsoft.com/office/powerpoint/2010/main" val="429052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500"/>
                                        <p:tgtEl>
                                          <p:spTgt spid="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fade">
                                      <p:cBhvr>
                                        <p:cTn id="72" dur="500"/>
                                        <p:tgtEl>
                                          <p:spTgt spid="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Effect transition="in" filter="fade">
                                      <p:cBhvr>
                                        <p:cTn id="77" dur="500"/>
                                        <p:tgtEl>
                                          <p:spTgt spid="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6" end="6"/>
                                            </p:txEl>
                                          </p:spTgt>
                                        </p:tgtEl>
                                        <p:attrNameLst>
                                          <p:attrName>style.visibility</p:attrName>
                                        </p:attrNameLst>
                                      </p:cBhvr>
                                      <p:to>
                                        <p:strVal val="visible"/>
                                      </p:to>
                                    </p:set>
                                    <p:animEffect transition="in" filter="fade">
                                      <p:cBhvr>
                                        <p:cTn id="92" dur="500"/>
                                        <p:tgtEl>
                                          <p:spTgt spid="4">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animEffect transition="in" filter="fade">
                                      <p:cBhvr>
                                        <p:cTn id="97" dur="500"/>
                                        <p:tgtEl>
                                          <p:spTgt spid="4">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xEl>
                                              <p:pRg st="8" end="8"/>
                                            </p:txEl>
                                          </p:spTgt>
                                        </p:tgtEl>
                                        <p:attrNameLst>
                                          <p:attrName>style.visibility</p:attrName>
                                        </p:attrNameLst>
                                      </p:cBhvr>
                                      <p:to>
                                        <p:strVal val="visible"/>
                                      </p:to>
                                    </p:set>
                                    <p:animEffect transition="in" filter="fade">
                                      <p:cBhvr>
                                        <p:cTn id="102" dur="500"/>
                                        <p:tgtEl>
                                          <p:spTgt spid="4">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
                                            <p:txEl>
                                              <p:pRg st="9" end="9"/>
                                            </p:txEl>
                                          </p:spTgt>
                                        </p:tgtEl>
                                        <p:attrNameLst>
                                          <p:attrName>style.visibility</p:attrName>
                                        </p:attrNameLst>
                                      </p:cBhvr>
                                      <p:to>
                                        <p:strVal val="visible"/>
                                      </p:to>
                                    </p:set>
                                    <p:animEffect transition="in" filter="fade">
                                      <p:cBhvr>
                                        <p:cTn id="107" dur="500"/>
                                        <p:tgtEl>
                                          <p:spTgt spid="4">
                                            <p:txEl>
                                              <p:pRg st="9" end="9"/>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4">
                                            <p:txEl>
                                              <p:pRg st="10" end="10"/>
                                            </p:txEl>
                                          </p:spTgt>
                                        </p:tgtEl>
                                        <p:attrNameLst>
                                          <p:attrName>style.visibility</p:attrName>
                                        </p:attrNameLst>
                                      </p:cBhvr>
                                      <p:to>
                                        <p:strVal val="visible"/>
                                      </p:to>
                                    </p:set>
                                    <p:animEffect transition="in" filter="fade">
                                      <p:cBhvr>
                                        <p:cTn id="112" dur="500"/>
                                        <p:tgtEl>
                                          <p:spTgt spid="4">
                                            <p:txEl>
                                              <p:pRg st="10" end="1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4">
                                            <p:txEl>
                                              <p:pRg st="11" end="11"/>
                                            </p:txEl>
                                          </p:spTgt>
                                        </p:tgtEl>
                                        <p:attrNameLst>
                                          <p:attrName>style.visibility</p:attrName>
                                        </p:attrNameLst>
                                      </p:cBhvr>
                                      <p:to>
                                        <p:strVal val="visible"/>
                                      </p:to>
                                    </p:set>
                                    <p:animEffect transition="in" filter="fade">
                                      <p:cBhvr>
                                        <p:cTn id="117"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42B4-C38A-4DDC-97A8-5CCC6D9A8F64}"/>
              </a:ext>
            </a:extLst>
          </p:cNvPr>
          <p:cNvSpPr>
            <a:spLocks noGrp="1"/>
          </p:cNvSpPr>
          <p:nvPr>
            <p:ph type="title"/>
          </p:nvPr>
        </p:nvSpPr>
        <p:spPr>
          <a:xfrm>
            <a:off x="838200" y="758416"/>
            <a:ext cx="10515600" cy="745920"/>
          </a:xfrm>
        </p:spPr>
        <p:txBody>
          <a:bodyPr>
            <a:noAutofit/>
          </a:bodyPr>
          <a:lstStyle/>
          <a:p>
            <a:pPr algn="just"/>
            <a:r>
              <a:rPr lang="en-US" sz="2400" dirty="0">
                <a:latin typeface="+mn-lt"/>
              </a:rPr>
              <a:t>Q. </a:t>
            </a:r>
            <a:r>
              <a:rPr lang="en-US" sz="2400" dirty="0" smtClean="0">
                <a:latin typeface="+mn-lt"/>
              </a:rPr>
              <a:t>3. </a:t>
            </a:r>
            <a:r>
              <a:rPr lang="en-US" sz="2400" dirty="0">
                <a:latin typeface="+mn-lt"/>
              </a:rPr>
              <a:t>Three identical impedances connected in star across a balanced three-phase supply consume 300W and take a current of 10A. Find the phase current, line current and power consumed if the same impedances were connected in delta across the same supply. </a:t>
            </a:r>
            <a:br>
              <a:rPr lang="en-US" sz="2400" dirty="0">
                <a:latin typeface="+mn-lt"/>
              </a:rPr>
            </a:br>
            <a:endParaRPr lang="en-IN" sz="1200" dirty="0">
              <a:latin typeface="+mn-lt"/>
            </a:endParaRPr>
          </a:p>
        </p:txBody>
      </p:sp>
      <p:sp>
        <p:nvSpPr>
          <p:cNvPr id="3" name="Content Placeholder 2">
            <a:extLst>
              <a:ext uri="{FF2B5EF4-FFF2-40B4-BE49-F238E27FC236}">
                <a16:creationId xmlns:a16="http://schemas.microsoft.com/office/drawing/2014/main" id="{EF6795DC-BBBE-4D06-B0EE-4ED663BFA399}"/>
              </a:ext>
            </a:extLst>
          </p:cNvPr>
          <p:cNvSpPr>
            <a:spLocks noGrp="1"/>
          </p:cNvSpPr>
          <p:nvPr>
            <p:ph idx="1"/>
          </p:nvPr>
        </p:nvSpPr>
        <p:spPr>
          <a:xfrm>
            <a:off x="838200" y="2032103"/>
            <a:ext cx="10515600" cy="4351338"/>
          </a:xfrm>
        </p:spPr>
        <p:txBody>
          <a:bodyPr>
            <a:normAutofit/>
          </a:bodyPr>
          <a:lstStyle/>
          <a:p>
            <a:pPr marL="0" indent="0">
              <a:buNone/>
            </a:pPr>
            <a:r>
              <a:rPr lang="en-IN" sz="2000" dirty="0">
                <a:solidFill>
                  <a:srgbClr val="FF0000"/>
                </a:solidFill>
              </a:rPr>
              <a:t>Solution:</a:t>
            </a:r>
          </a:p>
          <a:p>
            <a:pPr marL="0" indent="0">
              <a:buNone/>
            </a:pPr>
            <a:r>
              <a:rPr lang="en-IN" sz="2000" dirty="0"/>
              <a:t>Star connection; Phase = 3; </a:t>
            </a:r>
            <a:r>
              <a:rPr lang="en-IN" sz="2000" dirty="0" err="1"/>
              <a:t>P</a:t>
            </a:r>
            <a:r>
              <a:rPr lang="en-IN" sz="2000" baseline="-25000" dirty="0" err="1"/>
              <a:t>star</a:t>
            </a:r>
            <a:r>
              <a:rPr lang="en-IN" sz="2000" dirty="0"/>
              <a:t> = 300W; </a:t>
            </a:r>
            <a:r>
              <a:rPr lang="en-IN" sz="2000" dirty="0" err="1"/>
              <a:t>I</a:t>
            </a:r>
            <a:r>
              <a:rPr lang="en-IN" sz="2000" baseline="-25000" dirty="0" err="1"/>
              <a:t>L_star</a:t>
            </a:r>
            <a:r>
              <a:rPr lang="en-IN" sz="2000" dirty="0"/>
              <a:t> = 10A; </a:t>
            </a:r>
            <a:r>
              <a:rPr lang="en-IN" sz="2000" dirty="0" err="1"/>
              <a:t>I</a:t>
            </a:r>
            <a:r>
              <a:rPr lang="en-IN" sz="2000" baseline="-25000" dirty="0" err="1"/>
              <a:t>ph_delta</a:t>
            </a:r>
            <a:r>
              <a:rPr lang="en-IN" sz="2000" dirty="0"/>
              <a:t> = ?; </a:t>
            </a:r>
            <a:r>
              <a:rPr lang="en-IN" sz="2000" dirty="0" err="1"/>
              <a:t>I</a:t>
            </a:r>
            <a:r>
              <a:rPr lang="en-IN" sz="2000" baseline="-25000" dirty="0" err="1"/>
              <a:t>L_delta</a:t>
            </a:r>
            <a:r>
              <a:rPr lang="en-IN" sz="2000" dirty="0"/>
              <a:t> = ? P</a:t>
            </a:r>
            <a:r>
              <a:rPr lang="en-US" sz="2000" baseline="-25000" dirty="0">
                <a:sym typeface="Symbol" panose="05050102010706020507" pitchFamily="18" charset="2"/>
              </a:rPr>
              <a:t>delta</a:t>
            </a:r>
            <a:r>
              <a:rPr lang="en-US" sz="2000" dirty="0">
                <a:sym typeface="Symbol" panose="05050102010706020507" pitchFamily="18" charset="2"/>
              </a:rPr>
              <a:t> = ?</a:t>
            </a:r>
            <a:endParaRPr lang="en-IN" sz="2000" dirty="0"/>
          </a:p>
          <a:p>
            <a:pPr marL="0" indent="0">
              <a:buNone/>
            </a:pPr>
            <a:r>
              <a:rPr lang="en-IN" sz="2000" dirty="0"/>
              <a:t>The relation between </a:t>
            </a:r>
            <a:r>
              <a:rPr lang="en-IN" sz="2000" dirty="0" err="1"/>
              <a:t>P</a:t>
            </a:r>
            <a:r>
              <a:rPr lang="en-IN" sz="2000" baseline="-25000" dirty="0" err="1"/>
              <a:t>star</a:t>
            </a:r>
            <a:r>
              <a:rPr lang="en-IN" sz="2000" baseline="-25000" dirty="0"/>
              <a:t> </a:t>
            </a:r>
            <a:r>
              <a:rPr lang="en-IN" sz="2000" dirty="0"/>
              <a:t>and </a:t>
            </a:r>
            <a:r>
              <a:rPr lang="en-IN" sz="2000" dirty="0" err="1"/>
              <a:t>P</a:t>
            </a:r>
            <a:r>
              <a:rPr lang="en-IN" sz="2000" baseline="-25000" dirty="0" err="1"/>
              <a:t>delta</a:t>
            </a:r>
            <a:r>
              <a:rPr lang="en-IN" sz="2000" dirty="0"/>
              <a:t> is 0.3333 and </a:t>
            </a:r>
            <a:r>
              <a:rPr lang="en-IN" sz="2000" dirty="0" err="1"/>
              <a:t>I</a:t>
            </a:r>
            <a:r>
              <a:rPr lang="en-IN" sz="2000" baseline="-25000" dirty="0" err="1"/>
              <a:t>L_delta</a:t>
            </a:r>
            <a:r>
              <a:rPr lang="en-IN" sz="2000" dirty="0"/>
              <a:t> and </a:t>
            </a:r>
            <a:r>
              <a:rPr lang="en-IN" sz="2000" dirty="0" err="1"/>
              <a:t>I</a:t>
            </a:r>
            <a:r>
              <a:rPr lang="en-IN" sz="2000" baseline="-25000" dirty="0" err="1"/>
              <a:t>L_star</a:t>
            </a:r>
            <a:r>
              <a:rPr lang="en-IN" sz="2000" dirty="0"/>
              <a:t> is also 0.3333</a:t>
            </a:r>
          </a:p>
          <a:p>
            <a:pPr marL="0" indent="0">
              <a:buNone/>
            </a:pPr>
            <a:r>
              <a:rPr lang="en-IN" sz="2000" dirty="0"/>
              <a:t>So </a:t>
            </a:r>
            <a:r>
              <a:rPr lang="en-IN" sz="2000" dirty="0" err="1"/>
              <a:t>P</a:t>
            </a:r>
            <a:r>
              <a:rPr lang="en-IN" sz="2000" baseline="-25000" dirty="0" err="1"/>
              <a:t>delta</a:t>
            </a:r>
            <a:r>
              <a:rPr lang="en-IN" sz="2000" dirty="0"/>
              <a:t> = </a:t>
            </a:r>
            <a:r>
              <a:rPr lang="en-IN" sz="2000" dirty="0" err="1"/>
              <a:t>P</a:t>
            </a:r>
            <a:r>
              <a:rPr lang="en-IN" sz="2000" baseline="-25000" dirty="0" err="1"/>
              <a:t>star</a:t>
            </a:r>
            <a:r>
              <a:rPr lang="en-IN" sz="2000" baseline="-25000" dirty="0"/>
              <a:t> </a:t>
            </a:r>
            <a:r>
              <a:rPr lang="en-IN" sz="2000" dirty="0"/>
              <a:t>/ 0.3333 = 900 W similarly |</a:t>
            </a:r>
            <a:r>
              <a:rPr lang="en-IN" sz="2000" dirty="0" err="1"/>
              <a:t>I</a:t>
            </a:r>
            <a:r>
              <a:rPr lang="en-IN" sz="2000" baseline="-25000" dirty="0" err="1"/>
              <a:t>L_delta</a:t>
            </a:r>
            <a:r>
              <a:rPr lang="en-IN" sz="2000" dirty="0"/>
              <a:t>| = |</a:t>
            </a:r>
            <a:r>
              <a:rPr lang="en-IN" sz="2000" dirty="0" err="1"/>
              <a:t>I</a:t>
            </a:r>
            <a:r>
              <a:rPr lang="en-IN" sz="2000" baseline="-25000" dirty="0" err="1"/>
              <a:t>L_star</a:t>
            </a:r>
            <a:r>
              <a:rPr lang="en-IN" sz="2000" dirty="0"/>
              <a:t>| / 0.333</a:t>
            </a:r>
            <a:r>
              <a:rPr lang="en-IN" sz="2000" baseline="-25000" dirty="0"/>
              <a:t> </a:t>
            </a:r>
            <a:r>
              <a:rPr lang="en-IN" sz="2000" dirty="0"/>
              <a:t>= 30 A</a:t>
            </a:r>
            <a:endParaRPr lang="en-IN" sz="2000" baseline="-25000" dirty="0"/>
          </a:p>
          <a:p>
            <a:pPr marL="0" indent="0">
              <a:buNone/>
            </a:pPr>
            <a:r>
              <a:rPr lang="en-IN" sz="2000" dirty="0"/>
              <a:t>|</a:t>
            </a:r>
            <a:r>
              <a:rPr lang="en-IN" sz="2000" dirty="0" err="1"/>
              <a:t>I</a:t>
            </a:r>
            <a:r>
              <a:rPr lang="en-IN" sz="2000" baseline="-25000" dirty="0" err="1"/>
              <a:t>ph_delta</a:t>
            </a:r>
            <a:r>
              <a:rPr lang="en-IN" sz="2000" dirty="0"/>
              <a:t>|</a:t>
            </a:r>
            <a:r>
              <a:rPr lang="en-IN" sz="2000" baseline="-25000" dirty="0"/>
              <a:t> = </a:t>
            </a:r>
            <a:r>
              <a:rPr lang="en-IN" sz="2000" dirty="0"/>
              <a:t>|</a:t>
            </a:r>
            <a:r>
              <a:rPr lang="en-IN" sz="2000" dirty="0" err="1"/>
              <a:t>I</a:t>
            </a:r>
            <a:r>
              <a:rPr lang="en-IN" sz="2000" baseline="-25000" dirty="0" err="1"/>
              <a:t>L_delta</a:t>
            </a:r>
            <a:r>
              <a:rPr lang="en-IN" sz="2000" dirty="0"/>
              <a:t>| / </a:t>
            </a:r>
            <a:r>
              <a:rPr lang="en-IN" sz="2000" dirty="0">
                <a:sym typeface="Symbol" panose="05050102010706020507" pitchFamily="18" charset="2"/>
              </a:rPr>
              <a:t>3 = 17.32 A</a:t>
            </a:r>
            <a:endParaRPr lang="en-IN" sz="2000" dirty="0"/>
          </a:p>
        </p:txBody>
      </p:sp>
    </p:spTree>
    <p:extLst>
      <p:ext uri="{BB962C8B-B14F-4D97-AF65-F5344CB8AC3E}">
        <p14:creationId xmlns:p14="http://schemas.microsoft.com/office/powerpoint/2010/main" val="221345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CC81-DC9A-455D-B74D-D9C79089E1A2}"/>
              </a:ext>
            </a:extLst>
          </p:cNvPr>
          <p:cNvSpPr>
            <a:spLocks noGrp="1"/>
          </p:cNvSpPr>
          <p:nvPr>
            <p:ph type="title"/>
          </p:nvPr>
        </p:nvSpPr>
        <p:spPr>
          <a:xfrm>
            <a:off x="1683774" y="365125"/>
            <a:ext cx="3871452" cy="1325563"/>
          </a:xfrm>
        </p:spPr>
        <p:txBody>
          <a:bodyPr/>
          <a:lstStyle/>
          <a:p>
            <a:r>
              <a:rPr lang="en-IN" b="1" dirty="0">
                <a:latin typeface="+mn-lt"/>
              </a:rPr>
              <a:t>Content</a:t>
            </a:r>
          </a:p>
        </p:txBody>
      </p:sp>
      <p:sp>
        <p:nvSpPr>
          <p:cNvPr id="3" name="Content Placeholder 2">
            <a:extLst>
              <a:ext uri="{FF2B5EF4-FFF2-40B4-BE49-F238E27FC236}">
                <a16:creationId xmlns:a16="http://schemas.microsoft.com/office/drawing/2014/main" id="{74D920CF-CEED-458D-88E6-EAA17FE9716A}"/>
              </a:ext>
            </a:extLst>
          </p:cNvPr>
          <p:cNvSpPr>
            <a:spLocks noGrp="1"/>
          </p:cNvSpPr>
          <p:nvPr>
            <p:ph idx="1"/>
          </p:nvPr>
        </p:nvSpPr>
        <p:spPr>
          <a:xfrm>
            <a:off x="1683774" y="1973109"/>
            <a:ext cx="7322574" cy="4351338"/>
          </a:xfrm>
        </p:spPr>
        <p:txBody>
          <a:bodyPr>
            <a:normAutofit/>
          </a:bodyPr>
          <a:lstStyle/>
          <a:p>
            <a:pPr marL="0" indent="0">
              <a:buNone/>
            </a:pPr>
            <a:r>
              <a:rPr lang="en-IN" sz="3600" dirty="0">
                <a:hlinkClick r:id="rId2" action="ppaction://hlinksldjump"/>
              </a:rPr>
              <a:t>Advantages of Three Phase System</a:t>
            </a:r>
            <a:endParaRPr lang="en-IN" sz="3600" dirty="0"/>
          </a:p>
          <a:p>
            <a:pPr marL="0" indent="0">
              <a:buNone/>
            </a:pPr>
            <a:r>
              <a:rPr lang="en-IN" sz="3600" dirty="0">
                <a:hlinkClick r:id="rId3" action="ppaction://hlinksldjump"/>
              </a:rPr>
              <a:t>Generation of Three Phase EMF</a:t>
            </a:r>
            <a:endParaRPr lang="en-IN" sz="3600" dirty="0"/>
          </a:p>
          <a:p>
            <a:pPr marL="0" indent="0">
              <a:buNone/>
            </a:pPr>
            <a:r>
              <a:rPr lang="en-IN" sz="3600" dirty="0">
                <a:hlinkClick r:id="rId4" action="ppaction://hlinksldjump"/>
              </a:rPr>
              <a:t>Star Connection</a:t>
            </a:r>
            <a:endParaRPr lang="en-IN" sz="3600" dirty="0"/>
          </a:p>
          <a:p>
            <a:pPr marL="0" indent="0">
              <a:buNone/>
            </a:pPr>
            <a:r>
              <a:rPr lang="en-IN" sz="3600" dirty="0">
                <a:hlinkClick r:id="rId5" action="ppaction://hlinksldjump"/>
              </a:rPr>
              <a:t>Delta Connection</a:t>
            </a:r>
            <a:endParaRPr lang="en-IN" sz="3600" dirty="0"/>
          </a:p>
          <a:p>
            <a:pPr marL="0" indent="0">
              <a:buNone/>
            </a:pPr>
            <a:r>
              <a:rPr lang="en-IN" sz="3600" dirty="0">
                <a:hlinkClick r:id="rId6" action="ppaction://hlinksldjump"/>
              </a:rPr>
              <a:t>Problems of Three Phase AC Circuits</a:t>
            </a:r>
            <a:endParaRPr lang="en-IN" sz="3600" dirty="0"/>
          </a:p>
        </p:txBody>
      </p:sp>
    </p:spTree>
    <p:extLst>
      <p:ext uri="{BB962C8B-B14F-4D97-AF65-F5344CB8AC3E}">
        <p14:creationId xmlns:p14="http://schemas.microsoft.com/office/powerpoint/2010/main" val="14086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42B4-C38A-4DDC-97A8-5CCC6D9A8F64}"/>
              </a:ext>
            </a:extLst>
          </p:cNvPr>
          <p:cNvSpPr>
            <a:spLocks noGrp="1"/>
          </p:cNvSpPr>
          <p:nvPr>
            <p:ph type="title"/>
          </p:nvPr>
        </p:nvSpPr>
        <p:spPr>
          <a:xfrm>
            <a:off x="838200" y="280885"/>
            <a:ext cx="10515600" cy="505696"/>
          </a:xfrm>
        </p:spPr>
        <p:txBody>
          <a:bodyPr>
            <a:noAutofit/>
          </a:bodyPr>
          <a:lstStyle/>
          <a:p>
            <a:pPr algn="just"/>
            <a:r>
              <a:rPr lang="en-IN" sz="2400" dirty="0">
                <a:latin typeface="+mn-lt"/>
              </a:rPr>
              <a:t/>
            </a:r>
            <a:br>
              <a:rPr lang="en-IN" sz="2400" dirty="0">
                <a:latin typeface="+mn-lt"/>
              </a:rPr>
            </a:br>
            <a:r>
              <a:rPr lang="en-IN" sz="2400" dirty="0">
                <a:latin typeface="+mn-lt"/>
              </a:rPr>
              <a:t>Q. </a:t>
            </a:r>
            <a:r>
              <a:rPr lang="en-IN" sz="2400" dirty="0" smtClean="0">
                <a:latin typeface="+mn-lt"/>
              </a:rPr>
              <a:t>4&amp;5. </a:t>
            </a:r>
            <a:r>
              <a:rPr lang="en-US" sz="2400" dirty="0">
                <a:latin typeface="+mn-lt"/>
              </a:rPr>
              <a:t>A </a:t>
            </a:r>
            <a:r>
              <a:rPr lang="en-US" sz="2400" b="1" dirty="0">
                <a:latin typeface="+mn-lt"/>
              </a:rPr>
              <a:t>star/delta </a:t>
            </a:r>
            <a:r>
              <a:rPr lang="en-US" sz="2400" dirty="0">
                <a:latin typeface="+mn-lt"/>
              </a:rPr>
              <a:t>connected load consists of 25</a:t>
            </a:r>
            <a:r>
              <a:rPr lang="en-US" sz="2400" dirty="0">
                <a:latin typeface="+mn-lt"/>
                <a:sym typeface="Symbol" panose="05050102010706020507" pitchFamily="18" charset="2"/>
              </a:rPr>
              <a:t></a:t>
            </a:r>
            <a:r>
              <a:rPr lang="en-US" sz="2400" dirty="0">
                <a:latin typeface="+mn-lt"/>
              </a:rPr>
              <a:t> resistance in series with 15mH inductance in each phase. If the supply is 415V, 60Hz, find line current, power &amp; pf. </a:t>
            </a:r>
          </a:p>
        </p:txBody>
      </p:sp>
      <p:sp>
        <p:nvSpPr>
          <p:cNvPr id="3" name="Content Placeholder 2">
            <a:extLst>
              <a:ext uri="{FF2B5EF4-FFF2-40B4-BE49-F238E27FC236}">
                <a16:creationId xmlns:a16="http://schemas.microsoft.com/office/drawing/2014/main" id="{EF6795DC-BBBE-4D06-B0EE-4ED663BFA399}"/>
              </a:ext>
            </a:extLst>
          </p:cNvPr>
          <p:cNvSpPr>
            <a:spLocks noGrp="1"/>
          </p:cNvSpPr>
          <p:nvPr>
            <p:ph idx="1"/>
          </p:nvPr>
        </p:nvSpPr>
        <p:spPr>
          <a:xfrm>
            <a:off x="838200" y="1481495"/>
            <a:ext cx="5336458" cy="4722659"/>
          </a:xfrm>
        </p:spPr>
        <p:txBody>
          <a:bodyPr>
            <a:normAutofit/>
          </a:bodyPr>
          <a:lstStyle/>
          <a:p>
            <a:pPr marL="0" indent="0">
              <a:buNone/>
            </a:pPr>
            <a:r>
              <a:rPr lang="en-IN" sz="2000" dirty="0">
                <a:solidFill>
                  <a:srgbClr val="FF0000"/>
                </a:solidFill>
              </a:rPr>
              <a:t>Solution for Star Connected load:</a:t>
            </a:r>
          </a:p>
          <a:p>
            <a:pPr marL="0" indent="0">
              <a:buNone/>
            </a:pPr>
            <a:r>
              <a:rPr lang="en-IN" sz="2000" dirty="0"/>
              <a:t>Star connection; Phase = 3; </a:t>
            </a:r>
            <a:r>
              <a:rPr lang="en-IN" sz="2000" dirty="0" err="1"/>
              <a:t>R</a:t>
            </a:r>
            <a:r>
              <a:rPr lang="en-IN" sz="2000" baseline="-25000" dirty="0" err="1"/>
              <a:t>ph</a:t>
            </a:r>
            <a:r>
              <a:rPr lang="en-IN" sz="2000" dirty="0"/>
              <a:t> = 25</a:t>
            </a:r>
            <a:r>
              <a:rPr lang="en-US" sz="2000" dirty="0">
                <a:sym typeface="Symbol" panose="05050102010706020507" pitchFamily="18" charset="2"/>
              </a:rPr>
              <a:t>; L = 15mH; V</a:t>
            </a:r>
            <a:r>
              <a:rPr lang="en-US" sz="2000" baseline="-25000" dirty="0">
                <a:sym typeface="Symbol" panose="05050102010706020507" pitchFamily="18" charset="2"/>
              </a:rPr>
              <a:t>L</a:t>
            </a:r>
            <a:r>
              <a:rPr lang="en-US" sz="2000" dirty="0">
                <a:sym typeface="Symbol" panose="05050102010706020507" pitchFamily="18" charset="2"/>
              </a:rPr>
              <a:t> = 415V; f = 60 Hz; I</a:t>
            </a:r>
            <a:r>
              <a:rPr lang="en-US" sz="2000" baseline="-25000" dirty="0">
                <a:sym typeface="Symbol" panose="05050102010706020507" pitchFamily="18" charset="2"/>
              </a:rPr>
              <a:t>L</a:t>
            </a:r>
            <a:r>
              <a:rPr lang="en-US" sz="2000" dirty="0">
                <a:sym typeface="Symbol" panose="05050102010706020507" pitchFamily="18" charset="2"/>
              </a:rPr>
              <a:t> = ?; P = ?; cos = ?</a:t>
            </a:r>
            <a:endParaRPr lang="en-IN" sz="2000" dirty="0"/>
          </a:p>
          <a:p>
            <a:pPr marL="0" indent="0">
              <a:buNone/>
            </a:pPr>
            <a:r>
              <a:rPr lang="en-IN" sz="2000" dirty="0"/>
              <a:t>X</a:t>
            </a:r>
            <a:r>
              <a:rPr lang="en-IN" sz="2000" baseline="-25000" dirty="0"/>
              <a:t>L</a:t>
            </a:r>
            <a:r>
              <a:rPr lang="en-IN" sz="2000" dirty="0"/>
              <a:t> = 2</a:t>
            </a:r>
            <a:r>
              <a:rPr lang="en-IN" sz="2000" dirty="0">
                <a:sym typeface="Symbol" panose="05050102010706020507" pitchFamily="18" charset="2"/>
              </a:rPr>
              <a:t>fL = 5.65 </a:t>
            </a:r>
            <a:r>
              <a:rPr lang="en-US" sz="2000" dirty="0">
                <a:sym typeface="Symbol" panose="05050102010706020507" pitchFamily="18" charset="2"/>
              </a:rPr>
              <a:t></a:t>
            </a:r>
            <a:endParaRPr lang="en-IN" sz="2000" dirty="0"/>
          </a:p>
          <a:p>
            <a:pPr marL="0" indent="0">
              <a:buNone/>
            </a:pPr>
            <a:r>
              <a:rPr lang="en-IN" sz="2000" dirty="0" err="1"/>
              <a:t>Z</a:t>
            </a:r>
            <a:r>
              <a:rPr lang="en-IN" sz="2000" baseline="-25000" dirty="0" err="1"/>
              <a:t>ph</a:t>
            </a:r>
            <a:r>
              <a:rPr lang="en-IN" sz="2000" dirty="0"/>
              <a:t> = </a:t>
            </a:r>
            <a:r>
              <a:rPr lang="en-US" sz="2000" dirty="0"/>
              <a:t>(25+j5.65)</a:t>
            </a:r>
            <a:r>
              <a:rPr lang="en-US" sz="2000" dirty="0">
                <a:sym typeface="Symbol" panose="05050102010706020507" pitchFamily="18" charset="2"/>
              </a:rPr>
              <a:t> = 25.63</a:t>
            </a:r>
            <a:r>
              <a:rPr lang="en-IN" sz="2000" dirty="0">
                <a:sym typeface="Symbol" panose="05050102010706020507" pitchFamily="18" charset="2"/>
              </a:rPr>
              <a:t>12.73</a:t>
            </a:r>
            <a:r>
              <a:rPr lang="en-US" sz="2000" dirty="0">
                <a:sym typeface="Symbol" panose="05050102010706020507" pitchFamily="18" charset="2"/>
              </a:rPr>
              <a:t> </a:t>
            </a:r>
            <a:endParaRPr lang="en-IN" sz="2000" dirty="0"/>
          </a:p>
          <a:p>
            <a:pPr marL="0" indent="0">
              <a:buNone/>
            </a:pPr>
            <a:r>
              <a:rPr lang="en-IN" sz="2000" dirty="0"/>
              <a:t>|</a:t>
            </a:r>
            <a:r>
              <a:rPr lang="en-IN" sz="2000" dirty="0" err="1"/>
              <a:t>V</a:t>
            </a:r>
            <a:r>
              <a:rPr lang="en-IN" sz="2000" baseline="-25000" dirty="0" err="1"/>
              <a:t>ph</a:t>
            </a:r>
            <a:r>
              <a:rPr lang="en-IN" sz="2000" dirty="0"/>
              <a:t>| = |</a:t>
            </a:r>
            <a:r>
              <a:rPr lang="en-IN" sz="2000" dirty="0">
                <a:sym typeface="Symbol" panose="05050102010706020507" pitchFamily="18" charset="2"/>
              </a:rPr>
              <a:t>V</a:t>
            </a:r>
            <a:r>
              <a:rPr lang="en-IN" sz="2000" baseline="-25000" dirty="0">
                <a:sym typeface="Symbol" panose="05050102010706020507" pitchFamily="18" charset="2"/>
              </a:rPr>
              <a:t>L</a:t>
            </a:r>
            <a:r>
              <a:rPr lang="en-IN" sz="2000" dirty="0">
                <a:sym typeface="Symbol" panose="05050102010706020507" pitchFamily="18" charset="2"/>
              </a:rPr>
              <a:t>|</a:t>
            </a:r>
            <a:r>
              <a:rPr lang="en-IN" sz="2000" baseline="-25000" dirty="0">
                <a:sym typeface="Symbol" panose="05050102010706020507" pitchFamily="18" charset="2"/>
              </a:rPr>
              <a:t> </a:t>
            </a:r>
            <a:r>
              <a:rPr lang="en-IN" sz="2000" dirty="0">
                <a:sym typeface="Symbol" panose="05050102010706020507" pitchFamily="18" charset="2"/>
              </a:rPr>
              <a:t>/ 3 = 239.60 V</a:t>
            </a:r>
            <a:endParaRPr lang="en-IN" sz="2000" dirty="0"/>
          </a:p>
          <a:p>
            <a:pPr marL="0" indent="0">
              <a:buNone/>
            </a:pPr>
            <a:r>
              <a:rPr lang="en-IN" sz="2000" dirty="0"/>
              <a:t>|</a:t>
            </a:r>
            <a:r>
              <a:rPr lang="en-IN" sz="2000" dirty="0" err="1"/>
              <a:t>I</a:t>
            </a:r>
            <a:r>
              <a:rPr lang="en-IN" sz="2000" baseline="-25000" dirty="0" err="1"/>
              <a:t>ph</a:t>
            </a:r>
            <a:r>
              <a:rPr lang="en-IN" sz="2000" dirty="0"/>
              <a:t>| = |</a:t>
            </a:r>
            <a:r>
              <a:rPr lang="en-IN" sz="2000" dirty="0" err="1"/>
              <a:t>V</a:t>
            </a:r>
            <a:r>
              <a:rPr lang="en-IN" sz="2000" baseline="-25000" dirty="0" err="1"/>
              <a:t>ph</a:t>
            </a:r>
            <a:r>
              <a:rPr lang="en-IN" sz="2000" dirty="0"/>
              <a:t>| / |</a:t>
            </a:r>
            <a:r>
              <a:rPr lang="en-IN" sz="2000" dirty="0" err="1"/>
              <a:t>Z</a:t>
            </a:r>
            <a:r>
              <a:rPr lang="en-IN" sz="2000" baseline="-25000" dirty="0" err="1"/>
              <a:t>ph</a:t>
            </a:r>
            <a:r>
              <a:rPr lang="en-IN" sz="2000" dirty="0"/>
              <a:t>|  = 9.34 </a:t>
            </a:r>
            <a:r>
              <a:rPr lang="en-IN" sz="2000" dirty="0">
                <a:sym typeface="Symbol" panose="05050102010706020507" pitchFamily="18" charset="2"/>
              </a:rPr>
              <a:t>A</a:t>
            </a:r>
          </a:p>
          <a:p>
            <a:pPr marL="0" indent="0">
              <a:buNone/>
            </a:pPr>
            <a:r>
              <a:rPr lang="en-IN" sz="2000" dirty="0">
                <a:sym typeface="Symbol" panose="05050102010706020507" pitchFamily="18" charset="2"/>
              </a:rPr>
              <a:t>|I</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 9.34 A</a:t>
            </a:r>
          </a:p>
          <a:p>
            <a:pPr marL="0" indent="0">
              <a:buNone/>
            </a:pPr>
            <a:r>
              <a:rPr lang="en-IN" sz="2000" dirty="0">
                <a:sym typeface="Symbol" panose="05050102010706020507" pitchFamily="18" charset="2"/>
              </a:rPr>
              <a:t>cos = cos (12.73) = 0.975 lag</a:t>
            </a:r>
          </a:p>
          <a:p>
            <a:pPr marL="0" indent="0">
              <a:buNone/>
            </a:pPr>
            <a:r>
              <a:rPr lang="en-IN" sz="2000" dirty="0">
                <a:sym typeface="Symbol" panose="05050102010706020507" pitchFamily="18" charset="2"/>
              </a:rPr>
              <a:t>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 6.55 kW</a:t>
            </a:r>
          </a:p>
        </p:txBody>
      </p:sp>
      <p:sp>
        <p:nvSpPr>
          <p:cNvPr id="4" name="Content Placeholder 2">
            <a:extLst>
              <a:ext uri="{FF2B5EF4-FFF2-40B4-BE49-F238E27FC236}">
                <a16:creationId xmlns:a16="http://schemas.microsoft.com/office/drawing/2014/main" id="{8CED2422-7704-40E0-96F1-96FC200D948F}"/>
              </a:ext>
            </a:extLst>
          </p:cNvPr>
          <p:cNvSpPr txBox="1">
            <a:spLocks/>
          </p:cNvSpPr>
          <p:nvPr/>
        </p:nvSpPr>
        <p:spPr>
          <a:xfrm>
            <a:off x="6639232" y="1481495"/>
            <a:ext cx="5257800" cy="4722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solidFill>
                  <a:srgbClr val="FF0000"/>
                </a:solidFill>
              </a:rPr>
              <a:t>Solution for delta connected load:</a:t>
            </a:r>
          </a:p>
          <a:p>
            <a:pPr marL="0" indent="0">
              <a:buNone/>
            </a:pPr>
            <a:r>
              <a:rPr lang="en-IN" sz="2000" dirty="0"/>
              <a:t>Star connection; Phase = 3; </a:t>
            </a:r>
            <a:r>
              <a:rPr lang="en-IN" sz="2000" dirty="0" err="1"/>
              <a:t>R</a:t>
            </a:r>
            <a:r>
              <a:rPr lang="en-IN" sz="2000" baseline="-25000" dirty="0" err="1"/>
              <a:t>ph</a:t>
            </a:r>
            <a:r>
              <a:rPr lang="en-IN" sz="2000" dirty="0"/>
              <a:t> = 25</a:t>
            </a:r>
            <a:r>
              <a:rPr lang="en-US" sz="2000" dirty="0">
                <a:sym typeface="Symbol" panose="05050102010706020507" pitchFamily="18" charset="2"/>
              </a:rPr>
              <a:t>; L = 15mH; V</a:t>
            </a:r>
            <a:r>
              <a:rPr lang="en-US" sz="2000" baseline="-25000" dirty="0">
                <a:sym typeface="Symbol" panose="05050102010706020507" pitchFamily="18" charset="2"/>
              </a:rPr>
              <a:t>L</a:t>
            </a:r>
            <a:r>
              <a:rPr lang="en-US" sz="2000" dirty="0">
                <a:sym typeface="Symbol" panose="05050102010706020507" pitchFamily="18" charset="2"/>
              </a:rPr>
              <a:t> = 415V; f = 60 Hz; I</a:t>
            </a:r>
            <a:r>
              <a:rPr lang="en-US" sz="2000" baseline="-25000" dirty="0">
                <a:sym typeface="Symbol" panose="05050102010706020507" pitchFamily="18" charset="2"/>
              </a:rPr>
              <a:t>L</a:t>
            </a:r>
            <a:r>
              <a:rPr lang="en-US" sz="2000" dirty="0">
                <a:sym typeface="Symbol" panose="05050102010706020507" pitchFamily="18" charset="2"/>
              </a:rPr>
              <a:t> = ?; P = ?; cos = ?</a:t>
            </a:r>
            <a:endParaRPr lang="en-IN" sz="2000" dirty="0"/>
          </a:p>
          <a:p>
            <a:pPr marL="0" indent="0">
              <a:buNone/>
            </a:pPr>
            <a:r>
              <a:rPr lang="en-IN" sz="2000" dirty="0"/>
              <a:t>X</a:t>
            </a:r>
            <a:r>
              <a:rPr lang="en-IN" sz="2000" baseline="-25000" dirty="0"/>
              <a:t>L</a:t>
            </a:r>
            <a:r>
              <a:rPr lang="en-IN" sz="2000" dirty="0"/>
              <a:t> = 2</a:t>
            </a:r>
            <a:r>
              <a:rPr lang="en-IN" sz="2000" dirty="0">
                <a:sym typeface="Symbol" panose="05050102010706020507" pitchFamily="18" charset="2"/>
              </a:rPr>
              <a:t>fL = 5.65 </a:t>
            </a:r>
            <a:r>
              <a:rPr lang="en-US" sz="2000" dirty="0">
                <a:sym typeface="Symbol" panose="05050102010706020507" pitchFamily="18" charset="2"/>
              </a:rPr>
              <a:t></a:t>
            </a:r>
            <a:endParaRPr lang="en-IN" sz="2000" dirty="0"/>
          </a:p>
          <a:p>
            <a:pPr marL="0" indent="0">
              <a:buNone/>
            </a:pPr>
            <a:r>
              <a:rPr lang="en-IN" sz="2000" dirty="0" err="1"/>
              <a:t>Z</a:t>
            </a:r>
            <a:r>
              <a:rPr lang="en-IN" sz="2000" baseline="-25000" dirty="0" err="1"/>
              <a:t>ph</a:t>
            </a:r>
            <a:r>
              <a:rPr lang="en-IN" sz="2000" dirty="0"/>
              <a:t> = </a:t>
            </a:r>
            <a:r>
              <a:rPr lang="en-US" sz="2000" dirty="0"/>
              <a:t>(25+j5.65)</a:t>
            </a:r>
            <a:r>
              <a:rPr lang="en-US" sz="2000" dirty="0">
                <a:sym typeface="Symbol" panose="05050102010706020507" pitchFamily="18" charset="2"/>
              </a:rPr>
              <a:t> = 25.63</a:t>
            </a:r>
            <a:r>
              <a:rPr lang="en-IN" sz="2000" dirty="0">
                <a:sym typeface="Symbol" panose="05050102010706020507" pitchFamily="18" charset="2"/>
              </a:rPr>
              <a:t>12.73</a:t>
            </a:r>
            <a:r>
              <a:rPr lang="en-US" sz="2000" dirty="0">
                <a:sym typeface="Symbol" panose="05050102010706020507" pitchFamily="18" charset="2"/>
              </a:rPr>
              <a:t> </a:t>
            </a:r>
            <a:endParaRPr lang="en-IN" sz="2000" dirty="0"/>
          </a:p>
          <a:p>
            <a:pPr marL="0" indent="0">
              <a:buFont typeface="Arial" panose="020B0604020202020204" pitchFamily="34" charset="0"/>
              <a:buNone/>
            </a:pPr>
            <a:r>
              <a:rPr lang="en-IN" sz="2000" dirty="0"/>
              <a:t>|V</a:t>
            </a:r>
            <a:r>
              <a:rPr lang="en-IN" sz="2000" baseline="-25000" dirty="0"/>
              <a:t>L</a:t>
            </a:r>
            <a:r>
              <a:rPr lang="en-IN" sz="2000" dirty="0"/>
              <a:t>| = |</a:t>
            </a:r>
            <a:r>
              <a:rPr lang="en-IN" sz="2000" dirty="0" err="1"/>
              <a:t>V</a:t>
            </a:r>
            <a:r>
              <a:rPr lang="en-IN" sz="2000" baseline="-25000" dirty="0" err="1"/>
              <a:t>ph</a:t>
            </a:r>
            <a:r>
              <a:rPr lang="en-IN" sz="2000" dirty="0"/>
              <a:t>| = 415 V</a:t>
            </a:r>
          </a:p>
          <a:p>
            <a:pPr marL="0" indent="0">
              <a:buFont typeface="Arial" panose="020B0604020202020204" pitchFamily="34" charset="0"/>
              <a:buNone/>
            </a:pPr>
            <a:r>
              <a:rPr lang="en-IN" sz="2000" dirty="0"/>
              <a:t>|</a:t>
            </a:r>
            <a:r>
              <a:rPr lang="en-IN" sz="2000" dirty="0" err="1"/>
              <a:t>I</a:t>
            </a:r>
            <a:r>
              <a:rPr lang="en-IN" sz="2000" baseline="-25000" dirty="0" err="1"/>
              <a:t>ph</a:t>
            </a:r>
            <a:r>
              <a:rPr lang="en-IN" sz="2000" dirty="0"/>
              <a:t>| = |</a:t>
            </a:r>
            <a:r>
              <a:rPr lang="en-IN" sz="2000" dirty="0" err="1"/>
              <a:t>V</a:t>
            </a:r>
            <a:r>
              <a:rPr lang="en-IN" sz="2000" baseline="-25000" dirty="0" err="1"/>
              <a:t>ph</a:t>
            </a:r>
            <a:r>
              <a:rPr lang="en-IN" sz="2000" dirty="0"/>
              <a:t>| / |</a:t>
            </a:r>
            <a:r>
              <a:rPr lang="en-IN" sz="2000" dirty="0" err="1"/>
              <a:t>Z</a:t>
            </a:r>
            <a:r>
              <a:rPr lang="en-IN" sz="2000" baseline="-25000" dirty="0" err="1"/>
              <a:t>ph</a:t>
            </a:r>
            <a:r>
              <a:rPr lang="en-IN" sz="2000" dirty="0"/>
              <a:t>|  = 16.19 </a:t>
            </a:r>
            <a:r>
              <a:rPr lang="en-IN" sz="2000" dirty="0">
                <a:sym typeface="Symbol" panose="05050102010706020507" pitchFamily="18" charset="2"/>
              </a:rPr>
              <a:t>A</a:t>
            </a:r>
          </a:p>
          <a:p>
            <a:pPr marL="0" indent="0">
              <a:buFont typeface="Arial" panose="020B0604020202020204" pitchFamily="34" charset="0"/>
              <a:buNone/>
            </a:pPr>
            <a:r>
              <a:rPr lang="en-IN" sz="2000" dirty="0">
                <a:sym typeface="Symbol" panose="05050102010706020507" pitchFamily="18" charset="2"/>
              </a:rPr>
              <a:t>|I</a:t>
            </a:r>
            <a:r>
              <a:rPr lang="en-IN" sz="2000" baseline="-25000" dirty="0">
                <a:sym typeface="Symbol" panose="05050102010706020507" pitchFamily="18" charset="2"/>
              </a:rPr>
              <a:t>L</a:t>
            </a:r>
            <a:r>
              <a:rPr lang="en-IN" sz="2000" dirty="0">
                <a:sym typeface="Symbol" panose="05050102010706020507" pitchFamily="18" charset="2"/>
              </a:rPr>
              <a:t>| = 3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 28.04 A</a:t>
            </a:r>
          </a:p>
          <a:p>
            <a:pPr marL="0" indent="0">
              <a:buFont typeface="Arial" panose="020B0604020202020204" pitchFamily="34" charset="0"/>
              <a:buNone/>
            </a:pPr>
            <a:r>
              <a:rPr lang="en-IN" sz="2000" dirty="0">
                <a:sym typeface="Symbol" panose="05050102010706020507" pitchFamily="18" charset="2"/>
              </a:rPr>
              <a:t>cos = cos (12.73) = 0.975 lag</a:t>
            </a:r>
          </a:p>
          <a:p>
            <a:pPr marL="0" indent="0">
              <a:buFont typeface="Arial" panose="020B0604020202020204" pitchFamily="34" charset="0"/>
              <a:buNone/>
            </a:pPr>
            <a:r>
              <a:rPr lang="en-IN" sz="2000" dirty="0">
                <a:sym typeface="Symbol" panose="05050102010706020507" pitchFamily="18" charset="2"/>
              </a:rPr>
              <a:t>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 19.65 kW</a:t>
            </a:r>
          </a:p>
        </p:txBody>
      </p:sp>
    </p:spTree>
    <p:extLst>
      <p:ext uri="{BB962C8B-B14F-4D97-AF65-F5344CB8AC3E}">
        <p14:creationId xmlns:p14="http://schemas.microsoft.com/office/powerpoint/2010/main" val="360601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3" end="3"/>
                                            </p:txEl>
                                          </p:spTgt>
                                        </p:tgtEl>
                                        <p:attrNameLst>
                                          <p:attrName>style.visibility</p:attrName>
                                        </p:attrNameLst>
                                      </p:cBhvr>
                                      <p:to>
                                        <p:strVal val="visible"/>
                                      </p:to>
                                    </p:set>
                                    <p:animEffect transition="in" filter="fade">
                                      <p:cBhvr>
                                        <p:cTn id="72" dur="500"/>
                                        <p:tgtEl>
                                          <p:spTgt spid="4">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4" end="4"/>
                                            </p:txEl>
                                          </p:spTgt>
                                        </p:tgtEl>
                                        <p:attrNameLst>
                                          <p:attrName>style.visibility</p:attrName>
                                        </p:attrNameLst>
                                      </p:cBhvr>
                                      <p:to>
                                        <p:strVal val="visible"/>
                                      </p:to>
                                    </p:set>
                                    <p:animEffect transition="in" filter="fade">
                                      <p:cBhvr>
                                        <p:cTn id="77" dur="500"/>
                                        <p:tgtEl>
                                          <p:spTgt spid="4">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5" end="5"/>
                                            </p:txEl>
                                          </p:spTgt>
                                        </p:tgtEl>
                                        <p:attrNameLst>
                                          <p:attrName>style.visibility</p:attrName>
                                        </p:attrNameLst>
                                      </p:cBhvr>
                                      <p:to>
                                        <p:strVal val="visible"/>
                                      </p:to>
                                    </p:set>
                                    <p:animEffect transition="in" filter="fade">
                                      <p:cBhvr>
                                        <p:cTn id="82" dur="500"/>
                                        <p:tgtEl>
                                          <p:spTgt spid="4">
                                            <p:txEl>
                                              <p:pRg st="5" end="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6" end="6"/>
                                            </p:txEl>
                                          </p:spTgt>
                                        </p:tgtEl>
                                        <p:attrNameLst>
                                          <p:attrName>style.visibility</p:attrName>
                                        </p:attrNameLst>
                                      </p:cBhvr>
                                      <p:to>
                                        <p:strVal val="visible"/>
                                      </p:to>
                                    </p:set>
                                    <p:animEffect transition="in" filter="fade">
                                      <p:cBhvr>
                                        <p:cTn id="87" dur="500"/>
                                        <p:tgtEl>
                                          <p:spTgt spid="4">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7" end="7"/>
                                            </p:txEl>
                                          </p:spTgt>
                                        </p:tgtEl>
                                        <p:attrNameLst>
                                          <p:attrName>style.visibility</p:attrName>
                                        </p:attrNameLst>
                                      </p:cBhvr>
                                      <p:to>
                                        <p:strVal val="visible"/>
                                      </p:to>
                                    </p:set>
                                    <p:animEffect transition="in" filter="fade">
                                      <p:cBhvr>
                                        <p:cTn id="92" dur="500"/>
                                        <p:tgtEl>
                                          <p:spTgt spid="4">
                                            <p:txEl>
                                              <p:pRg st="7" end="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8" end="8"/>
                                            </p:txEl>
                                          </p:spTgt>
                                        </p:tgtEl>
                                        <p:attrNameLst>
                                          <p:attrName>style.visibility</p:attrName>
                                        </p:attrNameLst>
                                      </p:cBhvr>
                                      <p:to>
                                        <p:strVal val="visible"/>
                                      </p:to>
                                    </p:set>
                                    <p:animEffect transition="in" filter="fade">
                                      <p:cBhvr>
                                        <p:cTn id="9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342B4-C38A-4DDC-97A8-5CCC6D9A8F64}"/>
              </a:ext>
            </a:extLst>
          </p:cNvPr>
          <p:cNvSpPr>
            <a:spLocks noGrp="1"/>
          </p:cNvSpPr>
          <p:nvPr>
            <p:ph type="title"/>
          </p:nvPr>
        </p:nvSpPr>
        <p:spPr>
          <a:xfrm>
            <a:off x="838200" y="280885"/>
            <a:ext cx="10515600" cy="505696"/>
          </a:xfrm>
        </p:spPr>
        <p:txBody>
          <a:bodyPr>
            <a:noAutofit/>
          </a:bodyPr>
          <a:lstStyle/>
          <a:p>
            <a:pPr algn="just"/>
            <a:r>
              <a:rPr lang="en-IN" sz="2400" dirty="0">
                <a:latin typeface="+mn-lt"/>
              </a:rPr>
              <a:t/>
            </a:r>
            <a:br>
              <a:rPr lang="en-IN" sz="2400" dirty="0">
                <a:latin typeface="+mn-lt"/>
              </a:rPr>
            </a:br>
            <a:r>
              <a:rPr lang="en-IN" sz="2400" dirty="0">
                <a:latin typeface="+mn-lt"/>
              </a:rPr>
              <a:t/>
            </a:r>
            <a:br>
              <a:rPr lang="en-IN" sz="2400" dirty="0">
                <a:latin typeface="+mn-lt"/>
              </a:rPr>
            </a:br>
            <a:r>
              <a:rPr lang="en-IN" sz="2400" dirty="0">
                <a:latin typeface="+mn-lt"/>
              </a:rPr>
              <a:t> </a:t>
            </a:r>
            <a:br>
              <a:rPr lang="en-IN" sz="2400" dirty="0">
                <a:latin typeface="+mn-lt"/>
              </a:rPr>
            </a:br>
            <a:r>
              <a:rPr lang="en-IN" sz="2400" dirty="0">
                <a:latin typeface="+mn-lt"/>
              </a:rPr>
              <a:t>Q. </a:t>
            </a:r>
            <a:r>
              <a:rPr lang="en-IN" sz="2400" dirty="0" smtClean="0">
                <a:latin typeface="+mn-lt"/>
              </a:rPr>
              <a:t>6. </a:t>
            </a:r>
            <a:r>
              <a:rPr lang="en-US" sz="2400" dirty="0">
                <a:latin typeface="+mn-lt"/>
              </a:rPr>
              <a:t>Three coils each with impedance Z are star connected and takes 150kW with a leading line current of 100A at a line Voltage of 1100V, 50Hz supply. Find the circuit constants. </a:t>
            </a:r>
            <a:br>
              <a:rPr lang="en-US" sz="2400" dirty="0">
                <a:latin typeface="+mn-lt"/>
              </a:rPr>
            </a:br>
            <a:r>
              <a:rPr lang="en-US" sz="2400" dirty="0">
                <a:latin typeface="+mn-lt"/>
              </a:rPr>
              <a:t> </a:t>
            </a:r>
          </a:p>
        </p:txBody>
      </p:sp>
      <p:sp>
        <p:nvSpPr>
          <p:cNvPr id="3" name="Content Placeholder 2">
            <a:extLst>
              <a:ext uri="{FF2B5EF4-FFF2-40B4-BE49-F238E27FC236}">
                <a16:creationId xmlns:a16="http://schemas.microsoft.com/office/drawing/2014/main" id="{EF6795DC-BBBE-4D06-B0EE-4ED663BFA399}"/>
              </a:ext>
            </a:extLst>
          </p:cNvPr>
          <p:cNvSpPr>
            <a:spLocks noGrp="1"/>
          </p:cNvSpPr>
          <p:nvPr>
            <p:ph idx="1"/>
          </p:nvPr>
        </p:nvSpPr>
        <p:spPr>
          <a:xfrm>
            <a:off x="838200" y="1481495"/>
            <a:ext cx="10370574" cy="5095620"/>
          </a:xfrm>
        </p:spPr>
        <p:txBody>
          <a:bodyPr>
            <a:normAutofit fontScale="92500" lnSpcReduction="20000"/>
          </a:bodyPr>
          <a:lstStyle/>
          <a:p>
            <a:pPr marL="0" indent="0">
              <a:buNone/>
            </a:pPr>
            <a:r>
              <a:rPr lang="en-IN" sz="2000" dirty="0">
                <a:solidFill>
                  <a:srgbClr val="FF0000"/>
                </a:solidFill>
              </a:rPr>
              <a:t>Solution:</a:t>
            </a:r>
          </a:p>
          <a:p>
            <a:pPr marL="0" indent="0">
              <a:buNone/>
            </a:pPr>
            <a:r>
              <a:rPr lang="en-IN" sz="2000" dirty="0"/>
              <a:t>Star connection; Phase = 3; P = 150 kW; I</a:t>
            </a:r>
            <a:r>
              <a:rPr lang="en-IN" sz="2000" baseline="-25000" dirty="0"/>
              <a:t>L</a:t>
            </a:r>
            <a:r>
              <a:rPr lang="en-IN" sz="2000" dirty="0"/>
              <a:t> = 100 A and leading; V</a:t>
            </a:r>
            <a:r>
              <a:rPr lang="en-IN" sz="2000" baseline="-25000" dirty="0"/>
              <a:t>L</a:t>
            </a:r>
            <a:r>
              <a:rPr lang="en-IN" sz="2000" dirty="0"/>
              <a:t> = 1100V; f = 50 Hz</a:t>
            </a:r>
            <a:r>
              <a:rPr lang="en-US" sz="2000" dirty="0">
                <a:sym typeface="Symbol" panose="05050102010706020507" pitchFamily="18" charset="2"/>
              </a:rPr>
              <a:t>; </a:t>
            </a:r>
            <a:r>
              <a:rPr lang="en-US" sz="2000" dirty="0" err="1">
                <a:sym typeface="Symbol" panose="05050102010706020507" pitchFamily="18" charset="2"/>
              </a:rPr>
              <a:t>R</a:t>
            </a:r>
            <a:r>
              <a:rPr lang="en-US" sz="2000" baseline="-25000" dirty="0" err="1">
                <a:sym typeface="Symbol" panose="05050102010706020507" pitchFamily="18" charset="2"/>
              </a:rPr>
              <a:t>ph</a:t>
            </a:r>
            <a:r>
              <a:rPr lang="en-US" sz="2000" dirty="0">
                <a:sym typeface="Symbol" panose="05050102010706020507" pitchFamily="18" charset="2"/>
              </a:rPr>
              <a:t> = ?; </a:t>
            </a:r>
            <a:r>
              <a:rPr lang="en-US" sz="2000" dirty="0" err="1">
                <a:sym typeface="Symbol" panose="05050102010706020507" pitchFamily="18" charset="2"/>
              </a:rPr>
              <a:t>X</a:t>
            </a:r>
            <a:r>
              <a:rPr lang="en-US" sz="2000" baseline="-25000" dirty="0" err="1">
                <a:sym typeface="Symbol" panose="05050102010706020507" pitchFamily="18" charset="2"/>
              </a:rPr>
              <a:t>Ph</a:t>
            </a:r>
            <a:r>
              <a:rPr lang="en-US" sz="2000" dirty="0">
                <a:sym typeface="Symbol" panose="05050102010706020507" pitchFamily="18" charset="2"/>
              </a:rPr>
              <a:t>= ?</a:t>
            </a:r>
            <a:endParaRPr lang="en-IN" sz="2000" dirty="0"/>
          </a:p>
          <a:p>
            <a:pPr marL="0" indent="0">
              <a:buNone/>
            </a:pPr>
            <a:r>
              <a:rPr lang="en-IN" sz="2000" dirty="0">
                <a:solidFill>
                  <a:srgbClr val="00B0F0"/>
                </a:solidFill>
              </a:rPr>
              <a:t>//Circuit constants means resistance, inductance and capacitance</a:t>
            </a:r>
          </a:p>
          <a:p>
            <a:pPr marL="0" indent="0">
              <a:buNone/>
            </a:pPr>
            <a:r>
              <a:rPr lang="en-IN" sz="2000" dirty="0"/>
              <a:t>|</a:t>
            </a:r>
            <a:r>
              <a:rPr lang="en-IN" sz="2000" dirty="0" err="1"/>
              <a:t>V</a:t>
            </a:r>
            <a:r>
              <a:rPr lang="en-IN" sz="2000" baseline="-25000" dirty="0" err="1"/>
              <a:t>ph</a:t>
            </a:r>
            <a:r>
              <a:rPr lang="en-IN" sz="2000" dirty="0"/>
              <a:t>| = |</a:t>
            </a:r>
            <a:r>
              <a:rPr lang="en-IN" sz="2000" dirty="0">
                <a:sym typeface="Symbol" panose="05050102010706020507" pitchFamily="18" charset="2"/>
              </a:rPr>
              <a:t>V</a:t>
            </a:r>
            <a:r>
              <a:rPr lang="en-IN" sz="2000" baseline="-25000" dirty="0">
                <a:sym typeface="Symbol" panose="05050102010706020507" pitchFamily="18" charset="2"/>
              </a:rPr>
              <a:t>L</a:t>
            </a:r>
            <a:r>
              <a:rPr lang="en-IN" sz="2000" dirty="0">
                <a:sym typeface="Symbol" panose="05050102010706020507" pitchFamily="18" charset="2"/>
              </a:rPr>
              <a:t>|</a:t>
            </a:r>
            <a:r>
              <a:rPr lang="en-IN" sz="2000" baseline="-25000" dirty="0">
                <a:sym typeface="Symbol" panose="05050102010706020507" pitchFamily="18" charset="2"/>
              </a:rPr>
              <a:t> </a:t>
            </a:r>
            <a:r>
              <a:rPr lang="en-IN" sz="2000" dirty="0">
                <a:sym typeface="Symbol" panose="05050102010706020507" pitchFamily="18" charset="2"/>
              </a:rPr>
              <a:t>/ 3 = 635.08 V</a:t>
            </a:r>
          </a:p>
          <a:p>
            <a:pPr marL="0" indent="0">
              <a:buNone/>
            </a:pPr>
            <a:r>
              <a:rPr lang="en-IN" sz="2000" dirty="0">
                <a:sym typeface="Symbol" panose="05050102010706020507" pitchFamily="18" charset="2"/>
              </a:rPr>
              <a:t>|I</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a:t>
            </a:r>
            <a:r>
              <a:rPr lang="en-IN" sz="2000" baseline="-25000" dirty="0">
                <a:sym typeface="Symbol" panose="05050102010706020507" pitchFamily="18" charset="2"/>
              </a:rPr>
              <a:t> </a:t>
            </a:r>
            <a:r>
              <a:rPr lang="en-IN" sz="2000" dirty="0">
                <a:sym typeface="Symbol" panose="05050102010706020507" pitchFamily="18" charset="2"/>
              </a:rPr>
              <a:t>= 100 A</a:t>
            </a:r>
            <a:endParaRPr lang="en-IN" sz="2000" dirty="0"/>
          </a:p>
          <a:p>
            <a:pPr marL="0" indent="0">
              <a:buNone/>
            </a:pPr>
            <a:r>
              <a:rPr lang="en-IN" sz="2000" dirty="0"/>
              <a:t>|</a:t>
            </a:r>
            <a:r>
              <a:rPr lang="en-IN" sz="2000" dirty="0" err="1"/>
              <a:t>Z</a:t>
            </a:r>
            <a:r>
              <a:rPr lang="en-IN" sz="2000" baseline="-25000" dirty="0" err="1"/>
              <a:t>ph</a:t>
            </a:r>
            <a:r>
              <a:rPr lang="en-IN" sz="2000" dirty="0"/>
              <a:t>| = |</a:t>
            </a:r>
            <a:r>
              <a:rPr lang="en-IN" sz="2000" dirty="0" err="1"/>
              <a:t>V</a:t>
            </a:r>
            <a:r>
              <a:rPr lang="en-IN" sz="2000" baseline="-25000" dirty="0" err="1"/>
              <a:t>ph</a:t>
            </a:r>
            <a:r>
              <a:rPr lang="en-IN" sz="2000" dirty="0"/>
              <a:t>| / |</a:t>
            </a:r>
            <a:r>
              <a:rPr lang="en-IN" sz="2000" dirty="0" err="1"/>
              <a:t>I</a:t>
            </a:r>
            <a:r>
              <a:rPr lang="en-IN" sz="2000" baseline="-25000" dirty="0" err="1"/>
              <a:t>ph</a:t>
            </a:r>
            <a:r>
              <a:rPr lang="en-IN" sz="2000" dirty="0"/>
              <a:t>|  = 6.35 </a:t>
            </a:r>
            <a:r>
              <a:rPr lang="en-IN" sz="2000" dirty="0">
                <a:sym typeface="Symbol" panose="05050102010706020507" pitchFamily="18" charset="2"/>
              </a:rPr>
              <a:t></a:t>
            </a:r>
          </a:p>
          <a:p>
            <a:pPr marL="0" indent="0">
              <a:buNone/>
            </a:pPr>
            <a:r>
              <a:rPr lang="en-IN" sz="2000" dirty="0">
                <a:solidFill>
                  <a:srgbClr val="00B0F0"/>
                </a:solidFill>
                <a:sym typeface="Symbol" panose="05050102010706020507" pitchFamily="18" charset="2"/>
              </a:rPr>
              <a:t>//If the line current is leading then it is an RC series circuit</a:t>
            </a:r>
          </a:p>
          <a:p>
            <a:pPr marL="0" indent="0">
              <a:buNone/>
            </a:pPr>
            <a:r>
              <a:rPr lang="en-IN" sz="2000" dirty="0">
                <a:sym typeface="Symbol" panose="05050102010706020507" pitchFamily="18" charset="2"/>
              </a:rPr>
              <a:t>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a:t>
            </a:r>
            <a:r>
              <a:rPr lang="en-IN" sz="2000" dirty="0">
                <a:solidFill>
                  <a:srgbClr val="00B0F0"/>
                </a:solidFill>
                <a:sym typeface="Symbol" panose="05050102010706020507" pitchFamily="18" charset="2"/>
              </a:rPr>
              <a:t>// Active power is a scalar quantity</a:t>
            </a:r>
          </a:p>
          <a:p>
            <a:pPr marL="0" indent="0" algn="just">
              <a:buNone/>
            </a:pPr>
            <a:r>
              <a:rPr lang="en-IN" sz="2000" dirty="0">
                <a:sym typeface="Symbol" panose="05050102010706020507" pitchFamily="18" charset="2"/>
              </a:rPr>
              <a:t>Cos = 0.797 lead so  = 38.06</a:t>
            </a:r>
            <a:r>
              <a:rPr lang="en-IN" sz="2000" baseline="30000" dirty="0">
                <a:sym typeface="Symbol" panose="05050102010706020507" pitchFamily="18" charset="2"/>
              </a:rPr>
              <a:t>0</a:t>
            </a:r>
            <a:r>
              <a:rPr lang="en-IN" sz="2000" dirty="0">
                <a:sym typeface="Symbol" panose="05050102010706020507" pitchFamily="18" charset="2"/>
              </a:rPr>
              <a:t> </a:t>
            </a:r>
            <a:r>
              <a:rPr lang="en-IN" sz="2000" dirty="0">
                <a:solidFill>
                  <a:srgbClr val="00B0F0"/>
                </a:solidFill>
                <a:sym typeface="Symbol" panose="05050102010706020507" pitchFamily="18" charset="2"/>
              </a:rPr>
              <a:t>//where  is the angle of </a:t>
            </a:r>
            <a:r>
              <a:rPr lang="en-IN" sz="2000" dirty="0" err="1">
                <a:solidFill>
                  <a:srgbClr val="00B0F0"/>
                </a:solidFill>
                <a:sym typeface="Symbol" panose="05050102010706020507" pitchFamily="18" charset="2"/>
              </a:rPr>
              <a:t>Z</a:t>
            </a:r>
            <a:r>
              <a:rPr lang="en-IN" sz="2000" baseline="-25000" dirty="0" err="1">
                <a:solidFill>
                  <a:srgbClr val="00B0F0"/>
                </a:solidFill>
                <a:sym typeface="Symbol" panose="05050102010706020507" pitchFamily="18" charset="2"/>
              </a:rPr>
              <a:t>ph</a:t>
            </a:r>
            <a:r>
              <a:rPr lang="en-IN" sz="2000" dirty="0">
                <a:solidFill>
                  <a:srgbClr val="00B0F0"/>
                </a:solidFill>
                <a:sym typeface="Symbol" panose="05050102010706020507" pitchFamily="18" charset="2"/>
              </a:rPr>
              <a:t>. So it is the angle between phase voltage and phase current</a:t>
            </a:r>
          </a:p>
          <a:p>
            <a:pPr marL="0" indent="0">
              <a:buNone/>
            </a:pPr>
            <a:r>
              <a:rPr lang="en-IN" sz="2000" dirty="0">
                <a:sym typeface="Symbol" panose="05050102010706020507" pitchFamily="18" charset="2"/>
              </a:rPr>
              <a:t> </a:t>
            </a: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 6.35 -38.06</a:t>
            </a:r>
            <a:r>
              <a:rPr lang="en-IN" sz="2000" baseline="30000" dirty="0">
                <a:sym typeface="Symbol" panose="05050102010706020507" pitchFamily="18" charset="2"/>
              </a:rPr>
              <a:t>0</a:t>
            </a:r>
            <a:r>
              <a:rPr lang="en-IN" sz="2000" dirty="0">
                <a:sym typeface="Symbol" panose="05050102010706020507" pitchFamily="18" charset="2"/>
              </a:rPr>
              <a:t> </a:t>
            </a:r>
          </a:p>
          <a:p>
            <a:pPr marL="0" indent="0">
              <a:buNone/>
            </a:pPr>
            <a:r>
              <a:rPr lang="en-IN" sz="2000" dirty="0">
                <a:sym typeface="Symbol" panose="05050102010706020507" pitchFamily="18" charset="2"/>
              </a:rPr>
              <a:t>Converting </a:t>
            </a: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into rectangular form we get</a:t>
            </a:r>
          </a:p>
          <a:p>
            <a:pPr marL="0" indent="0">
              <a:buNone/>
            </a:pP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 5.00 – j3.91    </a:t>
            </a:r>
            <a:r>
              <a:rPr lang="en-IN" sz="2000" dirty="0">
                <a:solidFill>
                  <a:srgbClr val="00B0F0"/>
                </a:solidFill>
                <a:sym typeface="Symbol" panose="05050102010706020507" pitchFamily="18" charset="2"/>
              </a:rPr>
              <a:t>// </a:t>
            </a:r>
            <a:r>
              <a:rPr lang="en-IN" sz="2000" dirty="0" err="1">
                <a:solidFill>
                  <a:srgbClr val="00B0F0"/>
                </a:solidFill>
                <a:sym typeface="Symbol" panose="05050102010706020507" pitchFamily="18" charset="2"/>
              </a:rPr>
              <a:t>Z</a:t>
            </a:r>
            <a:r>
              <a:rPr lang="en-IN" sz="2000" baseline="-25000" dirty="0" err="1">
                <a:solidFill>
                  <a:srgbClr val="00B0F0"/>
                </a:solidFill>
                <a:sym typeface="Symbol" panose="05050102010706020507" pitchFamily="18" charset="2"/>
              </a:rPr>
              <a:t>ph</a:t>
            </a:r>
            <a:r>
              <a:rPr lang="en-IN" sz="2000" dirty="0">
                <a:solidFill>
                  <a:srgbClr val="00B0F0"/>
                </a:solidFill>
                <a:sym typeface="Symbol" panose="05050102010706020507" pitchFamily="18" charset="2"/>
              </a:rPr>
              <a:t> = R – JX</a:t>
            </a:r>
            <a:r>
              <a:rPr lang="en-IN" sz="2000" baseline="-25000" dirty="0">
                <a:solidFill>
                  <a:srgbClr val="00B0F0"/>
                </a:solidFill>
                <a:sym typeface="Symbol" panose="05050102010706020507" pitchFamily="18" charset="2"/>
              </a:rPr>
              <a:t>C</a:t>
            </a:r>
            <a:r>
              <a:rPr lang="en-IN" sz="2000" dirty="0">
                <a:solidFill>
                  <a:srgbClr val="00B0F0"/>
                </a:solidFill>
                <a:sym typeface="Symbol" panose="05050102010706020507" pitchFamily="18" charset="2"/>
              </a:rPr>
              <a:t> form at current is leading</a:t>
            </a:r>
          </a:p>
          <a:p>
            <a:pPr marL="0" indent="0">
              <a:buNone/>
            </a:pPr>
            <a:r>
              <a:rPr lang="en-IN" sz="2000" dirty="0" err="1">
                <a:sym typeface="Symbol" panose="05050102010706020507" pitchFamily="18" charset="2"/>
              </a:rPr>
              <a:t>R</a:t>
            </a:r>
            <a:r>
              <a:rPr lang="en-IN" sz="2000" baseline="-25000" dirty="0" err="1">
                <a:sym typeface="Symbol" panose="05050102010706020507" pitchFamily="18" charset="2"/>
              </a:rPr>
              <a:t>ph</a:t>
            </a:r>
            <a:r>
              <a:rPr lang="en-IN" sz="2000" dirty="0">
                <a:sym typeface="Symbol" panose="05050102010706020507" pitchFamily="18" charset="2"/>
              </a:rPr>
              <a:t> = 5 and X</a:t>
            </a:r>
            <a:r>
              <a:rPr lang="en-IN" sz="2000" baseline="-25000" dirty="0">
                <a:sym typeface="Symbol" panose="05050102010706020507" pitchFamily="18" charset="2"/>
              </a:rPr>
              <a:t>c</a:t>
            </a:r>
            <a:r>
              <a:rPr lang="en-IN" sz="2000" dirty="0">
                <a:sym typeface="Symbol" panose="05050102010706020507" pitchFamily="18" charset="2"/>
              </a:rPr>
              <a:t> = 3.91 </a:t>
            </a:r>
          </a:p>
          <a:p>
            <a:pPr marL="0" indent="0">
              <a:buNone/>
            </a:pPr>
            <a:r>
              <a:rPr lang="en-IN" sz="2000" dirty="0">
                <a:sym typeface="Symbol" panose="05050102010706020507" pitchFamily="18" charset="2"/>
              </a:rPr>
              <a:t>C = 1/2fx</a:t>
            </a:r>
            <a:r>
              <a:rPr lang="en-IN" sz="2000" baseline="-25000" dirty="0">
                <a:sym typeface="Symbol" panose="05050102010706020507" pitchFamily="18" charset="2"/>
              </a:rPr>
              <a:t>c</a:t>
            </a:r>
            <a:r>
              <a:rPr lang="en-IN" sz="2000" dirty="0">
                <a:sym typeface="Symbol" panose="05050102010706020507" pitchFamily="18" charset="2"/>
              </a:rPr>
              <a:t> = 814 F</a:t>
            </a:r>
          </a:p>
        </p:txBody>
      </p:sp>
    </p:spTree>
    <p:extLst>
      <p:ext uri="{BB962C8B-B14F-4D97-AF65-F5344CB8AC3E}">
        <p14:creationId xmlns:p14="http://schemas.microsoft.com/office/powerpoint/2010/main" val="22956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92396-4CB6-4F24-B458-AD92C2C31118}"/>
              </a:ext>
            </a:extLst>
          </p:cNvPr>
          <p:cNvSpPr>
            <a:spLocks noGrp="1"/>
          </p:cNvSpPr>
          <p:nvPr>
            <p:ph type="title"/>
          </p:nvPr>
        </p:nvSpPr>
        <p:spPr>
          <a:xfrm>
            <a:off x="572729" y="365125"/>
            <a:ext cx="10781071" cy="1325563"/>
          </a:xfrm>
        </p:spPr>
        <p:txBody>
          <a:bodyPr>
            <a:noAutofit/>
          </a:bodyPr>
          <a:lstStyle/>
          <a:p>
            <a:pPr algn="just"/>
            <a:r>
              <a:rPr lang="en-IN" sz="2400" dirty="0">
                <a:latin typeface="+mn-lt"/>
              </a:rPr>
              <a:t/>
            </a:r>
            <a:br>
              <a:rPr lang="en-IN" sz="2400" dirty="0">
                <a:latin typeface="+mn-lt"/>
              </a:rPr>
            </a:br>
            <a:r>
              <a:rPr lang="en-IN" sz="2400" dirty="0">
                <a:latin typeface="+mn-lt"/>
              </a:rPr>
              <a:t> Q. </a:t>
            </a:r>
            <a:r>
              <a:rPr lang="en-IN" sz="2400" dirty="0" smtClean="0">
                <a:latin typeface="+mn-lt"/>
              </a:rPr>
              <a:t>7. </a:t>
            </a:r>
            <a:r>
              <a:rPr lang="en-US" sz="2400" dirty="0">
                <a:latin typeface="+mn-lt"/>
              </a:rPr>
              <a:t>A three-phase delta connected load consumes a power of 200kW taking a lagging current of 200A at a line Voltage of 1100V, 50Hz. Find the parameters of each phase. What would be the power consumed if the load were connected in star? </a:t>
            </a:r>
            <a:br>
              <a:rPr lang="en-US" sz="2400" dirty="0">
                <a:latin typeface="+mn-lt"/>
              </a:rPr>
            </a:br>
            <a:endParaRPr lang="en-IN" sz="2400" dirty="0">
              <a:latin typeface="+mn-lt"/>
            </a:endParaRPr>
          </a:p>
        </p:txBody>
      </p:sp>
      <p:sp>
        <p:nvSpPr>
          <p:cNvPr id="3" name="Content Placeholder 2">
            <a:extLst>
              <a:ext uri="{FF2B5EF4-FFF2-40B4-BE49-F238E27FC236}">
                <a16:creationId xmlns:a16="http://schemas.microsoft.com/office/drawing/2014/main" id="{99BDED4A-C911-4FED-BFD9-3D8D599EC752}"/>
              </a:ext>
            </a:extLst>
          </p:cNvPr>
          <p:cNvSpPr>
            <a:spLocks noGrp="1"/>
          </p:cNvSpPr>
          <p:nvPr>
            <p:ph idx="1"/>
          </p:nvPr>
        </p:nvSpPr>
        <p:spPr>
          <a:xfrm>
            <a:off x="572729" y="1825623"/>
            <a:ext cx="5395452" cy="4948801"/>
          </a:xfrm>
        </p:spPr>
        <p:txBody>
          <a:bodyPr>
            <a:normAutofit fontScale="70000" lnSpcReduction="20000"/>
          </a:bodyPr>
          <a:lstStyle/>
          <a:p>
            <a:pPr marL="0" indent="0">
              <a:buNone/>
            </a:pPr>
            <a:r>
              <a:rPr lang="en-IN" dirty="0">
                <a:solidFill>
                  <a:srgbClr val="FF0000"/>
                </a:solidFill>
              </a:rPr>
              <a:t>Solution:</a:t>
            </a:r>
          </a:p>
          <a:p>
            <a:pPr marL="0" indent="0">
              <a:buNone/>
            </a:pPr>
            <a:r>
              <a:rPr lang="en-IN" dirty="0"/>
              <a:t>Case A: Delta connection; Phase = 3; P = 200 kW; I</a:t>
            </a:r>
            <a:r>
              <a:rPr lang="en-IN" baseline="-25000" dirty="0"/>
              <a:t>L</a:t>
            </a:r>
            <a:r>
              <a:rPr lang="en-IN" dirty="0"/>
              <a:t> = 200 A and lagging; V</a:t>
            </a:r>
            <a:r>
              <a:rPr lang="en-IN" baseline="-25000" dirty="0"/>
              <a:t>L</a:t>
            </a:r>
            <a:r>
              <a:rPr lang="en-IN" dirty="0"/>
              <a:t> = 1100V; f = 50 Hz</a:t>
            </a:r>
            <a:r>
              <a:rPr lang="en-US" dirty="0">
                <a:sym typeface="Symbol" panose="05050102010706020507" pitchFamily="18" charset="2"/>
              </a:rPr>
              <a:t>; </a:t>
            </a:r>
            <a:r>
              <a:rPr lang="en-US" dirty="0" err="1">
                <a:sym typeface="Symbol" panose="05050102010706020507" pitchFamily="18" charset="2"/>
              </a:rPr>
              <a:t>R</a:t>
            </a:r>
            <a:r>
              <a:rPr lang="en-US" baseline="-25000" dirty="0" err="1">
                <a:sym typeface="Symbol" panose="05050102010706020507" pitchFamily="18" charset="2"/>
              </a:rPr>
              <a:t>ph</a:t>
            </a:r>
            <a:r>
              <a:rPr lang="en-US" dirty="0">
                <a:sym typeface="Symbol" panose="05050102010706020507" pitchFamily="18" charset="2"/>
              </a:rPr>
              <a:t> = ?; </a:t>
            </a:r>
            <a:r>
              <a:rPr lang="en-US" dirty="0" err="1">
                <a:sym typeface="Symbol" panose="05050102010706020507" pitchFamily="18" charset="2"/>
              </a:rPr>
              <a:t>X</a:t>
            </a:r>
            <a:r>
              <a:rPr lang="en-US" baseline="-25000" dirty="0" err="1">
                <a:sym typeface="Symbol" panose="05050102010706020507" pitchFamily="18" charset="2"/>
              </a:rPr>
              <a:t>Ph</a:t>
            </a:r>
            <a:r>
              <a:rPr lang="en-US" dirty="0">
                <a:sym typeface="Symbol" panose="05050102010706020507" pitchFamily="18" charset="2"/>
              </a:rPr>
              <a:t>= ?</a:t>
            </a:r>
          </a:p>
          <a:p>
            <a:pPr marL="0" indent="0">
              <a:buNone/>
            </a:pPr>
            <a:r>
              <a:rPr lang="en-IN" dirty="0">
                <a:solidFill>
                  <a:srgbClr val="00B0F0"/>
                </a:solidFill>
              </a:rPr>
              <a:t>//Circuit constants means resistance, inductance and capacitance</a:t>
            </a:r>
          </a:p>
          <a:p>
            <a:pPr marL="0" indent="0">
              <a:buNone/>
            </a:pPr>
            <a:r>
              <a:rPr lang="en-IN" dirty="0"/>
              <a:t>|</a:t>
            </a:r>
            <a:r>
              <a:rPr lang="en-IN" dirty="0" err="1"/>
              <a:t>V</a:t>
            </a:r>
            <a:r>
              <a:rPr lang="en-IN" baseline="-25000" dirty="0" err="1"/>
              <a:t>ph</a:t>
            </a:r>
            <a:r>
              <a:rPr lang="en-IN" dirty="0"/>
              <a:t>| = |</a:t>
            </a:r>
            <a:r>
              <a:rPr lang="en-IN" dirty="0">
                <a:sym typeface="Symbol" panose="05050102010706020507" pitchFamily="18" charset="2"/>
              </a:rPr>
              <a:t>V</a:t>
            </a:r>
            <a:r>
              <a:rPr lang="en-IN" baseline="-25000" dirty="0">
                <a:sym typeface="Symbol" panose="05050102010706020507" pitchFamily="18" charset="2"/>
              </a:rPr>
              <a:t>L</a:t>
            </a:r>
            <a:r>
              <a:rPr lang="en-IN" dirty="0">
                <a:sym typeface="Symbol" panose="05050102010706020507" pitchFamily="18" charset="2"/>
              </a:rPr>
              <a:t>|</a:t>
            </a:r>
            <a:r>
              <a:rPr lang="en-IN" baseline="-25000" dirty="0">
                <a:sym typeface="Symbol" panose="05050102010706020507" pitchFamily="18" charset="2"/>
              </a:rPr>
              <a:t> </a:t>
            </a:r>
            <a:r>
              <a:rPr lang="en-IN" dirty="0">
                <a:sym typeface="Symbol" panose="05050102010706020507" pitchFamily="18" charset="2"/>
              </a:rPr>
              <a:t> = 1100 V</a:t>
            </a:r>
          </a:p>
          <a:p>
            <a:pPr marL="0" indent="0">
              <a:buNone/>
            </a:pPr>
            <a:r>
              <a:rPr lang="en-IN" dirty="0">
                <a:sym typeface="Symbol" panose="05050102010706020507" pitchFamily="18" charset="2"/>
              </a:rPr>
              <a:t>|I</a:t>
            </a:r>
            <a:r>
              <a:rPr lang="en-IN" baseline="-25000" dirty="0">
                <a:sym typeface="Symbol" panose="05050102010706020507" pitchFamily="18" charset="2"/>
              </a:rPr>
              <a:t>L</a:t>
            </a:r>
            <a:r>
              <a:rPr lang="en-IN" dirty="0">
                <a:sym typeface="Symbol" panose="05050102010706020507" pitchFamily="18" charset="2"/>
              </a:rPr>
              <a:t>| = |</a:t>
            </a:r>
            <a:r>
              <a:rPr lang="en-IN" dirty="0" err="1">
                <a:sym typeface="Symbol" panose="05050102010706020507" pitchFamily="18" charset="2"/>
              </a:rPr>
              <a:t>I</a:t>
            </a:r>
            <a:r>
              <a:rPr lang="en-IN" baseline="-25000" dirty="0" err="1">
                <a:sym typeface="Symbol" panose="05050102010706020507" pitchFamily="18" charset="2"/>
              </a:rPr>
              <a:t>ph</a:t>
            </a:r>
            <a:r>
              <a:rPr lang="en-IN" dirty="0">
                <a:sym typeface="Symbol" panose="05050102010706020507" pitchFamily="18" charset="2"/>
              </a:rPr>
              <a:t>|</a:t>
            </a:r>
            <a:r>
              <a:rPr lang="en-IN" baseline="-25000" dirty="0">
                <a:sym typeface="Symbol" panose="05050102010706020507" pitchFamily="18" charset="2"/>
              </a:rPr>
              <a:t> </a:t>
            </a:r>
            <a:r>
              <a:rPr lang="en-IN" dirty="0">
                <a:sym typeface="Symbol" panose="05050102010706020507" pitchFamily="18" charset="2"/>
              </a:rPr>
              <a:t>/ 3 = 115.47 A</a:t>
            </a:r>
            <a:endParaRPr lang="en-IN" dirty="0"/>
          </a:p>
          <a:p>
            <a:pPr marL="0" indent="0">
              <a:buNone/>
            </a:pPr>
            <a:r>
              <a:rPr lang="en-IN" dirty="0"/>
              <a:t>|</a:t>
            </a:r>
            <a:r>
              <a:rPr lang="en-IN" dirty="0" err="1"/>
              <a:t>Z</a:t>
            </a:r>
            <a:r>
              <a:rPr lang="en-IN" baseline="-25000" dirty="0" err="1"/>
              <a:t>ph</a:t>
            </a:r>
            <a:r>
              <a:rPr lang="en-IN" dirty="0"/>
              <a:t>| = |</a:t>
            </a:r>
            <a:r>
              <a:rPr lang="en-IN" dirty="0" err="1"/>
              <a:t>V</a:t>
            </a:r>
            <a:r>
              <a:rPr lang="en-IN" baseline="-25000" dirty="0" err="1"/>
              <a:t>ph</a:t>
            </a:r>
            <a:r>
              <a:rPr lang="en-IN" dirty="0"/>
              <a:t>| / |</a:t>
            </a:r>
            <a:r>
              <a:rPr lang="en-IN" dirty="0" err="1"/>
              <a:t>I</a:t>
            </a:r>
            <a:r>
              <a:rPr lang="en-IN" baseline="-25000" dirty="0" err="1"/>
              <a:t>ph</a:t>
            </a:r>
            <a:r>
              <a:rPr lang="en-IN" dirty="0"/>
              <a:t>|  = 9.526 </a:t>
            </a:r>
            <a:r>
              <a:rPr lang="en-IN" dirty="0">
                <a:sym typeface="Symbol" panose="05050102010706020507" pitchFamily="18" charset="2"/>
              </a:rPr>
              <a:t></a:t>
            </a:r>
          </a:p>
          <a:p>
            <a:pPr marL="0" indent="0">
              <a:buNone/>
            </a:pPr>
            <a:r>
              <a:rPr lang="en-IN" dirty="0">
                <a:solidFill>
                  <a:srgbClr val="00B0F0"/>
                </a:solidFill>
                <a:sym typeface="Symbol" panose="05050102010706020507" pitchFamily="18" charset="2"/>
              </a:rPr>
              <a:t>//If the line current is lagging then it is an RL series circuit</a:t>
            </a:r>
          </a:p>
          <a:p>
            <a:pPr marL="0" indent="0">
              <a:buNone/>
            </a:pPr>
            <a:r>
              <a:rPr lang="en-IN" dirty="0">
                <a:sym typeface="Symbol" panose="05050102010706020507" pitchFamily="18" charset="2"/>
              </a:rPr>
              <a:t>P = 3 V</a:t>
            </a:r>
            <a:r>
              <a:rPr lang="en-IN" baseline="-25000" dirty="0">
                <a:sym typeface="Symbol" panose="05050102010706020507" pitchFamily="18" charset="2"/>
              </a:rPr>
              <a:t>L</a:t>
            </a:r>
            <a:r>
              <a:rPr lang="en-IN" dirty="0">
                <a:sym typeface="Symbol" panose="05050102010706020507" pitchFamily="18" charset="2"/>
              </a:rPr>
              <a:t> I</a:t>
            </a:r>
            <a:r>
              <a:rPr lang="en-IN" baseline="-25000" dirty="0">
                <a:sym typeface="Symbol" panose="05050102010706020507" pitchFamily="18" charset="2"/>
              </a:rPr>
              <a:t>L</a:t>
            </a:r>
            <a:r>
              <a:rPr lang="en-IN" dirty="0">
                <a:sym typeface="Symbol" panose="05050102010706020507" pitchFamily="18" charset="2"/>
              </a:rPr>
              <a:t> cos  </a:t>
            </a:r>
            <a:r>
              <a:rPr lang="en-IN" dirty="0">
                <a:solidFill>
                  <a:srgbClr val="00B0F0"/>
                </a:solidFill>
                <a:sym typeface="Symbol" panose="05050102010706020507" pitchFamily="18" charset="2"/>
              </a:rPr>
              <a:t>// Active power is a scalar quantity</a:t>
            </a:r>
          </a:p>
          <a:p>
            <a:pPr marL="0" indent="0" algn="just">
              <a:buNone/>
            </a:pPr>
            <a:r>
              <a:rPr lang="en-IN" dirty="0">
                <a:sym typeface="Symbol" panose="05050102010706020507" pitchFamily="18" charset="2"/>
              </a:rPr>
              <a:t>Cos = 0.524 lag so  = 58.54</a:t>
            </a:r>
            <a:r>
              <a:rPr lang="en-IN" baseline="30000" dirty="0">
                <a:sym typeface="Symbol" panose="05050102010706020507" pitchFamily="18" charset="2"/>
              </a:rPr>
              <a:t>0</a:t>
            </a:r>
            <a:r>
              <a:rPr lang="en-IN" dirty="0">
                <a:sym typeface="Symbol" panose="05050102010706020507" pitchFamily="18" charset="2"/>
              </a:rPr>
              <a:t> </a:t>
            </a:r>
            <a:r>
              <a:rPr lang="en-IN" dirty="0">
                <a:solidFill>
                  <a:srgbClr val="00B0F0"/>
                </a:solidFill>
                <a:sym typeface="Symbol" panose="05050102010706020507" pitchFamily="18" charset="2"/>
              </a:rPr>
              <a:t>//where  is the angle of </a:t>
            </a:r>
            <a:r>
              <a:rPr lang="en-IN" dirty="0" err="1">
                <a:solidFill>
                  <a:srgbClr val="00B0F0"/>
                </a:solidFill>
                <a:sym typeface="Symbol" panose="05050102010706020507" pitchFamily="18" charset="2"/>
              </a:rPr>
              <a:t>Z</a:t>
            </a:r>
            <a:r>
              <a:rPr lang="en-IN" baseline="-25000" dirty="0" err="1">
                <a:solidFill>
                  <a:srgbClr val="00B0F0"/>
                </a:solidFill>
                <a:sym typeface="Symbol" panose="05050102010706020507" pitchFamily="18" charset="2"/>
              </a:rPr>
              <a:t>ph</a:t>
            </a:r>
            <a:r>
              <a:rPr lang="en-IN" dirty="0">
                <a:solidFill>
                  <a:srgbClr val="00B0F0"/>
                </a:solidFill>
                <a:sym typeface="Symbol" panose="05050102010706020507" pitchFamily="18" charset="2"/>
              </a:rPr>
              <a:t>. So it is the angle between phase voltage and phase current</a:t>
            </a:r>
          </a:p>
          <a:p>
            <a:pPr marL="0" indent="0">
              <a:buNone/>
            </a:pPr>
            <a:r>
              <a:rPr lang="en-IN" dirty="0">
                <a:sym typeface="Symbol" panose="05050102010706020507" pitchFamily="18" charset="2"/>
              </a:rPr>
              <a:t> </a:t>
            </a:r>
            <a:r>
              <a:rPr lang="en-IN" dirty="0" err="1">
                <a:sym typeface="Symbol" panose="05050102010706020507" pitchFamily="18" charset="2"/>
              </a:rPr>
              <a:t>Z</a:t>
            </a:r>
            <a:r>
              <a:rPr lang="en-IN" baseline="-25000" dirty="0" err="1">
                <a:sym typeface="Symbol" panose="05050102010706020507" pitchFamily="18" charset="2"/>
              </a:rPr>
              <a:t>ph</a:t>
            </a:r>
            <a:r>
              <a:rPr lang="en-IN" dirty="0">
                <a:sym typeface="Symbol" panose="05050102010706020507" pitchFamily="18" charset="2"/>
              </a:rPr>
              <a:t> = 9.526 58.54</a:t>
            </a:r>
            <a:r>
              <a:rPr lang="en-IN" baseline="30000" dirty="0">
                <a:sym typeface="Symbol" panose="05050102010706020507" pitchFamily="18" charset="2"/>
              </a:rPr>
              <a:t>0</a:t>
            </a:r>
            <a:r>
              <a:rPr lang="en-IN" dirty="0">
                <a:sym typeface="Symbol" panose="05050102010706020507" pitchFamily="18" charset="2"/>
              </a:rPr>
              <a:t> </a:t>
            </a:r>
          </a:p>
          <a:p>
            <a:endParaRPr lang="en-IN" dirty="0"/>
          </a:p>
        </p:txBody>
      </p:sp>
      <p:sp>
        <p:nvSpPr>
          <p:cNvPr id="4" name="Content Placeholder 2">
            <a:extLst>
              <a:ext uri="{FF2B5EF4-FFF2-40B4-BE49-F238E27FC236}">
                <a16:creationId xmlns:a16="http://schemas.microsoft.com/office/drawing/2014/main" id="{054B6C52-DDC0-4B06-8AEC-5DA1A4C6658B}"/>
              </a:ext>
            </a:extLst>
          </p:cNvPr>
          <p:cNvSpPr txBox="1">
            <a:spLocks/>
          </p:cNvSpPr>
          <p:nvPr/>
        </p:nvSpPr>
        <p:spPr>
          <a:xfrm>
            <a:off x="6223820" y="1825623"/>
            <a:ext cx="5899353" cy="4948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sym typeface="Symbol" panose="05050102010706020507" pitchFamily="18" charset="2"/>
              </a:rPr>
              <a:t>Converting </a:t>
            </a: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into rectangular form we get</a:t>
            </a:r>
          </a:p>
          <a:p>
            <a:pPr marL="0" indent="0">
              <a:buNone/>
            </a:pP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 4.97 + j8.12    </a:t>
            </a:r>
            <a:r>
              <a:rPr lang="en-IN" sz="2000" dirty="0">
                <a:solidFill>
                  <a:srgbClr val="00B0F0"/>
                </a:solidFill>
                <a:sym typeface="Symbol" panose="05050102010706020507" pitchFamily="18" charset="2"/>
              </a:rPr>
              <a:t>// </a:t>
            </a:r>
            <a:r>
              <a:rPr lang="en-IN" sz="2000" dirty="0" err="1">
                <a:solidFill>
                  <a:srgbClr val="00B0F0"/>
                </a:solidFill>
                <a:sym typeface="Symbol" panose="05050102010706020507" pitchFamily="18" charset="2"/>
              </a:rPr>
              <a:t>Z</a:t>
            </a:r>
            <a:r>
              <a:rPr lang="en-IN" sz="2000" baseline="-25000" dirty="0" err="1">
                <a:solidFill>
                  <a:srgbClr val="00B0F0"/>
                </a:solidFill>
                <a:sym typeface="Symbol" panose="05050102010706020507" pitchFamily="18" charset="2"/>
              </a:rPr>
              <a:t>ph</a:t>
            </a:r>
            <a:r>
              <a:rPr lang="en-IN" sz="2000" dirty="0">
                <a:solidFill>
                  <a:srgbClr val="00B0F0"/>
                </a:solidFill>
                <a:sym typeface="Symbol" panose="05050102010706020507" pitchFamily="18" charset="2"/>
              </a:rPr>
              <a:t> = R + JX</a:t>
            </a:r>
            <a:r>
              <a:rPr lang="en-IN" sz="2000" baseline="-25000" dirty="0">
                <a:solidFill>
                  <a:srgbClr val="00B0F0"/>
                </a:solidFill>
                <a:sym typeface="Symbol" panose="05050102010706020507" pitchFamily="18" charset="2"/>
              </a:rPr>
              <a:t>L</a:t>
            </a:r>
            <a:r>
              <a:rPr lang="en-IN" sz="2000" dirty="0">
                <a:solidFill>
                  <a:srgbClr val="00B0F0"/>
                </a:solidFill>
                <a:sym typeface="Symbol" panose="05050102010706020507" pitchFamily="18" charset="2"/>
              </a:rPr>
              <a:t> form as current is lagging</a:t>
            </a:r>
          </a:p>
          <a:p>
            <a:pPr marL="0" indent="0">
              <a:buNone/>
            </a:pPr>
            <a:r>
              <a:rPr lang="en-IN" sz="2000" dirty="0" err="1">
                <a:sym typeface="Symbol" panose="05050102010706020507" pitchFamily="18" charset="2"/>
              </a:rPr>
              <a:t>R</a:t>
            </a:r>
            <a:r>
              <a:rPr lang="en-IN" sz="2000" baseline="-25000" dirty="0" err="1">
                <a:sym typeface="Symbol" panose="05050102010706020507" pitchFamily="18" charset="2"/>
              </a:rPr>
              <a:t>ph</a:t>
            </a:r>
            <a:r>
              <a:rPr lang="en-IN" sz="2000" dirty="0">
                <a:sym typeface="Symbol" panose="05050102010706020507" pitchFamily="18" charset="2"/>
              </a:rPr>
              <a:t> = 4.97  and X</a:t>
            </a:r>
            <a:r>
              <a:rPr lang="en-IN" sz="2000" baseline="-25000" dirty="0">
                <a:sym typeface="Symbol" panose="05050102010706020507" pitchFamily="18" charset="2"/>
              </a:rPr>
              <a:t>L</a:t>
            </a:r>
            <a:r>
              <a:rPr lang="en-IN" sz="2000" dirty="0">
                <a:sym typeface="Symbol" panose="05050102010706020507" pitchFamily="18" charset="2"/>
              </a:rPr>
              <a:t> = 8.12 </a:t>
            </a:r>
          </a:p>
          <a:p>
            <a:pPr marL="0" indent="0">
              <a:buNone/>
            </a:pPr>
            <a:r>
              <a:rPr lang="en-IN" sz="2000" dirty="0">
                <a:sym typeface="Symbol" panose="05050102010706020507" pitchFamily="18" charset="2"/>
              </a:rPr>
              <a:t>L = X</a:t>
            </a:r>
            <a:r>
              <a:rPr lang="en-IN" sz="2000" baseline="-25000" dirty="0">
                <a:sym typeface="Symbol" panose="05050102010706020507" pitchFamily="18" charset="2"/>
              </a:rPr>
              <a:t>L</a:t>
            </a:r>
            <a:r>
              <a:rPr lang="en-IN" sz="2000" dirty="0">
                <a:sym typeface="Symbol" panose="05050102010706020507" pitchFamily="18" charset="2"/>
              </a:rPr>
              <a:t> /2f = 25.8 </a:t>
            </a:r>
            <a:r>
              <a:rPr lang="en-IN" sz="2000" dirty="0" err="1">
                <a:sym typeface="Symbol" panose="05050102010706020507" pitchFamily="18" charset="2"/>
              </a:rPr>
              <a:t>mH</a:t>
            </a:r>
            <a:endParaRPr lang="en-IN" sz="2000" dirty="0">
              <a:sym typeface="Symbol" panose="05050102010706020507" pitchFamily="18" charset="2"/>
            </a:endParaRPr>
          </a:p>
          <a:p>
            <a:pPr marL="0" indent="0">
              <a:buNone/>
            </a:pPr>
            <a:r>
              <a:rPr lang="en-IN" sz="2000" dirty="0"/>
              <a:t>Case B: Star connection; Phase = 3; </a:t>
            </a: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 9.526 58.54</a:t>
            </a:r>
            <a:r>
              <a:rPr lang="en-IN" sz="2000" baseline="30000" dirty="0">
                <a:sym typeface="Symbol" panose="05050102010706020507" pitchFamily="18" charset="2"/>
              </a:rPr>
              <a:t>0</a:t>
            </a:r>
            <a:r>
              <a:rPr lang="en-IN" sz="2000" dirty="0">
                <a:sym typeface="Symbol" panose="05050102010706020507" pitchFamily="18" charset="2"/>
              </a:rPr>
              <a:t> ; </a:t>
            </a:r>
            <a:r>
              <a:rPr lang="en-IN" sz="2000" dirty="0"/>
              <a:t>P = 200 kW;  V</a:t>
            </a:r>
            <a:r>
              <a:rPr lang="en-IN" sz="2000" baseline="-25000" dirty="0"/>
              <a:t>L</a:t>
            </a:r>
            <a:r>
              <a:rPr lang="en-IN" sz="2000" dirty="0"/>
              <a:t> = 1100V; f = 50 Hz</a:t>
            </a:r>
            <a:r>
              <a:rPr lang="en-US" sz="2000" dirty="0">
                <a:sym typeface="Symbol" panose="05050102010706020507" pitchFamily="18" charset="2"/>
              </a:rPr>
              <a:t>; </a:t>
            </a:r>
            <a:r>
              <a:rPr lang="en-IN" sz="2000" dirty="0">
                <a:sym typeface="Symbol" panose="05050102010706020507" pitchFamily="18" charset="2"/>
              </a:rPr>
              <a:t>Cos = 0.524 lag; </a:t>
            </a:r>
            <a:r>
              <a:rPr lang="en-US" sz="2000" dirty="0">
                <a:sym typeface="Symbol" panose="05050102010706020507" pitchFamily="18" charset="2"/>
              </a:rPr>
              <a:t>P = ?</a:t>
            </a:r>
          </a:p>
          <a:p>
            <a:pPr marL="0" indent="0">
              <a:buNone/>
            </a:pPr>
            <a:r>
              <a:rPr lang="en-IN" sz="2000" dirty="0"/>
              <a:t>|</a:t>
            </a:r>
            <a:r>
              <a:rPr lang="en-IN" sz="2000" dirty="0" err="1"/>
              <a:t>V</a:t>
            </a:r>
            <a:r>
              <a:rPr lang="en-IN" sz="2000" baseline="-25000" dirty="0" err="1"/>
              <a:t>ph</a:t>
            </a:r>
            <a:r>
              <a:rPr lang="en-IN" sz="2000" dirty="0"/>
              <a:t>| = |</a:t>
            </a:r>
            <a:r>
              <a:rPr lang="en-IN" sz="2000" dirty="0">
                <a:sym typeface="Symbol" panose="05050102010706020507" pitchFamily="18" charset="2"/>
              </a:rPr>
              <a:t>V</a:t>
            </a:r>
            <a:r>
              <a:rPr lang="en-IN" sz="2000" baseline="-25000" dirty="0">
                <a:sym typeface="Symbol" panose="05050102010706020507" pitchFamily="18" charset="2"/>
              </a:rPr>
              <a:t>L</a:t>
            </a:r>
            <a:r>
              <a:rPr lang="en-IN" sz="2000" dirty="0">
                <a:sym typeface="Symbol" panose="05050102010706020507" pitchFamily="18" charset="2"/>
              </a:rPr>
              <a:t>|/</a:t>
            </a:r>
            <a:r>
              <a:rPr lang="en-IN" sz="2000" baseline="-25000" dirty="0">
                <a:sym typeface="Symbol" panose="05050102010706020507" pitchFamily="18" charset="2"/>
              </a:rPr>
              <a:t> </a:t>
            </a:r>
            <a:r>
              <a:rPr lang="en-IN" sz="2000" dirty="0">
                <a:sym typeface="Symbol" panose="05050102010706020507" pitchFamily="18" charset="2"/>
              </a:rPr>
              <a:t>3 =  635.08 V</a:t>
            </a:r>
          </a:p>
          <a:p>
            <a:pPr marL="0" indent="0">
              <a:buNone/>
            </a:pPr>
            <a:r>
              <a:rPr lang="en-IN" sz="2000" dirty="0">
                <a:sym typeface="Symbol" panose="05050102010706020507" pitchFamily="18" charset="2"/>
              </a:rPr>
              <a:t>|</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 |</a:t>
            </a:r>
            <a:r>
              <a:rPr lang="en-IN" sz="2000" dirty="0" err="1">
                <a:sym typeface="Symbol" panose="05050102010706020507" pitchFamily="18" charset="2"/>
              </a:rPr>
              <a:t>V</a:t>
            </a:r>
            <a:r>
              <a:rPr lang="en-IN" sz="2000" baseline="-25000" dirty="0" err="1">
                <a:sym typeface="Symbol" panose="05050102010706020507" pitchFamily="18" charset="2"/>
              </a:rPr>
              <a:t>ph</a:t>
            </a:r>
            <a:r>
              <a:rPr lang="en-IN" sz="2000" dirty="0">
                <a:sym typeface="Symbol" panose="05050102010706020507" pitchFamily="18" charset="2"/>
              </a:rPr>
              <a:t>| / |</a:t>
            </a:r>
            <a:r>
              <a:rPr lang="en-IN" sz="2000" dirty="0" err="1">
                <a:sym typeface="Symbol" panose="05050102010706020507" pitchFamily="18" charset="2"/>
              </a:rPr>
              <a:t>Z</a:t>
            </a:r>
            <a:r>
              <a:rPr lang="en-IN" sz="2000" baseline="-25000" dirty="0" err="1">
                <a:sym typeface="Symbol" panose="05050102010706020507" pitchFamily="18" charset="2"/>
              </a:rPr>
              <a:t>ph</a:t>
            </a:r>
            <a:r>
              <a:rPr lang="en-IN" sz="2000" dirty="0">
                <a:sym typeface="Symbol" panose="05050102010706020507" pitchFamily="18" charset="2"/>
              </a:rPr>
              <a:t>| = 66.66 A</a:t>
            </a:r>
          </a:p>
          <a:p>
            <a:pPr marL="0" indent="0">
              <a:buNone/>
            </a:pPr>
            <a:r>
              <a:rPr lang="en-IN" sz="2000" dirty="0">
                <a:sym typeface="Symbol" panose="05050102010706020507" pitchFamily="18" charset="2"/>
              </a:rPr>
              <a:t>|I</a:t>
            </a:r>
            <a:r>
              <a:rPr lang="en-IN" sz="2000" baseline="-25000" dirty="0">
                <a:sym typeface="Symbol" panose="05050102010706020507" pitchFamily="18" charset="2"/>
              </a:rPr>
              <a:t>L</a:t>
            </a:r>
            <a:r>
              <a:rPr lang="en-IN" sz="2000" dirty="0">
                <a:sym typeface="Symbol" panose="05050102010706020507" pitchFamily="18" charset="2"/>
              </a:rPr>
              <a:t>| = |</a:t>
            </a:r>
            <a:r>
              <a:rPr lang="en-IN" sz="2000" dirty="0" err="1">
                <a:sym typeface="Symbol" panose="05050102010706020507" pitchFamily="18" charset="2"/>
              </a:rPr>
              <a:t>I</a:t>
            </a:r>
            <a:r>
              <a:rPr lang="en-IN" sz="2000" baseline="-25000" dirty="0" err="1">
                <a:sym typeface="Symbol" panose="05050102010706020507" pitchFamily="18" charset="2"/>
              </a:rPr>
              <a:t>ph</a:t>
            </a:r>
            <a:r>
              <a:rPr lang="en-IN" sz="2000" dirty="0">
                <a:sym typeface="Symbol" panose="05050102010706020507" pitchFamily="18" charset="2"/>
              </a:rPr>
              <a:t>| = 66.66 A</a:t>
            </a:r>
          </a:p>
          <a:p>
            <a:pPr marL="0" indent="0">
              <a:buNone/>
            </a:pPr>
            <a:r>
              <a:rPr lang="en-IN" sz="2000" dirty="0">
                <a:sym typeface="Symbol" panose="05050102010706020507" pitchFamily="18" charset="2"/>
              </a:rPr>
              <a:t>P = 3 V</a:t>
            </a:r>
            <a:r>
              <a:rPr lang="en-IN" sz="2000" baseline="-25000" dirty="0">
                <a:sym typeface="Symbol" panose="05050102010706020507" pitchFamily="18" charset="2"/>
              </a:rPr>
              <a:t>L</a:t>
            </a:r>
            <a:r>
              <a:rPr lang="en-IN" sz="2000" dirty="0">
                <a:sym typeface="Symbol" panose="05050102010706020507" pitchFamily="18" charset="2"/>
              </a:rPr>
              <a:t> I</a:t>
            </a:r>
            <a:r>
              <a:rPr lang="en-IN" sz="2000" baseline="-25000" dirty="0">
                <a:sym typeface="Symbol" panose="05050102010706020507" pitchFamily="18" charset="2"/>
              </a:rPr>
              <a:t>L</a:t>
            </a:r>
            <a:r>
              <a:rPr lang="en-IN" sz="2000" dirty="0">
                <a:sym typeface="Symbol" panose="05050102010706020507" pitchFamily="18" charset="2"/>
              </a:rPr>
              <a:t> cos </a:t>
            </a:r>
          </a:p>
          <a:p>
            <a:pPr marL="0" indent="0">
              <a:buNone/>
            </a:pPr>
            <a:r>
              <a:rPr lang="en-IN" sz="2000" dirty="0">
                <a:sym typeface="Symbol" panose="05050102010706020507" pitchFamily="18" charset="2"/>
              </a:rPr>
              <a:t>P = 66.28 kW</a:t>
            </a:r>
          </a:p>
          <a:p>
            <a:pPr marL="0" indent="0">
              <a:buNone/>
            </a:pPr>
            <a:endParaRPr lang="en-IN" sz="2000" dirty="0">
              <a:sym typeface="Symbol" panose="05050102010706020507" pitchFamily="18" charset="2"/>
            </a:endParaRPr>
          </a:p>
          <a:p>
            <a:pPr marL="0" indent="0">
              <a:buNone/>
            </a:pPr>
            <a:endParaRPr lang="en-IN" sz="2000" dirty="0">
              <a:sym typeface="Symbol" panose="05050102010706020507" pitchFamily="18" charset="2"/>
            </a:endParaRPr>
          </a:p>
          <a:p>
            <a:pPr marL="0" indent="0">
              <a:buNone/>
            </a:pPr>
            <a:endParaRPr lang="en-IN" sz="2000" dirty="0"/>
          </a:p>
        </p:txBody>
      </p:sp>
    </p:spTree>
    <p:extLst>
      <p:ext uri="{BB962C8B-B14F-4D97-AF65-F5344CB8AC3E}">
        <p14:creationId xmlns:p14="http://schemas.microsoft.com/office/powerpoint/2010/main" val="364304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0" end="0"/>
                                            </p:txEl>
                                          </p:spTgt>
                                        </p:tgtEl>
                                        <p:attrNameLst>
                                          <p:attrName>style.visibility</p:attrName>
                                        </p:attrNameLst>
                                      </p:cBhvr>
                                      <p:to>
                                        <p:strVal val="visible"/>
                                      </p:to>
                                    </p:set>
                                    <p:animEffect transition="in" filter="fade">
                                      <p:cBhvr>
                                        <p:cTn id="62" dur="500"/>
                                        <p:tgtEl>
                                          <p:spTgt spid="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 end="1"/>
                                            </p:txEl>
                                          </p:spTgt>
                                        </p:tgtEl>
                                        <p:attrNameLst>
                                          <p:attrName>style.visibility</p:attrName>
                                        </p:attrNameLst>
                                      </p:cBhvr>
                                      <p:to>
                                        <p:strVal val="visible"/>
                                      </p:to>
                                    </p:set>
                                    <p:animEffect transition="in" filter="fade">
                                      <p:cBhvr>
                                        <p:cTn id="67" dur="500"/>
                                        <p:tgtEl>
                                          <p:spTgt spid="4">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
                                            <p:txEl>
                                              <p:pRg st="2" end="2"/>
                                            </p:txEl>
                                          </p:spTgt>
                                        </p:tgtEl>
                                        <p:attrNameLst>
                                          <p:attrName>style.visibility</p:attrName>
                                        </p:attrNameLst>
                                      </p:cBhvr>
                                      <p:to>
                                        <p:strVal val="visible"/>
                                      </p:to>
                                    </p:set>
                                    <p:animEffect transition="in" filter="fade">
                                      <p:cBhvr>
                                        <p:cTn id="72" dur="500"/>
                                        <p:tgtEl>
                                          <p:spTgt spid="4">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
                                            <p:txEl>
                                              <p:pRg st="3" end="3"/>
                                            </p:txEl>
                                          </p:spTgt>
                                        </p:tgtEl>
                                        <p:attrNameLst>
                                          <p:attrName>style.visibility</p:attrName>
                                        </p:attrNameLst>
                                      </p:cBhvr>
                                      <p:to>
                                        <p:strVal val="visible"/>
                                      </p:to>
                                    </p:set>
                                    <p:animEffect transition="in" filter="fade">
                                      <p:cBhvr>
                                        <p:cTn id="77" dur="500"/>
                                        <p:tgtEl>
                                          <p:spTgt spid="4">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
                                            <p:txEl>
                                              <p:pRg st="4" end="4"/>
                                            </p:txEl>
                                          </p:spTgt>
                                        </p:tgtEl>
                                        <p:attrNameLst>
                                          <p:attrName>style.visibility</p:attrName>
                                        </p:attrNameLst>
                                      </p:cBhvr>
                                      <p:to>
                                        <p:strVal val="visible"/>
                                      </p:to>
                                    </p:set>
                                    <p:animEffect transition="in" filter="fade">
                                      <p:cBhvr>
                                        <p:cTn id="82" dur="500"/>
                                        <p:tgtEl>
                                          <p:spTgt spid="4">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
                                            <p:txEl>
                                              <p:pRg st="5" end="5"/>
                                            </p:txEl>
                                          </p:spTgt>
                                        </p:tgtEl>
                                        <p:attrNameLst>
                                          <p:attrName>style.visibility</p:attrName>
                                        </p:attrNameLst>
                                      </p:cBhvr>
                                      <p:to>
                                        <p:strVal val="visible"/>
                                      </p:to>
                                    </p:set>
                                    <p:animEffect transition="in" filter="fade">
                                      <p:cBhvr>
                                        <p:cTn id="87" dur="500"/>
                                        <p:tgtEl>
                                          <p:spTgt spid="4">
                                            <p:txEl>
                                              <p:pRg st="5" end="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
                                            <p:txEl>
                                              <p:pRg st="6" end="6"/>
                                            </p:txEl>
                                          </p:spTgt>
                                        </p:tgtEl>
                                        <p:attrNameLst>
                                          <p:attrName>style.visibility</p:attrName>
                                        </p:attrNameLst>
                                      </p:cBhvr>
                                      <p:to>
                                        <p:strVal val="visible"/>
                                      </p:to>
                                    </p:set>
                                    <p:animEffect transition="in" filter="fade">
                                      <p:cBhvr>
                                        <p:cTn id="92" dur="500"/>
                                        <p:tgtEl>
                                          <p:spTgt spid="4">
                                            <p:txEl>
                                              <p:pRg st="6" end="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
                                            <p:txEl>
                                              <p:pRg st="7" end="7"/>
                                            </p:txEl>
                                          </p:spTgt>
                                        </p:tgtEl>
                                        <p:attrNameLst>
                                          <p:attrName>style.visibility</p:attrName>
                                        </p:attrNameLst>
                                      </p:cBhvr>
                                      <p:to>
                                        <p:strVal val="visible"/>
                                      </p:to>
                                    </p:set>
                                    <p:animEffect transition="in" filter="fade">
                                      <p:cBhvr>
                                        <p:cTn id="97" dur="500"/>
                                        <p:tgtEl>
                                          <p:spTgt spid="4">
                                            <p:txEl>
                                              <p:pRg st="7" end="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4">
                                            <p:txEl>
                                              <p:pRg st="8" end="8"/>
                                            </p:txEl>
                                          </p:spTgt>
                                        </p:tgtEl>
                                        <p:attrNameLst>
                                          <p:attrName>style.visibility</p:attrName>
                                        </p:attrNameLst>
                                      </p:cBhvr>
                                      <p:to>
                                        <p:strVal val="visible"/>
                                      </p:to>
                                    </p:set>
                                    <p:animEffect transition="in" filter="fade">
                                      <p:cBhvr>
                                        <p:cTn id="102" dur="500"/>
                                        <p:tgtEl>
                                          <p:spTgt spid="4">
                                            <p:txEl>
                                              <p:pRg st="8" end="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4">
                                            <p:txEl>
                                              <p:pRg st="9" end="9"/>
                                            </p:txEl>
                                          </p:spTgt>
                                        </p:tgtEl>
                                        <p:attrNameLst>
                                          <p:attrName>style.visibility</p:attrName>
                                        </p:attrNameLst>
                                      </p:cBhvr>
                                      <p:to>
                                        <p:strVal val="visible"/>
                                      </p:to>
                                    </p:set>
                                    <p:animEffect transition="in" filter="fade">
                                      <p:cBhvr>
                                        <p:cTn id="10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887E3-2603-4D93-BEC8-CE5496C031A3}"/>
              </a:ext>
            </a:extLst>
          </p:cNvPr>
          <p:cNvSpPr>
            <a:spLocks noGrp="1"/>
          </p:cNvSpPr>
          <p:nvPr>
            <p:ph type="title"/>
          </p:nvPr>
        </p:nvSpPr>
        <p:spPr>
          <a:xfrm>
            <a:off x="1015180" y="2766218"/>
            <a:ext cx="10515600" cy="1325563"/>
          </a:xfrm>
        </p:spPr>
        <p:txBody>
          <a:bodyPr/>
          <a:lstStyle/>
          <a:p>
            <a:pPr algn="ctr"/>
            <a:r>
              <a:rPr lang="en-IN" b="1" dirty="0">
                <a:solidFill>
                  <a:srgbClr val="7030A0"/>
                </a:solidFill>
              </a:rPr>
              <a:t>THANK YOU</a:t>
            </a:r>
          </a:p>
        </p:txBody>
      </p:sp>
    </p:spTree>
    <p:extLst>
      <p:ext uri="{BB962C8B-B14F-4D97-AF65-F5344CB8AC3E}">
        <p14:creationId xmlns:p14="http://schemas.microsoft.com/office/powerpoint/2010/main" val="229308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311A-F5C1-4318-A1D3-F76D2206AB90}"/>
              </a:ext>
            </a:extLst>
          </p:cNvPr>
          <p:cNvSpPr>
            <a:spLocks noGrp="1"/>
          </p:cNvSpPr>
          <p:nvPr>
            <p:ph type="title"/>
          </p:nvPr>
        </p:nvSpPr>
        <p:spPr/>
        <p:txBody>
          <a:bodyPr/>
          <a:lstStyle/>
          <a:p>
            <a:r>
              <a:rPr lang="en-IN" dirty="0"/>
              <a:t>Star Connection</a:t>
            </a:r>
          </a:p>
        </p:txBody>
      </p:sp>
      <p:sp>
        <p:nvSpPr>
          <p:cNvPr id="6" name="Content Placeholder 5">
            <a:extLst>
              <a:ext uri="{FF2B5EF4-FFF2-40B4-BE49-F238E27FC236}">
                <a16:creationId xmlns:a16="http://schemas.microsoft.com/office/drawing/2014/main" id="{12FCBBC2-5979-46CB-A3BC-7CDF9E2741CE}"/>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5F176157-7411-482F-A389-2B489E578CAA}"/>
              </a:ext>
            </a:extLst>
          </p:cNvPr>
          <p:cNvPicPr>
            <a:picLocks noChangeAspect="1"/>
          </p:cNvPicPr>
          <p:nvPr/>
        </p:nvPicPr>
        <p:blipFill>
          <a:blip r:embed="rId2"/>
          <a:stretch>
            <a:fillRect/>
          </a:stretch>
        </p:blipFill>
        <p:spPr>
          <a:xfrm>
            <a:off x="6443243" y="2398482"/>
            <a:ext cx="4785196" cy="3511166"/>
          </a:xfrm>
          <a:prstGeom prst="rect">
            <a:avLst/>
          </a:prstGeom>
        </p:spPr>
      </p:pic>
    </p:spTree>
    <p:extLst>
      <p:ext uri="{BB962C8B-B14F-4D97-AF65-F5344CB8AC3E}">
        <p14:creationId xmlns:p14="http://schemas.microsoft.com/office/powerpoint/2010/main" val="643616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404A-C79D-484C-ABEC-386DFAFE87D9}"/>
              </a:ext>
            </a:extLst>
          </p:cNvPr>
          <p:cNvSpPr>
            <a:spLocks noGrp="1"/>
          </p:cNvSpPr>
          <p:nvPr>
            <p:ph type="title"/>
          </p:nvPr>
        </p:nvSpPr>
        <p:spPr>
          <a:xfrm>
            <a:off x="838200" y="335627"/>
            <a:ext cx="10515600" cy="686927"/>
          </a:xfrm>
        </p:spPr>
        <p:txBody>
          <a:bodyPr>
            <a:normAutofit fontScale="90000"/>
          </a:bodyPr>
          <a:lstStyle/>
          <a:p>
            <a:pPr algn="ctr"/>
            <a:r>
              <a:rPr lang="en-IN" dirty="0"/>
              <a:t>Advantages of 3 Phase System</a:t>
            </a:r>
          </a:p>
        </p:txBody>
      </p:sp>
      <p:sp>
        <p:nvSpPr>
          <p:cNvPr id="3" name="Content Placeholder 2">
            <a:extLst>
              <a:ext uri="{FF2B5EF4-FFF2-40B4-BE49-F238E27FC236}">
                <a16:creationId xmlns:a16="http://schemas.microsoft.com/office/drawing/2014/main" id="{5BA5E482-8353-4A90-A7E3-EEAE7C700FFA}"/>
              </a:ext>
            </a:extLst>
          </p:cNvPr>
          <p:cNvSpPr>
            <a:spLocks noGrp="1"/>
          </p:cNvSpPr>
          <p:nvPr>
            <p:ph idx="1"/>
          </p:nvPr>
        </p:nvSpPr>
        <p:spPr>
          <a:xfrm>
            <a:off x="838199" y="1238861"/>
            <a:ext cx="11088329" cy="4975128"/>
          </a:xfrm>
        </p:spPr>
        <p:txBody>
          <a:bodyPr>
            <a:normAutofit/>
          </a:bodyPr>
          <a:lstStyle/>
          <a:p>
            <a:pPr algn="just"/>
            <a:r>
              <a:rPr lang="en-US" sz="2000" dirty="0"/>
              <a:t>A three phase system has following </a:t>
            </a:r>
            <a:r>
              <a:rPr lang="en-IN" sz="2000" dirty="0"/>
              <a:t>advantages over single phase system:</a:t>
            </a:r>
          </a:p>
          <a:p>
            <a:pPr algn="just"/>
            <a:r>
              <a:rPr lang="en-US" sz="2000" dirty="0"/>
              <a:t>The output of three phase machine is always greater than single phase machine of same size, </a:t>
            </a:r>
          </a:p>
          <a:p>
            <a:pPr algn="just"/>
            <a:r>
              <a:rPr lang="en-US" sz="2000" dirty="0"/>
              <a:t>For a transmission and distribution, three phase system needs less copper or less conducting material than single phase system for given volt amperes and voltage rating so transmission becomes very much economical.</a:t>
            </a:r>
          </a:p>
          <a:p>
            <a:pPr algn="just"/>
            <a:r>
              <a:rPr lang="en-US" sz="2000" dirty="0"/>
              <a:t>It is possible to produce rotating magnetic field with stationary coils by using three phase system. Hence three phase motors are self-starting.</a:t>
            </a:r>
          </a:p>
          <a:p>
            <a:pPr algn="just"/>
            <a:r>
              <a:rPr lang="en-US" sz="2000" dirty="0"/>
              <a:t>The instantaneous power is symmetrical three phase system and the toque is uniform and hence produces no vibration.</a:t>
            </a:r>
          </a:p>
          <a:p>
            <a:pPr algn="just"/>
            <a:r>
              <a:rPr lang="en-US" sz="2000" dirty="0"/>
              <a:t>Three phase system give steady output.</a:t>
            </a:r>
          </a:p>
          <a:p>
            <a:pPr algn="just"/>
            <a:r>
              <a:rPr lang="en-US" sz="2000" dirty="0"/>
              <a:t>Single phase supply can be obtained from three phase but three phase cannot be obtained </a:t>
            </a:r>
            <a:r>
              <a:rPr lang="en-IN" sz="2000" dirty="0"/>
              <a:t>from single phase.</a:t>
            </a:r>
          </a:p>
          <a:p>
            <a:pPr algn="just"/>
            <a:r>
              <a:rPr lang="en-US" sz="2000" dirty="0"/>
              <a:t>Power factor of single phase motors is poor than three phase motors of same rating.</a:t>
            </a:r>
          </a:p>
          <a:p>
            <a:pPr algn="just"/>
            <a:r>
              <a:rPr lang="en-US" sz="2000" dirty="0"/>
              <a:t>For converting machines like rectifiers, with three phase the </a:t>
            </a:r>
            <a:r>
              <a:rPr lang="en-US" sz="2000" dirty="0" err="1"/>
              <a:t>d.c.</a:t>
            </a:r>
            <a:r>
              <a:rPr lang="en-US" sz="2000" dirty="0"/>
              <a:t> output voltage becomes smoother. </a:t>
            </a:r>
            <a:endParaRPr lang="en-IN" sz="2000" dirty="0"/>
          </a:p>
        </p:txBody>
      </p:sp>
      <p:sp>
        <p:nvSpPr>
          <p:cNvPr id="4" name="Arrow: Right 3">
            <a:extLst>
              <a:ext uri="{FF2B5EF4-FFF2-40B4-BE49-F238E27FC236}">
                <a16:creationId xmlns:a16="http://schemas.microsoft.com/office/drawing/2014/main" id="{1A2704EA-BE54-4734-AC02-876DEFC5EA1D}"/>
              </a:ext>
            </a:extLst>
          </p:cNvPr>
          <p:cNvSpPr/>
          <p:nvPr/>
        </p:nvSpPr>
        <p:spPr>
          <a:xfrm>
            <a:off x="10270836" y="6108128"/>
            <a:ext cx="951346" cy="495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linkClick r:id="rId2" action="ppaction://hlinksldjump">
                  <a:extLst>
                    <a:ext uri="{A12FA001-AC4F-418D-AE19-62706E023703}">
                      <ahyp:hlinkClr xmlns="" xmlns:ahyp="http://schemas.microsoft.com/office/drawing/2018/hyperlinkcolor" val="tx"/>
                    </a:ext>
                  </a:extLst>
                </a:hlinkClick>
              </a:rPr>
              <a:t>Back</a:t>
            </a:r>
            <a:endParaRPr lang="en-IN" dirty="0">
              <a:solidFill>
                <a:schemeClr val="bg1"/>
              </a:solidFill>
            </a:endParaRPr>
          </a:p>
        </p:txBody>
      </p:sp>
    </p:spTree>
    <p:extLst>
      <p:ext uri="{BB962C8B-B14F-4D97-AF65-F5344CB8AC3E}">
        <p14:creationId xmlns:p14="http://schemas.microsoft.com/office/powerpoint/2010/main" val="374208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down)">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wipe(down)">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073EF-A239-4662-A29B-431DA5B963F0}"/>
              </a:ext>
            </a:extLst>
          </p:cNvPr>
          <p:cNvSpPr>
            <a:spLocks noGrp="1"/>
          </p:cNvSpPr>
          <p:nvPr>
            <p:ph type="title"/>
          </p:nvPr>
        </p:nvSpPr>
        <p:spPr>
          <a:xfrm>
            <a:off x="838200" y="207810"/>
            <a:ext cx="10515600" cy="647598"/>
          </a:xfrm>
        </p:spPr>
        <p:txBody>
          <a:bodyPr>
            <a:normAutofit fontScale="90000"/>
          </a:bodyPr>
          <a:lstStyle/>
          <a:p>
            <a:pPr algn="ctr"/>
            <a:r>
              <a:rPr lang="en-IN" dirty="0"/>
              <a:t>Generation of three Phase EMF</a:t>
            </a:r>
          </a:p>
        </p:txBody>
      </p:sp>
      <p:pic>
        <p:nvPicPr>
          <p:cNvPr id="8" name="Picture 7">
            <a:extLst>
              <a:ext uri="{FF2B5EF4-FFF2-40B4-BE49-F238E27FC236}">
                <a16:creationId xmlns:a16="http://schemas.microsoft.com/office/drawing/2014/main" id="{A5FA1090-0BB5-4FF4-878E-878902EBF346}"/>
              </a:ext>
            </a:extLst>
          </p:cNvPr>
          <p:cNvPicPr>
            <a:picLocks noChangeAspect="1"/>
          </p:cNvPicPr>
          <p:nvPr/>
        </p:nvPicPr>
        <p:blipFill>
          <a:blip r:embed="rId2"/>
          <a:stretch>
            <a:fillRect/>
          </a:stretch>
        </p:blipFill>
        <p:spPr>
          <a:xfrm>
            <a:off x="230034" y="2568265"/>
            <a:ext cx="3120149" cy="3599026"/>
          </a:xfrm>
          <a:prstGeom prst="rect">
            <a:avLst/>
          </a:prstGeom>
        </p:spPr>
      </p:pic>
      <p:pic>
        <p:nvPicPr>
          <p:cNvPr id="10" name="Picture 9">
            <a:extLst>
              <a:ext uri="{FF2B5EF4-FFF2-40B4-BE49-F238E27FC236}">
                <a16:creationId xmlns:a16="http://schemas.microsoft.com/office/drawing/2014/main" id="{7A7D31CC-29C3-4001-9D3B-1873604F1F2E}"/>
              </a:ext>
            </a:extLst>
          </p:cNvPr>
          <p:cNvPicPr>
            <a:picLocks noChangeAspect="1"/>
          </p:cNvPicPr>
          <p:nvPr/>
        </p:nvPicPr>
        <p:blipFill>
          <a:blip r:embed="rId3"/>
          <a:stretch>
            <a:fillRect/>
          </a:stretch>
        </p:blipFill>
        <p:spPr>
          <a:xfrm>
            <a:off x="8752683" y="2615382"/>
            <a:ext cx="3221686" cy="3401961"/>
          </a:xfrm>
          <a:prstGeom prst="rect">
            <a:avLst/>
          </a:prstGeom>
        </p:spPr>
      </p:pic>
      <p:pic>
        <p:nvPicPr>
          <p:cNvPr id="11" name="Picture 10">
            <a:extLst>
              <a:ext uri="{FF2B5EF4-FFF2-40B4-BE49-F238E27FC236}">
                <a16:creationId xmlns:a16="http://schemas.microsoft.com/office/drawing/2014/main" id="{A6DCC968-3E78-4E1F-B27A-CE3936308050}"/>
              </a:ext>
            </a:extLst>
          </p:cNvPr>
          <p:cNvPicPr>
            <a:picLocks noChangeAspect="1"/>
          </p:cNvPicPr>
          <p:nvPr/>
        </p:nvPicPr>
        <p:blipFill>
          <a:blip r:embed="rId4"/>
          <a:stretch>
            <a:fillRect/>
          </a:stretch>
        </p:blipFill>
        <p:spPr>
          <a:xfrm>
            <a:off x="3503761" y="2568265"/>
            <a:ext cx="5054099" cy="3599025"/>
          </a:xfrm>
          <a:prstGeom prst="rect">
            <a:avLst/>
          </a:prstGeom>
        </p:spPr>
      </p:pic>
      <p:sp>
        <p:nvSpPr>
          <p:cNvPr id="12" name="TextBox 11">
            <a:extLst>
              <a:ext uri="{FF2B5EF4-FFF2-40B4-BE49-F238E27FC236}">
                <a16:creationId xmlns:a16="http://schemas.microsoft.com/office/drawing/2014/main" id="{52605C52-0F1E-493F-B26B-52100BC66C15}"/>
              </a:ext>
            </a:extLst>
          </p:cNvPr>
          <p:cNvSpPr txBox="1"/>
          <p:nvPr/>
        </p:nvSpPr>
        <p:spPr>
          <a:xfrm>
            <a:off x="264852" y="1012724"/>
            <a:ext cx="11374603"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t>Consider three coils mounted on the same axis but displaced from each other by 120</a:t>
            </a:r>
            <a:r>
              <a:rPr lang="en-US" baseline="30000" dirty="0"/>
              <a:t>0</a:t>
            </a:r>
            <a:r>
              <a:rPr lang="en-US" dirty="0"/>
              <a:t> electrical. </a:t>
            </a:r>
          </a:p>
          <a:p>
            <a:pPr marL="285750" indent="-285750" algn="just">
              <a:buFont typeface="Arial" panose="020B0604020202020204" pitchFamily="34" charset="0"/>
              <a:buChar char="•"/>
            </a:pPr>
            <a:r>
              <a:rPr lang="en-US" dirty="0"/>
              <a:t>Let the three coils be rotated in an anticlockwise direction in a bipolar magnetic field with an angular velocity of </a:t>
            </a:r>
            <a:r>
              <a:rPr lang="en-US" dirty="0">
                <a:sym typeface="Symbol" panose="05050102010706020507" pitchFamily="18" charset="2"/>
              </a:rPr>
              <a:t> </a:t>
            </a:r>
            <a:r>
              <a:rPr lang="en-US" dirty="0"/>
              <a:t>radians/sec, as shown in Fig. R</a:t>
            </a:r>
            <a:r>
              <a:rPr lang="en-US" baseline="-25000" dirty="0"/>
              <a:t>1</a:t>
            </a:r>
            <a:r>
              <a:rPr lang="en-US" dirty="0"/>
              <a:t>, Y</a:t>
            </a:r>
            <a:r>
              <a:rPr lang="en-US" baseline="-25000" dirty="0"/>
              <a:t>1,</a:t>
            </a:r>
            <a:r>
              <a:rPr lang="en-US" dirty="0"/>
              <a:t> B</a:t>
            </a:r>
            <a:r>
              <a:rPr lang="en-US" baseline="-25000" dirty="0"/>
              <a:t>1 </a:t>
            </a:r>
            <a:r>
              <a:rPr lang="en-US" dirty="0"/>
              <a:t>are the starting terminals and R</a:t>
            </a:r>
            <a:r>
              <a:rPr lang="en-US" baseline="-25000" dirty="0"/>
              <a:t>2</a:t>
            </a:r>
            <a:r>
              <a:rPr lang="en-US" dirty="0"/>
              <a:t>, B</a:t>
            </a:r>
            <a:r>
              <a:rPr lang="en-US" baseline="-25000" dirty="0"/>
              <a:t>2</a:t>
            </a:r>
            <a:r>
              <a:rPr lang="en-US" dirty="0"/>
              <a:t>, C</a:t>
            </a:r>
            <a:r>
              <a:rPr lang="en-US" baseline="-25000" dirty="0"/>
              <a:t>2</a:t>
            </a:r>
            <a:r>
              <a:rPr lang="en-US" dirty="0"/>
              <a:t> are ending terminals </a:t>
            </a:r>
            <a:r>
              <a:rPr lang="en-IN" dirty="0"/>
              <a:t>of the coils. </a:t>
            </a:r>
          </a:p>
          <a:p>
            <a:pPr marL="285750" indent="-285750" algn="just">
              <a:buFont typeface="Arial" panose="020B0604020202020204" pitchFamily="34" charset="0"/>
              <a:buChar char="•"/>
            </a:pPr>
            <a:r>
              <a:rPr lang="en-US" dirty="0"/>
              <a:t>When the coil R</a:t>
            </a:r>
            <a:r>
              <a:rPr lang="en-US" baseline="-25000" dirty="0"/>
              <a:t>1</a:t>
            </a:r>
            <a:r>
              <a:rPr lang="en-US" dirty="0"/>
              <a:t>R</a:t>
            </a:r>
            <a:r>
              <a:rPr lang="en-US" baseline="-25000" dirty="0"/>
              <a:t>2</a:t>
            </a:r>
            <a:r>
              <a:rPr lang="en-US" dirty="0"/>
              <a:t> is in the position as shown in Fig. 1, the magnitude and direction of the </a:t>
            </a:r>
            <a:r>
              <a:rPr lang="en-US" dirty="0" err="1"/>
              <a:t>e.m.f’s</a:t>
            </a:r>
            <a:r>
              <a:rPr lang="en-US" dirty="0"/>
              <a:t> induced in the various coils are as shown in fig. 2 and the vector diagram is given in fig. 3</a:t>
            </a:r>
            <a:endParaRPr lang="en-IN" dirty="0"/>
          </a:p>
        </p:txBody>
      </p:sp>
      <p:sp>
        <p:nvSpPr>
          <p:cNvPr id="13" name="TextBox 12">
            <a:extLst>
              <a:ext uri="{FF2B5EF4-FFF2-40B4-BE49-F238E27FC236}">
                <a16:creationId xmlns:a16="http://schemas.microsoft.com/office/drawing/2014/main" id="{0E70101C-5A41-4305-9F33-41B5E4C2A7C9}"/>
              </a:ext>
            </a:extLst>
          </p:cNvPr>
          <p:cNvSpPr txBox="1"/>
          <p:nvPr/>
        </p:nvSpPr>
        <p:spPr>
          <a:xfrm>
            <a:off x="1450111" y="6243356"/>
            <a:ext cx="679994" cy="369332"/>
          </a:xfrm>
          <a:prstGeom prst="rect">
            <a:avLst/>
          </a:prstGeom>
          <a:noFill/>
        </p:spPr>
        <p:txBody>
          <a:bodyPr wrap="none" rtlCol="0">
            <a:spAutoFit/>
          </a:bodyPr>
          <a:lstStyle/>
          <a:p>
            <a:r>
              <a:rPr lang="en-IN" dirty="0"/>
              <a:t>Fig. 1</a:t>
            </a:r>
          </a:p>
        </p:txBody>
      </p:sp>
      <p:sp>
        <p:nvSpPr>
          <p:cNvPr id="14" name="TextBox 13">
            <a:extLst>
              <a:ext uri="{FF2B5EF4-FFF2-40B4-BE49-F238E27FC236}">
                <a16:creationId xmlns:a16="http://schemas.microsoft.com/office/drawing/2014/main" id="{872E1FE6-7FA1-4E43-8B6E-BD9551358B93}"/>
              </a:ext>
            </a:extLst>
          </p:cNvPr>
          <p:cNvSpPr txBox="1"/>
          <p:nvPr/>
        </p:nvSpPr>
        <p:spPr>
          <a:xfrm>
            <a:off x="5612156" y="6243356"/>
            <a:ext cx="679994" cy="369332"/>
          </a:xfrm>
          <a:prstGeom prst="rect">
            <a:avLst/>
          </a:prstGeom>
          <a:noFill/>
        </p:spPr>
        <p:txBody>
          <a:bodyPr wrap="none" rtlCol="0">
            <a:spAutoFit/>
          </a:bodyPr>
          <a:lstStyle/>
          <a:p>
            <a:r>
              <a:rPr lang="en-IN" dirty="0"/>
              <a:t>Fig. 2</a:t>
            </a:r>
          </a:p>
        </p:txBody>
      </p:sp>
      <p:sp>
        <p:nvSpPr>
          <p:cNvPr id="15" name="TextBox 14">
            <a:extLst>
              <a:ext uri="{FF2B5EF4-FFF2-40B4-BE49-F238E27FC236}">
                <a16:creationId xmlns:a16="http://schemas.microsoft.com/office/drawing/2014/main" id="{80B9FD33-9D61-4175-898C-DFFE8073B79A}"/>
              </a:ext>
            </a:extLst>
          </p:cNvPr>
          <p:cNvSpPr txBox="1"/>
          <p:nvPr/>
        </p:nvSpPr>
        <p:spPr>
          <a:xfrm>
            <a:off x="10284542" y="6167290"/>
            <a:ext cx="679994" cy="369332"/>
          </a:xfrm>
          <a:prstGeom prst="rect">
            <a:avLst/>
          </a:prstGeom>
          <a:noFill/>
        </p:spPr>
        <p:txBody>
          <a:bodyPr wrap="none" rtlCol="0">
            <a:spAutoFit/>
          </a:bodyPr>
          <a:lstStyle/>
          <a:p>
            <a:r>
              <a:rPr lang="en-IN" dirty="0"/>
              <a:t>Fig. 3</a:t>
            </a:r>
          </a:p>
        </p:txBody>
      </p:sp>
    </p:spTree>
    <p:extLst>
      <p:ext uri="{BB962C8B-B14F-4D97-AF65-F5344CB8AC3E}">
        <p14:creationId xmlns:p14="http://schemas.microsoft.com/office/powerpoint/2010/main" val="75937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1C2A-812E-4B64-9E41-8D45405E357B}"/>
              </a:ext>
            </a:extLst>
          </p:cNvPr>
          <p:cNvSpPr>
            <a:spLocks noGrp="1"/>
          </p:cNvSpPr>
          <p:nvPr>
            <p:ph type="title"/>
          </p:nvPr>
        </p:nvSpPr>
        <p:spPr>
          <a:xfrm>
            <a:off x="838200" y="365125"/>
            <a:ext cx="10515600" cy="765585"/>
          </a:xfrm>
        </p:spPr>
        <p:txBody>
          <a:bodyPr/>
          <a:lstStyle/>
          <a:p>
            <a:pPr algn="ctr"/>
            <a:r>
              <a:rPr lang="en-IN" dirty="0"/>
              <a:t>Generation of Three Phase EMF </a:t>
            </a:r>
          </a:p>
        </p:txBody>
      </p:sp>
      <p:pic>
        <p:nvPicPr>
          <p:cNvPr id="13" name="Content Placeholder 12">
            <a:extLst>
              <a:ext uri="{FF2B5EF4-FFF2-40B4-BE49-F238E27FC236}">
                <a16:creationId xmlns:a16="http://schemas.microsoft.com/office/drawing/2014/main" id="{791664DB-2DE8-4888-BE6C-A8770C786C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732499"/>
            <a:ext cx="5715000" cy="3810000"/>
          </a:xfrm>
        </p:spPr>
      </p:pic>
      <p:pic>
        <p:nvPicPr>
          <p:cNvPr id="15" name="Picture 14">
            <a:extLst>
              <a:ext uri="{FF2B5EF4-FFF2-40B4-BE49-F238E27FC236}">
                <a16:creationId xmlns:a16="http://schemas.microsoft.com/office/drawing/2014/main" id="{58F267C3-13FD-44DB-825C-96EEB9BE2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49" y="2177996"/>
            <a:ext cx="5663370" cy="3190416"/>
          </a:xfrm>
          <a:prstGeom prst="rect">
            <a:avLst/>
          </a:prstGeom>
        </p:spPr>
      </p:pic>
    </p:spTree>
    <p:extLst>
      <p:ext uri="{BB962C8B-B14F-4D97-AF65-F5344CB8AC3E}">
        <p14:creationId xmlns:p14="http://schemas.microsoft.com/office/powerpoint/2010/main" val="297294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B1899-7E4A-4791-A7B9-1F51362171FE}"/>
              </a:ext>
            </a:extLst>
          </p:cNvPr>
          <p:cNvSpPr>
            <a:spLocks noGrp="1"/>
          </p:cNvSpPr>
          <p:nvPr>
            <p:ph type="title"/>
          </p:nvPr>
        </p:nvSpPr>
        <p:spPr>
          <a:xfrm>
            <a:off x="838200" y="365126"/>
            <a:ext cx="10515600" cy="834410"/>
          </a:xfrm>
        </p:spPr>
        <p:txBody>
          <a:bodyPr/>
          <a:lstStyle/>
          <a:p>
            <a:pPr algn="ctr"/>
            <a:r>
              <a:rPr lang="en-IN" dirty="0">
                <a:solidFill>
                  <a:srgbClr val="FF0000"/>
                </a:solidFill>
              </a:rPr>
              <a:t>P</a:t>
            </a:r>
            <a:r>
              <a:rPr lang="en-IN" dirty="0">
                <a:solidFill>
                  <a:schemeClr val="accent1"/>
                </a:solidFill>
              </a:rPr>
              <a:t>h</a:t>
            </a:r>
            <a:r>
              <a:rPr lang="en-IN" dirty="0">
                <a:solidFill>
                  <a:srgbClr val="FFFF00"/>
                </a:solidFill>
              </a:rPr>
              <a:t>a</a:t>
            </a:r>
            <a:r>
              <a:rPr lang="en-IN" dirty="0">
                <a:solidFill>
                  <a:srgbClr val="FF0000"/>
                </a:solidFill>
              </a:rPr>
              <a:t>s</a:t>
            </a:r>
            <a:r>
              <a:rPr lang="en-IN" dirty="0">
                <a:solidFill>
                  <a:schemeClr val="accent1"/>
                </a:solidFill>
              </a:rPr>
              <a:t>e</a:t>
            </a:r>
            <a:r>
              <a:rPr lang="en-IN" dirty="0"/>
              <a:t> </a:t>
            </a:r>
            <a:r>
              <a:rPr lang="en-IN" dirty="0">
                <a:solidFill>
                  <a:srgbClr val="FFFF00"/>
                </a:solidFill>
              </a:rPr>
              <a:t>S</a:t>
            </a:r>
            <a:r>
              <a:rPr lang="en-IN" dirty="0">
                <a:solidFill>
                  <a:srgbClr val="FF0000"/>
                </a:solidFill>
              </a:rPr>
              <a:t>e</a:t>
            </a:r>
            <a:r>
              <a:rPr lang="en-IN" dirty="0">
                <a:solidFill>
                  <a:srgbClr val="FFFF00"/>
                </a:solidFill>
              </a:rPr>
              <a:t>q</a:t>
            </a:r>
            <a:r>
              <a:rPr lang="en-IN" dirty="0">
                <a:solidFill>
                  <a:srgbClr val="0070C0"/>
                </a:solidFill>
              </a:rPr>
              <a:t>u</a:t>
            </a:r>
            <a:r>
              <a:rPr lang="en-IN" dirty="0">
                <a:solidFill>
                  <a:srgbClr val="FF0000"/>
                </a:solidFill>
              </a:rPr>
              <a:t>e</a:t>
            </a:r>
            <a:r>
              <a:rPr lang="en-IN" dirty="0">
                <a:solidFill>
                  <a:srgbClr val="FFFF00"/>
                </a:solidFill>
              </a:rPr>
              <a:t>n</a:t>
            </a:r>
            <a:r>
              <a:rPr lang="en-IN" dirty="0">
                <a:solidFill>
                  <a:srgbClr val="0070C0"/>
                </a:solidFill>
              </a:rPr>
              <a:t>c</a:t>
            </a:r>
            <a:r>
              <a:rPr lang="en-IN" dirty="0">
                <a:solidFill>
                  <a:srgbClr val="FF0000"/>
                </a:solidFill>
              </a:rPr>
              <a:t>e</a:t>
            </a:r>
          </a:p>
        </p:txBody>
      </p:sp>
      <p:sp>
        <p:nvSpPr>
          <p:cNvPr id="3" name="Content Placeholder 2">
            <a:extLst>
              <a:ext uri="{FF2B5EF4-FFF2-40B4-BE49-F238E27FC236}">
                <a16:creationId xmlns:a16="http://schemas.microsoft.com/office/drawing/2014/main" id="{9E5345EC-50C0-467F-AFAB-A90168D21A9A}"/>
              </a:ext>
            </a:extLst>
          </p:cNvPr>
          <p:cNvSpPr>
            <a:spLocks noGrp="1"/>
          </p:cNvSpPr>
          <p:nvPr>
            <p:ph idx="1"/>
          </p:nvPr>
        </p:nvSpPr>
        <p:spPr>
          <a:xfrm>
            <a:off x="238432" y="3429000"/>
            <a:ext cx="2878394" cy="2025444"/>
          </a:xfrm>
        </p:spPr>
        <p:txBody>
          <a:bodyPr>
            <a:normAutofit/>
          </a:bodyPr>
          <a:lstStyle/>
          <a:p>
            <a:r>
              <a:rPr lang="en-IN" sz="2000" dirty="0"/>
              <a:t>E</a:t>
            </a:r>
            <a:r>
              <a:rPr lang="en-IN" sz="2000" baseline="-25000" dirty="0"/>
              <a:t>R1R2</a:t>
            </a:r>
            <a:r>
              <a:rPr lang="en-IN" sz="2000" dirty="0"/>
              <a:t> = </a:t>
            </a:r>
            <a:r>
              <a:rPr lang="en-IN" sz="2000" dirty="0" err="1"/>
              <a:t>E</a:t>
            </a:r>
            <a:r>
              <a:rPr lang="en-IN" sz="2000" baseline="-25000" dirty="0" err="1"/>
              <a:t>m</a:t>
            </a:r>
            <a:r>
              <a:rPr lang="en-IN" sz="2000" dirty="0" err="1"/>
              <a:t>Sin</a:t>
            </a:r>
            <a:r>
              <a:rPr lang="en-IN" sz="2000" dirty="0" err="1">
                <a:sym typeface="Symbol" panose="05050102010706020507" pitchFamily="18" charset="2"/>
              </a:rPr>
              <a:t>t</a:t>
            </a:r>
            <a:endParaRPr lang="en-IN" sz="2000" dirty="0">
              <a:sym typeface="Symbol" panose="05050102010706020507" pitchFamily="18" charset="2"/>
            </a:endParaRPr>
          </a:p>
          <a:p>
            <a:r>
              <a:rPr lang="en-IN" sz="2000" dirty="0"/>
              <a:t>E</a:t>
            </a:r>
            <a:r>
              <a:rPr lang="en-IN" sz="2000" baseline="-25000" dirty="0"/>
              <a:t>Y1Y2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120)</a:t>
            </a:r>
          </a:p>
          <a:p>
            <a:r>
              <a:rPr lang="en-IN" sz="2000" dirty="0"/>
              <a:t>E</a:t>
            </a:r>
            <a:r>
              <a:rPr lang="en-IN" sz="2000" baseline="-25000" dirty="0"/>
              <a:t>B1B2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240)</a:t>
            </a:r>
          </a:p>
          <a:p>
            <a:pPr marL="0" indent="0">
              <a:buNone/>
            </a:pPr>
            <a:r>
              <a:rPr lang="en-IN" sz="2000" dirty="0"/>
              <a:t>                    or</a:t>
            </a:r>
          </a:p>
          <a:p>
            <a:r>
              <a:rPr lang="en-IN" sz="2000" dirty="0"/>
              <a:t>E</a:t>
            </a:r>
            <a:r>
              <a:rPr lang="en-IN" sz="2000" baseline="-25000" dirty="0"/>
              <a:t>B1B2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+ 120)</a:t>
            </a:r>
          </a:p>
          <a:p>
            <a:endParaRPr lang="en-IN" sz="2000" dirty="0"/>
          </a:p>
        </p:txBody>
      </p:sp>
      <p:sp>
        <p:nvSpPr>
          <p:cNvPr id="7" name="Rectangle 6">
            <a:extLst>
              <a:ext uri="{FF2B5EF4-FFF2-40B4-BE49-F238E27FC236}">
                <a16:creationId xmlns:a16="http://schemas.microsoft.com/office/drawing/2014/main" id="{8221469F-5073-4FAA-A264-E9E31F26EE0B}"/>
              </a:ext>
            </a:extLst>
          </p:cNvPr>
          <p:cNvSpPr/>
          <p:nvPr/>
        </p:nvSpPr>
        <p:spPr>
          <a:xfrm>
            <a:off x="5169262" y="1490008"/>
            <a:ext cx="2959511" cy="1631216"/>
          </a:xfrm>
          <a:prstGeom prst="rect">
            <a:avLst/>
          </a:prstGeom>
        </p:spPr>
        <p:txBody>
          <a:bodyPr wrap="square">
            <a:spAutoFit/>
          </a:bodyPr>
          <a:lstStyle/>
          <a:p>
            <a:pPr marL="342900" indent="-342900">
              <a:buFont typeface="Arial" panose="020B0604020202020204" pitchFamily="34" charset="0"/>
              <a:buChar char="•"/>
            </a:pPr>
            <a:r>
              <a:rPr lang="en-IN" sz="2000" dirty="0"/>
              <a:t>E</a:t>
            </a:r>
            <a:r>
              <a:rPr lang="en-IN" sz="2000" baseline="-25000" dirty="0"/>
              <a:t>R1R2</a:t>
            </a:r>
            <a:r>
              <a:rPr lang="en-IN" sz="2000" dirty="0"/>
              <a:t> = </a:t>
            </a:r>
            <a:r>
              <a:rPr lang="en-IN" sz="2000" dirty="0" err="1"/>
              <a:t>E</a:t>
            </a:r>
            <a:r>
              <a:rPr lang="en-IN" sz="2000" baseline="-25000" dirty="0" err="1"/>
              <a:t>m</a:t>
            </a:r>
            <a:r>
              <a:rPr lang="en-IN" sz="2000" dirty="0" err="1"/>
              <a:t>Sin</a:t>
            </a:r>
            <a:r>
              <a:rPr lang="en-IN" sz="2000" dirty="0" err="1">
                <a:sym typeface="Symbol" panose="05050102010706020507" pitchFamily="18" charset="2"/>
              </a:rPr>
              <a:t>t</a:t>
            </a:r>
            <a:endParaRPr lang="en-IN" sz="2000" dirty="0">
              <a:sym typeface="Symbol" panose="05050102010706020507" pitchFamily="18" charset="2"/>
            </a:endParaRPr>
          </a:p>
          <a:p>
            <a:pPr marL="342900" indent="-342900">
              <a:buFont typeface="Arial" panose="020B0604020202020204" pitchFamily="34" charset="0"/>
              <a:buChar char="•"/>
            </a:pPr>
            <a:r>
              <a:rPr lang="en-IN" sz="2000" dirty="0"/>
              <a:t>E</a:t>
            </a:r>
            <a:r>
              <a:rPr lang="en-IN" sz="2000" baseline="-25000" dirty="0"/>
              <a:t>B1B2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120)</a:t>
            </a:r>
          </a:p>
          <a:p>
            <a:pPr marL="342900" indent="-342900">
              <a:buFont typeface="Arial" panose="020B0604020202020204" pitchFamily="34" charset="0"/>
              <a:buChar char="•"/>
            </a:pPr>
            <a:r>
              <a:rPr lang="en-IN" sz="2000" dirty="0"/>
              <a:t>E</a:t>
            </a:r>
            <a:r>
              <a:rPr lang="en-IN" sz="2000" baseline="-25000" dirty="0"/>
              <a:t>Y1Y2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240)</a:t>
            </a:r>
          </a:p>
          <a:p>
            <a:r>
              <a:rPr lang="en-IN" sz="2000" dirty="0"/>
              <a:t>                       or</a:t>
            </a:r>
          </a:p>
          <a:p>
            <a:pPr marL="342900" indent="-342900">
              <a:buFont typeface="Arial" panose="020B0604020202020204" pitchFamily="34" charset="0"/>
              <a:buChar char="•"/>
            </a:pPr>
            <a:r>
              <a:rPr lang="en-IN" sz="2000" dirty="0"/>
              <a:t>E</a:t>
            </a:r>
            <a:r>
              <a:rPr lang="en-IN" sz="2000" baseline="-25000" dirty="0"/>
              <a:t>Y1Y2</a:t>
            </a:r>
            <a:r>
              <a:rPr lang="en-IN" sz="2000" dirty="0"/>
              <a:t> = </a:t>
            </a:r>
            <a:r>
              <a:rPr lang="en-IN" sz="2000" dirty="0" err="1"/>
              <a:t>E</a:t>
            </a:r>
            <a:r>
              <a:rPr lang="en-IN" sz="2000" baseline="-25000" dirty="0" err="1"/>
              <a:t>m</a:t>
            </a:r>
            <a:r>
              <a:rPr lang="en-IN" sz="2000" dirty="0" err="1"/>
              <a:t>Sin</a:t>
            </a:r>
            <a:r>
              <a:rPr lang="en-IN" sz="2000" dirty="0"/>
              <a:t>(</a:t>
            </a:r>
            <a:r>
              <a:rPr lang="en-IN" sz="2000" dirty="0">
                <a:sym typeface="Symbol" panose="05050102010706020507" pitchFamily="18" charset="2"/>
              </a:rPr>
              <a:t>t + 120)</a:t>
            </a:r>
          </a:p>
        </p:txBody>
      </p:sp>
      <p:pic>
        <p:nvPicPr>
          <p:cNvPr id="8" name="Picture 7">
            <a:extLst>
              <a:ext uri="{FF2B5EF4-FFF2-40B4-BE49-F238E27FC236}">
                <a16:creationId xmlns:a16="http://schemas.microsoft.com/office/drawing/2014/main" id="{93D15D84-F4DB-4BF6-A2A7-1B738C67C91E}"/>
              </a:ext>
            </a:extLst>
          </p:cNvPr>
          <p:cNvPicPr>
            <a:picLocks noChangeAspect="1"/>
          </p:cNvPicPr>
          <p:nvPr/>
        </p:nvPicPr>
        <p:blipFill>
          <a:blip r:embed="rId2"/>
          <a:stretch>
            <a:fillRect/>
          </a:stretch>
        </p:blipFill>
        <p:spPr>
          <a:xfrm>
            <a:off x="8236928" y="1396180"/>
            <a:ext cx="3404466" cy="3753284"/>
          </a:xfrm>
          <a:prstGeom prst="rect">
            <a:avLst/>
          </a:prstGeom>
        </p:spPr>
      </p:pic>
      <p:pic>
        <p:nvPicPr>
          <p:cNvPr id="4" name="Picture 3">
            <a:extLst>
              <a:ext uri="{FF2B5EF4-FFF2-40B4-BE49-F238E27FC236}">
                <a16:creationId xmlns:a16="http://schemas.microsoft.com/office/drawing/2014/main" id="{4F19E79A-B96D-418C-9E85-92B99E749650}"/>
              </a:ext>
            </a:extLst>
          </p:cNvPr>
          <p:cNvPicPr>
            <a:picLocks noChangeAspect="1"/>
          </p:cNvPicPr>
          <p:nvPr/>
        </p:nvPicPr>
        <p:blipFill>
          <a:blip r:embed="rId3"/>
          <a:stretch>
            <a:fillRect/>
          </a:stretch>
        </p:blipFill>
        <p:spPr>
          <a:xfrm>
            <a:off x="3361505" y="3360176"/>
            <a:ext cx="3058960" cy="3297321"/>
          </a:xfrm>
          <a:prstGeom prst="rect">
            <a:avLst/>
          </a:prstGeom>
        </p:spPr>
      </p:pic>
    </p:spTree>
    <p:extLst>
      <p:ext uri="{BB962C8B-B14F-4D97-AF65-F5344CB8AC3E}">
        <p14:creationId xmlns:p14="http://schemas.microsoft.com/office/powerpoint/2010/main" val="143033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8864-7DE0-484B-BEE8-CF903D7E8D3D}"/>
              </a:ext>
            </a:extLst>
          </p:cNvPr>
          <p:cNvSpPr>
            <a:spLocks noGrp="1"/>
          </p:cNvSpPr>
          <p:nvPr>
            <p:ph type="title"/>
          </p:nvPr>
        </p:nvSpPr>
        <p:spPr/>
        <p:txBody>
          <a:bodyPr/>
          <a:lstStyle/>
          <a:p>
            <a:pPr algn="ctr"/>
            <a:r>
              <a:rPr lang="en-IN" dirty="0"/>
              <a:t>Balance and Unbalanced Supply and Load</a:t>
            </a:r>
          </a:p>
        </p:txBody>
      </p:sp>
      <p:sp>
        <p:nvSpPr>
          <p:cNvPr id="3" name="Content Placeholder 2">
            <a:extLst>
              <a:ext uri="{FF2B5EF4-FFF2-40B4-BE49-F238E27FC236}">
                <a16:creationId xmlns:a16="http://schemas.microsoft.com/office/drawing/2014/main" id="{B5697B34-087A-4BF0-BD19-3DD36FD30F3F}"/>
              </a:ext>
            </a:extLst>
          </p:cNvPr>
          <p:cNvSpPr>
            <a:spLocks noGrp="1"/>
          </p:cNvSpPr>
          <p:nvPr>
            <p:ph idx="1"/>
          </p:nvPr>
        </p:nvSpPr>
        <p:spPr>
          <a:xfrm>
            <a:off x="7248791" y="1825625"/>
            <a:ext cx="4628577" cy="4351338"/>
          </a:xfrm>
        </p:spPr>
        <p:txBody>
          <a:bodyPr>
            <a:normAutofit fontScale="85000" lnSpcReduction="10000"/>
          </a:bodyPr>
          <a:lstStyle/>
          <a:p>
            <a:pPr algn="just"/>
            <a:r>
              <a:rPr lang="en-US" dirty="0"/>
              <a:t>When a balanced generating supply, where the three phase voltages are equal, and the phase difference is 120</a:t>
            </a:r>
            <a:r>
              <a:rPr lang="en-US" baseline="30000" dirty="0"/>
              <a:t>0</a:t>
            </a:r>
            <a:r>
              <a:rPr lang="en-US" dirty="0"/>
              <a:t> between one another, supplies balanced equipment load, where the impedance of the three phases or three circuit loads are equal, then the current flowing through these three phases will also be equal in magnitude, and will also have a phase difference of 120</a:t>
            </a:r>
            <a:r>
              <a:rPr lang="en-US" baseline="30000" dirty="0"/>
              <a:t>0 </a:t>
            </a:r>
            <a:r>
              <a:rPr lang="en-US" dirty="0"/>
              <a:t>with one another. Such an arrangement is called a balanced load.</a:t>
            </a:r>
            <a:endParaRPr lang="en-IN" dirty="0"/>
          </a:p>
        </p:txBody>
      </p:sp>
      <p:pic>
        <p:nvPicPr>
          <p:cNvPr id="4" name="Picture 3">
            <a:extLst>
              <a:ext uri="{FF2B5EF4-FFF2-40B4-BE49-F238E27FC236}">
                <a16:creationId xmlns:a16="http://schemas.microsoft.com/office/drawing/2014/main" id="{9F880B68-4BA3-48E0-A046-B05A4E4229E6}"/>
              </a:ext>
            </a:extLst>
          </p:cNvPr>
          <p:cNvPicPr>
            <a:picLocks noChangeAspect="1"/>
          </p:cNvPicPr>
          <p:nvPr/>
        </p:nvPicPr>
        <p:blipFill>
          <a:blip r:embed="rId2"/>
          <a:stretch>
            <a:fillRect/>
          </a:stretch>
        </p:blipFill>
        <p:spPr>
          <a:xfrm>
            <a:off x="3856031" y="2608025"/>
            <a:ext cx="3165410" cy="2786538"/>
          </a:xfrm>
          <a:prstGeom prst="rect">
            <a:avLst/>
          </a:prstGeom>
        </p:spPr>
      </p:pic>
      <p:pic>
        <p:nvPicPr>
          <p:cNvPr id="5" name="Picture 4">
            <a:extLst>
              <a:ext uri="{FF2B5EF4-FFF2-40B4-BE49-F238E27FC236}">
                <a16:creationId xmlns:a16="http://schemas.microsoft.com/office/drawing/2014/main" id="{715F4EE3-BEB2-4A82-BA54-36A0F4CB82A8}"/>
              </a:ext>
            </a:extLst>
          </p:cNvPr>
          <p:cNvPicPr>
            <a:picLocks noChangeAspect="1"/>
          </p:cNvPicPr>
          <p:nvPr/>
        </p:nvPicPr>
        <p:blipFill>
          <a:blip r:embed="rId3"/>
          <a:stretch>
            <a:fillRect/>
          </a:stretch>
        </p:blipFill>
        <p:spPr>
          <a:xfrm>
            <a:off x="977059" y="2608025"/>
            <a:ext cx="2651622" cy="2786538"/>
          </a:xfrm>
          <a:prstGeom prst="rect">
            <a:avLst/>
          </a:prstGeom>
        </p:spPr>
      </p:pic>
      <p:sp>
        <p:nvSpPr>
          <p:cNvPr id="6" name="TextBox 5">
            <a:extLst>
              <a:ext uri="{FF2B5EF4-FFF2-40B4-BE49-F238E27FC236}">
                <a16:creationId xmlns:a16="http://schemas.microsoft.com/office/drawing/2014/main" id="{B50594D5-CF47-4377-93DF-F83FB4F6C750}"/>
              </a:ext>
            </a:extLst>
          </p:cNvPr>
          <p:cNvSpPr txBox="1"/>
          <p:nvPr/>
        </p:nvSpPr>
        <p:spPr>
          <a:xfrm>
            <a:off x="1159437" y="5394563"/>
            <a:ext cx="1721946" cy="369332"/>
          </a:xfrm>
          <a:prstGeom prst="rect">
            <a:avLst/>
          </a:prstGeom>
          <a:noFill/>
        </p:spPr>
        <p:txBody>
          <a:bodyPr wrap="none" rtlCol="0">
            <a:spAutoFit/>
          </a:bodyPr>
          <a:lstStyle/>
          <a:p>
            <a:r>
              <a:rPr lang="en-IN" dirty="0"/>
              <a:t>Balanced Supply</a:t>
            </a:r>
          </a:p>
        </p:txBody>
      </p:sp>
      <p:sp>
        <p:nvSpPr>
          <p:cNvPr id="8" name="TextBox 7">
            <a:extLst>
              <a:ext uri="{FF2B5EF4-FFF2-40B4-BE49-F238E27FC236}">
                <a16:creationId xmlns:a16="http://schemas.microsoft.com/office/drawing/2014/main" id="{356B5987-6885-40C9-A47B-F73E6EAA4FF0}"/>
              </a:ext>
            </a:extLst>
          </p:cNvPr>
          <p:cNvSpPr txBox="1"/>
          <p:nvPr/>
        </p:nvSpPr>
        <p:spPr>
          <a:xfrm>
            <a:off x="4107955" y="5453557"/>
            <a:ext cx="1988045" cy="369332"/>
          </a:xfrm>
          <a:prstGeom prst="rect">
            <a:avLst/>
          </a:prstGeom>
          <a:noFill/>
        </p:spPr>
        <p:txBody>
          <a:bodyPr wrap="none" rtlCol="0">
            <a:spAutoFit/>
          </a:bodyPr>
          <a:lstStyle/>
          <a:p>
            <a:r>
              <a:rPr lang="en-IN" dirty="0"/>
              <a:t>Unbalanced Supply</a:t>
            </a:r>
          </a:p>
        </p:txBody>
      </p:sp>
      <p:sp>
        <p:nvSpPr>
          <p:cNvPr id="9" name="Arrow: Right 8">
            <a:extLst>
              <a:ext uri="{FF2B5EF4-FFF2-40B4-BE49-F238E27FC236}">
                <a16:creationId xmlns:a16="http://schemas.microsoft.com/office/drawing/2014/main" id="{94653A0D-8A20-4387-A389-F6C0AE2F8D99}"/>
              </a:ext>
            </a:extLst>
          </p:cNvPr>
          <p:cNvSpPr/>
          <p:nvPr/>
        </p:nvSpPr>
        <p:spPr>
          <a:xfrm>
            <a:off x="10270836" y="6108128"/>
            <a:ext cx="951346" cy="4958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hlinkClick r:id="rId4" action="ppaction://hlinksldjump">
                  <a:extLst>
                    <a:ext uri="{A12FA001-AC4F-418D-AE19-62706E023703}">
                      <ahyp:hlinkClr xmlns="" xmlns:ahyp="http://schemas.microsoft.com/office/drawing/2018/hyperlinkcolor" val="tx"/>
                    </a:ext>
                  </a:extLst>
                </a:hlinkClick>
              </a:rPr>
              <a:t>Back</a:t>
            </a:r>
            <a:endParaRPr lang="en-IN" dirty="0">
              <a:solidFill>
                <a:schemeClr val="bg1"/>
              </a:solidFill>
            </a:endParaRPr>
          </a:p>
        </p:txBody>
      </p:sp>
    </p:spTree>
    <p:extLst>
      <p:ext uri="{BB962C8B-B14F-4D97-AF65-F5344CB8AC3E}">
        <p14:creationId xmlns:p14="http://schemas.microsoft.com/office/powerpoint/2010/main" val="428781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fade">
                                      <p:cBhvr>
                                        <p:cTn id="26" dur="500"/>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8" grpId="0"/>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C9ECD-513E-485F-845A-F762D19EB87E}"/>
              </a:ext>
            </a:extLst>
          </p:cNvPr>
          <p:cNvSpPr>
            <a:spLocks noGrp="1"/>
          </p:cNvSpPr>
          <p:nvPr>
            <p:ph type="title"/>
          </p:nvPr>
        </p:nvSpPr>
        <p:spPr>
          <a:xfrm>
            <a:off x="838200" y="307974"/>
            <a:ext cx="10515600" cy="1325563"/>
          </a:xfrm>
        </p:spPr>
        <p:txBody>
          <a:bodyPr/>
          <a:lstStyle/>
          <a:p>
            <a:pPr algn="ctr"/>
            <a:r>
              <a:rPr lang="en-IN" dirty="0"/>
              <a:t>Star Connection</a:t>
            </a:r>
          </a:p>
        </p:txBody>
      </p:sp>
      <p:pic>
        <p:nvPicPr>
          <p:cNvPr id="4" name="Picture 3">
            <a:extLst>
              <a:ext uri="{FF2B5EF4-FFF2-40B4-BE49-F238E27FC236}">
                <a16:creationId xmlns:a16="http://schemas.microsoft.com/office/drawing/2014/main" id="{C34CA164-7F70-45AC-A0B3-9C8CF6452705}"/>
              </a:ext>
            </a:extLst>
          </p:cNvPr>
          <p:cNvPicPr>
            <a:picLocks noChangeAspect="1"/>
          </p:cNvPicPr>
          <p:nvPr/>
        </p:nvPicPr>
        <p:blipFill>
          <a:blip r:embed="rId2"/>
          <a:stretch>
            <a:fillRect/>
          </a:stretch>
        </p:blipFill>
        <p:spPr>
          <a:xfrm>
            <a:off x="6096000" y="2209800"/>
            <a:ext cx="5385619" cy="3864409"/>
          </a:xfrm>
          <a:prstGeom prst="rect">
            <a:avLst/>
          </a:prstGeom>
        </p:spPr>
      </p:pic>
      <p:pic>
        <p:nvPicPr>
          <p:cNvPr id="5" name="Picture 4">
            <a:extLst>
              <a:ext uri="{FF2B5EF4-FFF2-40B4-BE49-F238E27FC236}">
                <a16:creationId xmlns:a16="http://schemas.microsoft.com/office/drawing/2014/main" id="{D8F45E85-EA16-43B8-91F8-5BF0EF849BAA}"/>
              </a:ext>
            </a:extLst>
          </p:cNvPr>
          <p:cNvPicPr>
            <a:picLocks noChangeAspect="1"/>
          </p:cNvPicPr>
          <p:nvPr/>
        </p:nvPicPr>
        <p:blipFill>
          <a:blip r:embed="rId3"/>
          <a:stretch>
            <a:fillRect/>
          </a:stretch>
        </p:blipFill>
        <p:spPr>
          <a:xfrm>
            <a:off x="1079368" y="2209800"/>
            <a:ext cx="3846593" cy="3692729"/>
          </a:xfrm>
          <a:prstGeom prst="rect">
            <a:avLst/>
          </a:prstGeom>
        </p:spPr>
      </p:pic>
    </p:spTree>
    <p:extLst>
      <p:ext uri="{BB962C8B-B14F-4D97-AF65-F5344CB8AC3E}">
        <p14:creationId xmlns:p14="http://schemas.microsoft.com/office/powerpoint/2010/main" val="279294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5EBB-9156-4277-ACCC-D171D3A0FC35}"/>
              </a:ext>
            </a:extLst>
          </p:cNvPr>
          <p:cNvSpPr>
            <a:spLocks noGrp="1"/>
          </p:cNvSpPr>
          <p:nvPr>
            <p:ph type="title"/>
          </p:nvPr>
        </p:nvSpPr>
        <p:spPr/>
        <p:txBody>
          <a:bodyPr/>
          <a:lstStyle/>
          <a:p>
            <a:pPr algn="ctr"/>
            <a:r>
              <a:rPr lang="en-IN" dirty="0"/>
              <a:t>Relationship Between Phase and Line Values in a Balanced Star Connected System</a:t>
            </a:r>
          </a:p>
        </p:txBody>
      </p:sp>
      <p:sp>
        <p:nvSpPr>
          <p:cNvPr id="3" name="Content Placeholder 2">
            <a:extLst>
              <a:ext uri="{FF2B5EF4-FFF2-40B4-BE49-F238E27FC236}">
                <a16:creationId xmlns:a16="http://schemas.microsoft.com/office/drawing/2014/main" id="{9CE7DCA2-1C53-46F0-85EE-60C2BC791DC3}"/>
              </a:ext>
            </a:extLst>
          </p:cNvPr>
          <p:cNvSpPr>
            <a:spLocks noGrp="1"/>
          </p:cNvSpPr>
          <p:nvPr>
            <p:ph idx="1"/>
          </p:nvPr>
        </p:nvSpPr>
        <p:spPr>
          <a:xfrm>
            <a:off x="6096000" y="1690688"/>
            <a:ext cx="5257800" cy="4351338"/>
          </a:xfrm>
        </p:spPr>
        <p:txBody>
          <a:bodyPr>
            <a:normAutofit fontScale="62500" lnSpcReduction="20000"/>
          </a:bodyPr>
          <a:lstStyle/>
          <a:p>
            <a:pPr algn="just"/>
            <a:r>
              <a:rPr lang="en-IN" dirty="0"/>
              <a:t>From the Figure, it can be seen that the current flowing through the line conductors and the current through the impedances are same. </a:t>
            </a:r>
          </a:p>
          <a:p>
            <a:pPr algn="just"/>
            <a:r>
              <a:rPr lang="en-IN" dirty="0"/>
              <a:t>So we can conveniently say that the line current (</a:t>
            </a:r>
            <a:r>
              <a:rPr lang="en-IN" dirty="0" err="1"/>
              <a:t>ie</a:t>
            </a:r>
            <a:r>
              <a:rPr lang="en-IN" dirty="0"/>
              <a:t>., the current through the line conductor) and their respective phase current (</a:t>
            </a:r>
            <a:r>
              <a:rPr lang="en-IN" dirty="0" err="1"/>
              <a:t>ie</a:t>
            </a:r>
            <a:r>
              <a:rPr lang="en-IN" dirty="0"/>
              <a:t>., the current through the impedance) are same. </a:t>
            </a:r>
            <a:r>
              <a:rPr lang="en-IN" dirty="0" err="1"/>
              <a:t>ie</a:t>
            </a:r>
            <a:r>
              <a:rPr lang="en-IN" dirty="0"/>
              <a:t>., I</a:t>
            </a:r>
            <a:r>
              <a:rPr lang="en-IN" baseline="-25000" dirty="0"/>
              <a:t>R</a:t>
            </a:r>
            <a:r>
              <a:rPr lang="en-IN" dirty="0"/>
              <a:t> = I</a:t>
            </a:r>
            <a:r>
              <a:rPr lang="en-IN" baseline="-25000" dirty="0"/>
              <a:t>Y</a:t>
            </a:r>
            <a:r>
              <a:rPr lang="en-IN" dirty="0"/>
              <a:t> = I</a:t>
            </a:r>
            <a:r>
              <a:rPr lang="en-IN" baseline="-25000" dirty="0"/>
              <a:t>B</a:t>
            </a:r>
            <a:r>
              <a:rPr lang="en-IN" dirty="0"/>
              <a:t> = I</a:t>
            </a:r>
            <a:r>
              <a:rPr lang="en-IN" baseline="-25000" dirty="0"/>
              <a:t>L </a:t>
            </a:r>
            <a:r>
              <a:rPr lang="en-IN" dirty="0"/>
              <a:t>= </a:t>
            </a:r>
            <a:r>
              <a:rPr lang="en-IN" dirty="0" err="1"/>
              <a:t>I</a:t>
            </a:r>
            <a:r>
              <a:rPr lang="en-IN" baseline="-25000" dirty="0" err="1"/>
              <a:t>ph</a:t>
            </a:r>
            <a:endParaRPr lang="en-IN" baseline="-25000" dirty="0"/>
          </a:p>
          <a:p>
            <a:pPr algn="just"/>
            <a:r>
              <a:rPr lang="en-IN" dirty="0"/>
              <a:t>From the Figure, it can also be seen that, the line voltage V</a:t>
            </a:r>
            <a:r>
              <a:rPr lang="en-IN" baseline="-25000" dirty="0"/>
              <a:t>RY</a:t>
            </a:r>
            <a:r>
              <a:rPr lang="en-IN" dirty="0"/>
              <a:t>, V</a:t>
            </a:r>
            <a:r>
              <a:rPr lang="en-IN" baseline="-25000" dirty="0"/>
              <a:t>YB</a:t>
            </a:r>
            <a:r>
              <a:rPr lang="en-IN" dirty="0"/>
              <a:t> and V</a:t>
            </a:r>
            <a:r>
              <a:rPr lang="en-IN" baseline="-25000" dirty="0"/>
              <a:t>BR</a:t>
            </a:r>
            <a:r>
              <a:rPr lang="en-IN" dirty="0"/>
              <a:t> across lines RY, YB and BR respectively and the phase voltages V</a:t>
            </a:r>
            <a:r>
              <a:rPr lang="en-IN" baseline="-25000" dirty="0"/>
              <a:t>RN</a:t>
            </a:r>
            <a:r>
              <a:rPr lang="en-IN" dirty="0"/>
              <a:t>, V</a:t>
            </a:r>
            <a:r>
              <a:rPr lang="en-IN" baseline="-25000" dirty="0"/>
              <a:t>YN</a:t>
            </a:r>
            <a:r>
              <a:rPr lang="en-IN" dirty="0"/>
              <a:t> and V</a:t>
            </a:r>
            <a:r>
              <a:rPr lang="en-IN" baseline="-25000" dirty="0"/>
              <a:t>BN</a:t>
            </a:r>
            <a:r>
              <a:rPr lang="en-IN" dirty="0"/>
              <a:t> across Z</a:t>
            </a:r>
            <a:r>
              <a:rPr lang="en-IN" baseline="-25000" dirty="0"/>
              <a:t>1, </a:t>
            </a:r>
            <a:r>
              <a:rPr lang="en-IN" dirty="0"/>
              <a:t>Z</a:t>
            </a:r>
            <a:r>
              <a:rPr lang="en-IN" baseline="-25000" dirty="0"/>
              <a:t>2</a:t>
            </a:r>
            <a:r>
              <a:rPr lang="en-IN" dirty="0"/>
              <a:t> and Z</a:t>
            </a:r>
            <a:r>
              <a:rPr lang="en-IN" baseline="-25000" dirty="0"/>
              <a:t>3 </a:t>
            </a:r>
            <a:r>
              <a:rPr lang="en-IN" dirty="0"/>
              <a:t>respectively are not same</a:t>
            </a:r>
          </a:p>
          <a:p>
            <a:pPr algn="just"/>
            <a:r>
              <a:rPr lang="en-IN" dirty="0"/>
              <a:t>So by applying KVL between RY, YB and BR respectively, we get</a:t>
            </a:r>
          </a:p>
          <a:p>
            <a:pPr algn="just"/>
            <a:r>
              <a:rPr lang="en-IN" dirty="0"/>
              <a:t>V</a:t>
            </a:r>
            <a:r>
              <a:rPr lang="en-IN" baseline="-25000" dirty="0"/>
              <a:t>RY</a:t>
            </a:r>
            <a:r>
              <a:rPr lang="en-IN" dirty="0"/>
              <a:t> = V</a:t>
            </a:r>
            <a:r>
              <a:rPr lang="en-IN" baseline="-25000" dirty="0"/>
              <a:t>RN</a:t>
            </a:r>
            <a:r>
              <a:rPr lang="en-IN" dirty="0"/>
              <a:t> – V</a:t>
            </a:r>
            <a:r>
              <a:rPr lang="en-IN" baseline="-25000" dirty="0"/>
              <a:t>YN</a:t>
            </a:r>
            <a:r>
              <a:rPr lang="en-IN" dirty="0"/>
              <a:t>   = V</a:t>
            </a:r>
            <a:r>
              <a:rPr lang="en-IN" baseline="-25000" dirty="0"/>
              <a:t>R</a:t>
            </a:r>
            <a:r>
              <a:rPr lang="en-IN" dirty="0"/>
              <a:t> – V</a:t>
            </a:r>
            <a:r>
              <a:rPr lang="en-IN" baseline="-25000" dirty="0"/>
              <a:t>Y            </a:t>
            </a:r>
            <a:r>
              <a:rPr lang="en-IN" dirty="0"/>
              <a:t>   </a:t>
            </a:r>
            <a:endParaRPr lang="en-IN" baseline="-25000" dirty="0"/>
          </a:p>
          <a:p>
            <a:pPr algn="just"/>
            <a:r>
              <a:rPr lang="en-IN" dirty="0"/>
              <a:t>V</a:t>
            </a:r>
            <a:r>
              <a:rPr lang="en-IN" baseline="-25000" dirty="0"/>
              <a:t>YB</a:t>
            </a:r>
            <a:r>
              <a:rPr lang="en-IN" dirty="0"/>
              <a:t> = V</a:t>
            </a:r>
            <a:r>
              <a:rPr lang="en-IN" baseline="-25000" dirty="0"/>
              <a:t>YN</a:t>
            </a:r>
            <a:r>
              <a:rPr lang="en-IN" dirty="0"/>
              <a:t> – V</a:t>
            </a:r>
            <a:r>
              <a:rPr lang="en-IN" baseline="-25000" dirty="0"/>
              <a:t>BN</a:t>
            </a:r>
            <a:r>
              <a:rPr lang="en-IN" dirty="0"/>
              <a:t>   = V</a:t>
            </a:r>
            <a:r>
              <a:rPr lang="en-IN" baseline="-25000" dirty="0"/>
              <a:t>Y</a:t>
            </a:r>
            <a:r>
              <a:rPr lang="en-IN" dirty="0"/>
              <a:t> – V</a:t>
            </a:r>
            <a:r>
              <a:rPr lang="en-IN" baseline="-25000" dirty="0"/>
              <a:t>B</a:t>
            </a:r>
          </a:p>
          <a:p>
            <a:pPr algn="just"/>
            <a:r>
              <a:rPr lang="en-IN" dirty="0"/>
              <a:t>V</a:t>
            </a:r>
            <a:r>
              <a:rPr lang="en-IN" baseline="-25000" dirty="0"/>
              <a:t>BR</a:t>
            </a:r>
            <a:r>
              <a:rPr lang="en-IN" dirty="0"/>
              <a:t> = V</a:t>
            </a:r>
            <a:r>
              <a:rPr lang="en-IN" baseline="-25000" dirty="0"/>
              <a:t>BN</a:t>
            </a:r>
            <a:r>
              <a:rPr lang="en-IN" dirty="0"/>
              <a:t> – V</a:t>
            </a:r>
            <a:r>
              <a:rPr lang="en-IN" baseline="-25000" dirty="0"/>
              <a:t>RN</a:t>
            </a:r>
            <a:r>
              <a:rPr lang="en-IN" dirty="0"/>
              <a:t>   = V</a:t>
            </a:r>
            <a:r>
              <a:rPr lang="en-IN" baseline="-25000" dirty="0"/>
              <a:t>B</a:t>
            </a:r>
            <a:r>
              <a:rPr lang="en-IN" dirty="0"/>
              <a:t> – V</a:t>
            </a:r>
            <a:r>
              <a:rPr lang="en-IN" baseline="-25000" dirty="0"/>
              <a:t>R</a:t>
            </a:r>
          </a:p>
          <a:p>
            <a:pPr algn="just"/>
            <a:endParaRPr lang="en-IN" dirty="0"/>
          </a:p>
          <a:p>
            <a:endParaRPr lang="en-IN" dirty="0"/>
          </a:p>
        </p:txBody>
      </p:sp>
      <p:pic>
        <p:nvPicPr>
          <p:cNvPr id="5" name="Picture 4">
            <a:extLst>
              <a:ext uri="{FF2B5EF4-FFF2-40B4-BE49-F238E27FC236}">
                <a16:creationId xmlns:a16="http://schemas.microsoft.com/office/drawing/2014/main" id="{FD97479F-AAFC-4A6E-9CBD-15BB1FFECD97}"/>
              </a:ext>
            </a:extLst>
          </p:cNvPr>
          <p:cNvPicPr>
            <a:picLocks noChangeAspect="1"/>
          </p:cNvPicPr>
          <p:nvPr/>
        </p:nvPicPr>
        <p:blipFill>
          <a:blip r:embed="rId2"/>
          <a:stretch>
            <a:fillRect/>
          </a:stretch>
        </p:blipFill>
        <p:spPr>
          <a:xfrm>
            <a:off x="221813" y="1690688"/>
            <a:ext cx="5598884" cy="4633185"/>
          </a:xfrm>
          <a:prstGeom prst="rect">
            <a:avLst/>
          </a:prstGeom>
        </p:spPr>
      </p:pic>
    </p:spTree>
    <p:extLst>
      <p:ext uri="{BB962C8B-B14F-4D97-AF65-F5344CB8AC3E}">
        <p14:creationId xmlns:p14="http://schemas.microsoft.com/office/powerpoint/2010/main" val="2703473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5555</TotalTime>
  <Words>2431</Words>
  <Application>Microsoft Office PowerPoint</Application>
  <PresentationFormat>Widescreen</PresentationFormat>
  <Paragraphs>183</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Symbol</vt:lpstr>
      <vt:lpstr>Office Theme</vt:lpstr>
      <vt:lpstr>THREE PHASE A.C. CIRCUITS</vt:lpstr>
      <vt:lpstr>Content</vt:lpstr>
      <vt:lpstr>Advantages of 3 Phase System</vt:lpstr>
      <vt:lpstr>Generation of three Phase EMF</vt:lpstr>
      <vt:lpstr>Generation of Three Phase EMF </vt:lpstr>
      <vt:lpstr>Phase Sequence</vt:lpstr>
      <vt:lpstr>Balance and Unbalanced Supply and Load</vt:lpstr>
      <vt:lpstr>Star Connection</vt:lpstr>
      <vt:lpstr>Relationship Between Phase and Line Values in a Balanced Star Connected System</vt:lpstr>
      <vt:lpstr>Relationship Between Phase and Line Values in a Balanced Star Connected System</vt:lpstr>
      <vt:lpstr>Expression for Power in a Balanced Three Phase Star Connected System</vt:lpstr>
      <vt:lpstr>Delta Connection</vt:lpstr>
      <vt:lpstr>Relationship Between Phase and Line Values in a Balanced Delta Connected System</vt:lpstr>
      <vt:lpstr>Relationship Between Phase and Line Values in a Balanced Delta Connected System</vt:lpstr>
      <vt:lpstr>Expression for Power in a Balanced Three Phase Delta Connected System</vt:lpstr>
      <vt:lpstr>Impedance and Power Factor in a Three Phase System</vt:lpstr>
      <vt:lpstr>PROBLEMS ON THREE PHASE A.C. CIRCUITS</vt:lpstr>
      <vt:lpstr>Q. 1&amp;2. A balanced load of (8+j6)/ph is connected in star/delta across 3 phase, 400V, 50Hz supply. Find the line current, active power, reactive power, apparent power and power factor. Also find the ratio of IL_star / IL_delta and Pstar / Pdelta?</vt:lpstr>
      <vt:lpstr>Q. 3. Three identical impedances connected in star across a balanced three-phase supply consume 300W and take a current of 10A. Find the phase current, line current and power consumed if the same impedances were connected in delta across the same supply.  </vt:lpstr>
      <vt:lpstr> Q. 4&amp;5. A star/delta connected load consists of 25 resistance in series with 15mH inductance in each phase. If the supply is 415V, 60Hz, find line current, power &amp; pf. </vt:lpstr>
      <vt:lpstr>    Q. 6. Three coils each with impedance Z are star connected and takes 150kW with a leading line current of 100A at a line Voltage of 1100V, 50Hz supply. Find the circuit constants.   </vt:lpstr>
      <vt:lpstr>  Q. 7. A three-phase delta connected load consumes a power of 200kW taking a lagging current of 200A at a line Voltage of 1100V, 50Hz. Find the parameters of each phase. What would be the power consumed if the load were connected in star?  </vt:lpstr>
      <vt:lpstr>THANK YOU</vt:lpstr>
      <vt:lpstr>Star Connection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 Generators</dc:title>
  <dc:creator>Ramakrishna Murthy</dc:creator>
  <cp:lastModifiedBy>Admin</cp:lastModifiedBy>
  <cp:revision>195</cp:revision>
  <dcterms:created xsi:type="dcterms:W3CDTF">2020-04-04T13:36:11Z</dcterms:created>
  <dcterms:modified xsi:type="dcterms:W3CDTF">2021-03-12T03:45:58Z</dcterms:modified>
</cp:coreProperties>
</file>