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140030"/>
            <a:ext cx="6753225" cy="1061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7613" y="1459738"/>
            <a:ext cx="8441055" cy="441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5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490086" y="1419606"/>
            <a:ext cx="415417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RAMAIAH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INSTITUTE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TECHNOLOGY, </a:t>
            </a:r>
            <a:r>
              <a:rPr dirty="0" sz="1400" spc="-1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  <a:p>
            <a:pPr algn="ctr" marL="4254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(Autonomous</a:t>
            </a:r>
            <a:r>
              <a:rPr dirty="0" sz="1400" spc="-10">
                <a:latin typeface="Times New Roman"/>
                <a:cs typeface="Times New Roman"/>
              </a:rPr>
              <a:t> Institute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Affiliated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VTU)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Dept.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Electronics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Telecommunication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Engineering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489204"/>
            <a:ext cx="3651504" cy="126339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85975" y="2572892"/>
            <a:ext cx="66319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latin typeface="Times New Roman"/>
                <a:cs typeface="Times New Roman"/>
              </a:rPr>
              <a:t>SMART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GLASSES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PEOPLE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HEARING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AID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85975" y="3708475"/>
            <a:ext cx="3646170" cy="69786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700" b="1">
                <a:solidFill>
                  <a:srgbClr val="539F20"/>
                </a:solidFill>
                <a:latin typeface="Times New Roman"/>
                <a:cs typeface="Times New Roman"/>
              </a:rPr>
              <a:t>Submitted</a:t>
            </a:r>
            <a:r>
              <a:rPr dirty="0" sz="1700" spc="-65" b="1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dirty="0" sz="1700" spc="-25" b="1">
                <a:solidFill>
                  <a:srgbClr val="539F20"/>
                </a:solidFill>
                <a:latin typeface="Times New Roman"/>
                <a:cs typeface="Times New Roman"/>
              </a:rPr>
              <a:t>by: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800" b="1">
                <a:latin typeface="Times New Roman"/>
                <a:cs typeface="Times New Roman"/>
              </a:rPr>
              <a:t>Harsh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Vardhan</a:t>
            </a:r>
            <a:r>
              <a:rPr dirty="0" sz="1800" spc="-10" b="1">
                <a:latin typeface="Times New Roman"/>
                <a:cs typeface="Times New Roman"/>
              </a:rPr>
              <a:t> Singh(1MS20ET023)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10071" y="3708475"/>
            <a:ext cx="2139315" cy="104521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1700" b="1">
                <a:solidFill>
                  <a:srgbClr val="539F20"/>
                </a:solidFill>
                <a:latin typeface="Times New Roman"/>
                <a:cs typeface="Times New Roman"/>
              </a:rPr>
              <a:t>Under</a:t>
            </a:r>
            <a:r>
              <a:rPr dirty="0" sz="1700" spc="-70" b="1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539F20"/>
                </a:solidFill>
                <a:latin typeface="Times New Roman"/>
                <a:cs typeface="Times New Roman"/>
              </a:rPr>
              <a:t>the</a:t>
            </a:r>
            <a:r>
              <a:rPr dirty="0" sz="1700" spc="-20" b="1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539F20"/>
                </a:solidFill>
                <a:latin typeface="Times New Roman"/>
                <a:cs typeface="Times New Roman"/>
              </a:rPr>
              <a:t>guidance</a:t>
            </a:r>
            <a:r>
              <a:rPr dirty="0" sz="1700" spc="-20" b="1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dirty="0" sz="1700" spc="-25" b="1">
                <a:solidFill>
                  <a:srgbClr val="539F20"/>
                </a:solidFill>
                <a:latin typeface="Times New Roman"/>
                <a:cs typeface="Times New Roman"/>
              </a:rPr>
              <a:t>of:</a:t>
            </a:r>
            <a:endParaRPr sz="1700">
              <a:latin typeface="Times New Roman"/>
              <a:cs typeface="Times New Roman"/>
            </a:endParaRPr>
          </a:p>
          <a:p>
            <a:pPr algn="ctr" marL="41910">
              <a:lnSpc>
                <a:spcPct val="100000"/>
              </a:lnSpc>
              <a:spcBef>
                <a:spcPts val="560"/>
              </a:spcBef>
            </a:pPr>
            <a:r>
              <a:rPr dirty="0" sz="1800" spc="-40" b="1">
                <a:latin typeface="Times New Roman"/>
                <a:cs typeface="Times New Roman"/>
              </a:rPr>
              <a:t>Dr.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KUSUMA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 </a:t>
            </a:r>
            <a:r>
              <a:rPr dirty="0" sz="1800" spc="-50" b="1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algn="ctr" marR="43815">
              <a:lnSpc>
                <a:spcPct val="100000"/>
              </a:lnSpc>
              <a:spcBef>
                <a:spcPts val="580"/>
              </a:spcBef>
            </a:pPr>
            <a:r>
              <a:rPr dirty="0" sz="1800" b="1">
                <a:latin typeface="Times New Roman"/>
                <a:cs typeface="Times New Roman"/>
              </a:rPr>
              <a:t>dept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ete,</a:t>
            </a:r>
            <a:r>
              <a:rPr dirty="0" sz="1800" spc="-25" b="1">
                <a:latin typeface="Times New Roman"/>
                <a:cs typeface="Times New Roman"/>
              </a:rPr>
              <a:t> RIT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85975" y="4728210"/>
            <a:ext cx="3554729" cy="1064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90"/>
              </a:spcBef>
            </a:pPr>
            <a:r>
              <a:rPr dirty="0" sz="1800" spc="-10" b="1">
                <a:latin typeface="Times New Roman"/>
                <a:cs typeface="Times New Roman"/>
              </a:rPr>
              <a:t>Tarunay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Shrivastava(1MS20ET053) </a:t>
            </a:r>
            <a:r>
              <a:rPr dirty="0" sz="1800" b="1">
                <a:latin typeface="Times New Roman"/>
                <a:cs typeface="Times New Roman"/>
              </a:rPr>
              <a:t>Utkarsh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Soni(1MS20ET054)</a:t>
            </a:r>
            <a:r>
              <a:rPr dirty="0" sz="1800" spc="5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Sahana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 </a:t>
            </a:r>
            <a:r>
              <a:rPr dirty="0" sz="1800" spc="-10" b="1">
                <a:latin typeface="Times New Roman"/>
                <a:cs typeface="Times New Roman"/>
              </a:rPr>
              <a:t>(1MS20ET042)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03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"/>
              <a:t>HARDWARE</a:t>
            </a:r>
            <a:r>
              <a:rPr dirty="0" sz="3600" spc="-165"/>
              <a:t> </a:t>
            </a:r>
            <a:r>
              <a:rPr dirty="0" sz="3600" spc="-10"/>
              <a:t>REQUIREMENTS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9182734" y="1502663"/>
            <a:ext cx="62865" cy="281940"/>
          </a:xfrm>
          <a:custGeom>
            <a:avLst/>
            <a:gdLst/>
            <a:ahLst/>
            <a:cxnLst/>
            <a:rect l="l" t="t" r="r" b="b"/>
            <a:pathLst>
              <a:path w="62865" h="281939">
                <a:moveTo>
                  <a:pt x="62483" y="0"/>
                </a:moveTo>
                <a:lnTo>
                  <a:pt x="0" y="0"/>
                </a:lnTo>
                <a:lnTo>
                  <a:pt x="0" y="281939"/>
                </a:lnTo>
                <a:lnTo>
                  <a:pt x="62483" y="281939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182734" y="2203704"/>
            <a:ext cx="62865" cy="281940"/>
          </a:xfrm>
          <a:custGeom>
            <a:avLst/>
            <a:gdLst/>
            <a:ahLst/>
            <a:cxnLst/>
            <a:rect l="l" t="t" r="r" b="b"/>
            <a:pathLst>
              <a:path w="62865" h="281939">
                <a:moveTo>
                  <a:pt x="62483" y="0"/>
                </a:moveTo>
                <a:lnTo>
                  <a:pt x="0" y="0"/>
                </a:lnTo>
                <a:lnTo>
                  <a:pt x="0" y="281939"/>
                </a:lnTo>
                <a:lnTo>
                  <a:pt x="62483" y="281939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182734" y="2554223"/>
            <a:ext cx="62865" cy="281940"/>
          </a:xfrm>
          <a:custGeom>
            <a:avLst/>
            <a:gdLst/>
            <a:ahLst/>
            <a:cxnLst/>
            <a:rect l="l" t="t" r="r" b="b"/>
            <a:pathLst>
              <a:path w="62865" h="281939">
                <a:moveTo>
                  <a:pt x="62483" y="0"/>
                </a:moveTo>
                <a:lnTo>
                  <a:pt x="0" y="0"/>
                </a:lnTo>
                <a:lnTo>
                  <a:pt x="0" y="281939"/>
                </a:lnTo>
                <a:lnTo>
                  <a:pt x="62483" y="281939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908415" y="3255263"/>
            <a:ext cx="338455" cy="281940"/>
          </a:xfrm>
          <a:custGeom>
            <a:avLst/>
            <a:gdLst/>
            <a:ahLst/>
            <a:cxnLst/>
            <a:rect l="l" t="t" r="r" b="b"/>
            <a:pathLst>
              <a:path w="338454" h="281939">
                <a:moveTo>
                  <a:pt x="338315" y="0"/>
                </a:moveTo>
                <a:lnTo>
                  <a:pt x="274320" y="0"/>
                </a:lnTo>
                <a:lnTo>
                  <a:pt x="160020" y="0"/>
                </a:lnTo>
                <a:lnTo>
                  <a:pt x="0" y="0"/>
                </a:lnTo>
                <a:lnTo>
                  <a:pt x="0" y="281940"/>
                </a:lnTo>
                <a:lnTo>
                  <a:pt x="160020" y="281940"/>
                </a:lnTo>
                <a:lnTo>
                  <a:pt x="274320" y="281940"/>
                </a:lnTo>
                <a:lnTo>
                  <a:pt x="338315" y="281940"/>
                </a:lnTo>
                <a:lnTo>
                  <a:pt x="338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347839" y="3605796"/>
            <a:ext cx="1897380" cy="281940"/>
          </a:xfrm>
          <a:custGeom>
            <a:avLst/>
            <a:gdLst/>
            <a:ahLst/>
            <a:cxnLst/>
            <a:rect l="l" t="t" r="r" b="b"/>
            <a:pathLst>
              <a:path w="1897379" h="281939">
                <a:moveTo>
                  <a:pt x="992111" y="0"/>
                </a:moveTo>
                <a:lnTo>
                  <a:pt x="120396" y="0"/>
                </a:lnTo>
                <a:lnTo>
                  <a:pt x="0" y="0"/>
                </a:lnTo>
                <a:lnTo>
                  <a:pt x="0" y="281927"/>
                </a:lnTo>
                <a:lnTo>
                  <a:pt x="120396" y="281927"/>
                </a:lnTo>
                <a:lnTo>
                  <a:pt x="992111" y="281927"/>
                </a:lnTo>
                <a:lnTo>
                  <a:pt x="992111" y="0"/>
                </a:lnTo>
                <a:close/>
              </a:path>
              <a:path w="1897379" h="281939">
                <a:moveTo>
                  <a:pt x="1406639" y="0"/>
                </a:moveTo>
                <a:lnTo>
                  <a:pt x="1110996" y="0"/>
                </a:lnTo>
                <a:lnTo>
                  <a:pt x="992124" y="0"/>
                </a:lnTo>
                <a:lnTo>
                  <a:pt x="992124" y="281927"/>
                </a:lnTo>
                <a:lnTo>
                  <a:pt x="1110996" y="281927"/>
                </a:lnTo>
                <a:lnTo>
                  <a:pt x="1406639" y="281927"/>
                </a:lnTo>
                <a:lnTo>
                  <a:pt x="1406639" y="0"/>
                </a:lnTo>
                <a:close/>
              </a:path>
              <a:path w="1897379" h="281939">
                <a:moveTo>
                  <a:pt x="1897367" y="0"/>
                </a:moveTo>
                <a:lnTo>
                  <a:pt x="1834896" y="0"/>
                </a:lnTo>
                <a:lnTo>
                  <a:pt x="1527048" y="0"/>
                </a:lnTo>
                <a:lnTo>
                  <a:pt x="1406652" y="0"/>
                </a:lnTo>
                <a:lnTo>
                  <a:pt x="1406652" y="281927"/>
                </a:lnTo>
                <a:lnTo>
                  <a:pt x="1527048" y="281927"/>
                </a:lnTo>
                <a:lnTo>
                  <a:pt x="1834896" y="281927"/>
                </a:lnTo>
                <a:lnTo>
                  <a:pt x="1897367" y="281927"/>
                </a:lnTo>
                <a:lnTo>
                  <a:pt x="18973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404227" y="4306823"/>
            <a:ext cx="1841500" cy="281940"/>
          </a:xfrm>
          <a:custGeom>
            <a:avLst/>
            <a:gdLst/>
            <a:ahLst/>
            <a:cxnLst/>
            <a:rect l="l" t="t" r="r" b="b"/>
            <a:pathLst>
              <a:path w="1841500" h="281939">
                <a:moveTo>
                  <a:pt x="1840979" y="0"/>
                </a:moveTo>
                <a:lnTo>
                  <a:pt x="1840979" y="0"/>
                </a:lnTo>
                <a:lnTo>
                  <a:pt x="0" y="0"/>
                </a:lnTo>
                <a:lnTo>
                  <a:pt x="0" y="281940"/>
                </a:lnTo>
                <a:lnTo>
                  <a:pt x="1840979" y="281940"/>
                </a:lnTo>
                <a:lnTo>
                  <a:pt x="1840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264019" y="4657344"/>
            <a:ext cx="1981200" cy="281940"/>
          </a:xfrm>
          <a:custGeom>
            <a:avLst/>
            <a:gdLst/>
            <a:ahLst/>
            <a:cxnLst/>
            <a:rect l="l" t="t" r="r" b="b"/>
            <a:pathLst>
              <a:path w="1981200" h="281939">
                <a:moveTo>
                  <a:pt x="995159" y="0"/>
                </a:moveTo>
                <a:lnTo>
                  <a:pt x="473964" y="0"/>
                </a:lnTo>
                <a:lnTo>
                  <a:pt x="367284" y="0"/>
                </a:lnTo>
                <a:lnTo>
                  <a:pt x="0" y="0"/>
                </a:lnTo>
                <a:lnTo>
                  <a:pt x="0" y="281940"/>
                </a:lnTo>
                <a:lnTo>
                  <a:pt x="367284" y="281940"/>
                </a:lnTo>
                <a:lnTo>
                  <a:pt x="473964" y="281940"/>
                </a:lnTo>
                <a:lnTo>
                  <a:pt x="995159" y="281940"/>
                </a:lnTo>
                <a:lnTo>
                  <a:pt x="995159" y="0"/>
                </a:lnTo>
                <a:close/>
              </a:path>
              <a:path w="1981200" h="281939">
                <a:moveTo>
                  <a:pt x="1981187" y="0"/>
                </a:moveTo>
                <a:lnTo>
                  <a:pt x="1918716" y="0"/>
                </a:lnTo>
                <a:lnTo>
                  <a:pt x="1101852" y="0"/>
                </a:lnTo>
                <a:lnTo>
                  <a:pt x="995172" y="0"/>
                </a:lnTo>
                <a:lnTo>
                  <a:pt x="995172" y="281940"/>
                </a:lnTo>
                <a:lnTo>
                  <a:pt x="1101852" y="281940"/>
                </a:lnTo>
                <a:lnTo>
                  <a:pt x="1918716" y="281940"/>
                </a:lnTo>
                <a:lnTo>
                  <a:pt x="1981187" y="281940"/>
                </a:lnTo>
                <a:lnTo>
                  <a:pt x="1981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184771" y="5358434"/>
            <a:ext cx="2060575" cy="281940"/>
          </a:xfrm>
          <a:custGeom>
            <a:avLst/>
            <a:gdLst/>
            <a:ahLst/>
            <a:cxnLst/>
            <a:rect l="l" t="t" r="r" b="b"/>
            <a:pathLst>
              <a:path w="2060575" h="281939">
                <a:moveTo>
                  <a:pt x="2060435" y="0"/>
                </a:moveTo>
                <a:lnTo>
                  <a:pt x="2060435" y="0"/>
                </a:lnTo>
                <a:lnTo>
                  <a:pt x="0" y="0"/>
                </a:lnTo>
                <a:lnTo>
                  <a:pt x="0" y="281940"/>
                </a:lnTo>
                <a:lnTo>
                  <a:pt x="2060435" y="281940"/>
                </a:lnTo>
                <a:lnTo>
                  <a:pt x="2060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38606" y="1412722"/>
            <a:ext cx="8408670" cy="458406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386080" marR="53975" indent="-374015">
              <a:lnSpc>
                <a:spcPts val="2760"/>
              </a:lnSpc>
              <a:spcBef>
                <a:spcPts val="254"/>
              </a:spcBef>
              <a:buSzPct val="115000"/>
              <a:buAutoNum type="arabicPeriod"/>
              <a:tabLst>
                <a:tab pos="387350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Microphones:</a:t>
            </a:r>
            <a:r>
              <a:rPr dirty="0" sz="2000" spc="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High-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quality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microphones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would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be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necessary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capture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clear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audio</a:t>
            </a:r>
            <a:r>
              <a:rPr dirty="0" sz="20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input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 recognition.</a:t>
            </a:r>
            <a:endParaRPr sz="2000">
              <a:latin typeface="Times New Roman"/>
              <a:cs typeface="Times New Roman"/>
            </a:endParaRPr>
          </a:p>
          <a:p>
            <a:pPr algn="just" marL="386080" marR="53975" indent="-374015">
              <a:lnSpc>
                <a:spcPts val="2760"/>
              </a:lnSpc>
              <a:buSzPct val="115000"/>
              <a:buAutoNum type="arabicPeriod"/>
              <a:tabLst>
                <a:tab pos="387350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Raspberry</a:t>
            </a:r>
            <a:r>
              <a:rPr dirty="0" sz="2000" spc="2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Pi:</a:t>
            </a:r>
            <a:r>
              <a:rPr dirty="0" sz="2000" spc="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Serving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central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processing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unit,</a:t>
            </a:r>
            <a:r>
              <a:rPr dirty="0" sz="20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Raspberry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Pi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would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handle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processing,</a:t>
            </a:r>
            <a:r>
              <a:rPr dirty="0" sz="20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communication</a:t>
            </a:r>
            <a:r>
              <a:rPr dirty="0" sz="20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20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external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devices,</a:t>
            </a:r>
            <a:r>
              <a:rPr dirty="0" sz="20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0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interfacing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20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smart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lenses.</a:t>
            </a:r>
            <a:endParaRPr sz="2000">
              <a:latin typeface="Times New Roman"/>
              <a:cs typeface="Times New Roman"/>
            </a:endParaRPr>
          </a:p>
          <a:p>
            <a:pPr algn="just" marL="385445" marR="53975" indent="-373380">
              <a:lnSpc>
                <a:spcPts val="2760"/>
              </a:lnSpc>
              <a:buSzPct val="115000"/>
              <a:buAutoNum type="arabicPeriod"/>
              <a:tabLst>
                <a:tab pos="387350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Battery</a:t>
            </a:r>
            <a:r>
              <a:rPr dirty="0" sz="2000" spc="120" b="1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2000" spc="100" b="1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Power</a:t>
            </a:r>
            <a:r>
              <a:rPr dirty="0" sz="2000" spc="100" b="1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Supply:</a:t>
            </a:r>
            <a:r>
              <a:rPr dirty="0" sz="2000" spc="110" b="1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000" spc="7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reliable</a:t>
            </a:r>
            <a:r>
              <a:rPr dirty="0" sz="2000" spc="11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power</a:t>
            </a:r>
            <a:r>
              <a:rPr dirty="0" sz="2000" spc="12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source,</a:t>
            </a:r>
            <a:r>
              <a:rPr dirty="0" sz="2000" spc="11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either</a:t>
            </a:r>
            <a:r>
              <a:rPr dirty="0" sz="2000" spc="12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through</a:t>
            </a:r>
            <a:r>
              <a:rPr dirty="0" sz="2000" spc="114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 spc="-5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dirty="0" sz="2000" spc="-5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rechargeable</a:t>
            </a:r>
            <a:r>
              <a:rPr dirty="0" sz="2000" spc="3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battery</a:t>
            </a:r>
            <a:r>
              <a:rPr dirty="0" sz="2000" spc="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2000" spc="4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constant</a:t>
            </a:r>
            <a:r>
              <a:rPr dirty="0" sz="2000" spc="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power</a:t>
            </a:r>
            <a:r>
              <a:rPr dirty="0" sz="2000" spc="4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supply,</a:t>
            </a:r>
            <a:r>
              <a:rPr dirty="0" sz="2000" spc="4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would</a:t>
            </a:r>
            <a:r>
              <a:rPr dirty="0" sz="2000" spc="4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be</a:t>
            </a:r>
            <a:r>
              <a:rPr dirty="0" sz="2000" spc="40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essential</a:t>
            </a:r>
            <a:r>
              <a:rPr dirty="0" sz="2000" spc="3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2000" spc="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smart</a:t>
            </a:r>
            <a:r>
              <a:rPr dirty="0" sz="20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lenses</a:t>
            </a:r>
            <a:r>
              <a:rPr dirty="0" sz="20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operate.</a:t>
            </a:r>
            <a:endParaRPr sz="2000">
              <a:latin typeface="Times New Roman"/>
              <a:cs typeface="Times New Roman"/>
            </a:endParaRPr>
          </a:p>
          <a:p>
            <a:pPr algn="just" marL="386080" marR="54610" indent="-374015">
              <a:lnSpc>
                <a:spcPts val="2760"/>
              </a:lnSpc>
              <a:spcBef>
                <a:spcPts val="5"/>
              </a:spcBef>
              <a:buSzPct val="115000"/>
              <a:buAutoNum type="arabicPeriod"/>
              <a:tabLst>
                <a:tab pos="387350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Connectivity</a:t>
            </a:r>
            <a:r>
              <a:rPr dirty="0" sz="2000" spc="420" b="1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Modules:</a:t>
            </a:r>
            <a:r>
              <a:rPr dirty="0" sz="2000" spc="425" b="1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WiFi</a:t>
            </a:r>
            <a:r>
              <a:rPr dirty="0" sz="2000" spc="41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2000" spc="43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Bluetooth</a:t>
            </a:r>
            <a:r>
              <a:rPr dirty="0" sz="2000" spc="434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modules</a:t>
            </a:r>
            <a:r>
              <a:rPr dirty="0" sz="2000" spc="42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would</a:t>
            </a:r>
            <a:r>
              <a:rPr dirty="0" sz="2000" spc="42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enable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communication</a:t>
            </a:r>
            <a:r>
              <a:rPr dirty="0" sz="2000" spc="3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between</a:t>
            </a:r>
            <a:r>
              <a:rPr dirty="0" sz="2000" spc="3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3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smart</a:t>
            </a:r>
            <a:r>
              <a:rPr dirty="0" sz="2000" spc="3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lenses,</a:t>
            </a:r>
            <a:r>
              <a:rPr dirty="0" sz="2000" spc="3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Raspberry</a:t>
            </a:r>
            <a:r>
              <a:rPr dirty="0" sz="2000" spc="3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Pi,</a:t>
            </a:r>
            <a:r>
              <a:rPr dirty="0" sz="2000" spc="3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000" spc="3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dirty="0" sz="2000" spc="3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external</a:t>
            </a:r>
            <a:endParaRPr sz="2000">
              <a:latin typeface="Times New Roman"/>
              <a:cs typeface="Times New Roman"/>
            </a:endParaRPr>
          </a:p>
          <a:p>
            <a:pPr marL="387350">
              <a:lnSpc>
                <a:spcPct val="100000"/>
              </a:lnSpc>
              <a:spcBef>
                <a:spcPts val="210"/>
              </a:spcBef>
            </a:pP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387350" marR="55244" indent="-375285">
              <a:lnSpc>
                <a:spcPts val="2760"/>
              </a:lnSpc>
              <a:spcBef>
                <a:spcPts val="100"/>
              </a:spcBef>
              <a:buSzPct val="115000"/>
              <a:buAutoNum type="arabicPeriod" startAt="5"/>
              <a:tabLst>
                <a:tab pos="387350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OLED or</a:t>
            </a:r>
            <a:r>
              <a:rPr dirty="0" sz="2000" spc="-4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LCD:</a:t>
            </a:r>
            <a:r>
              <a:rPr dirty="0" sz="2000" spc="-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supposed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be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screen to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display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recognized</a:t>
            </a:r>
            <a:r>
              <a:rPr dirty="0" sz="20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software</a:t>
            </a:r>
            <a:r>
              <a:rPr dirty="0" sz="20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microphone.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03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/>
              <a:t>SOFTWARE</a:t>
            </a:r>
            <a:r>
              <a:rPr dirty="0" sz="3600" spc="-180"/>
              <a:t> </a:t>
            </a:r>
            <a:r>
              <a:rPr dirty="0" sz="3600" spc="-10"/>
              <a:t>REQUIREMENTS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9182734" y="1502663"/>
            <a:ext cx="62865" cy="281940"/>
          </a:xfrm>
          <a:custGeom>
            <a:avLst/>
            <a:gdLst/>
            <a:ahLst/>
            <a:cxnLst/>
            <a:rect l="l" t="t" r="r" b="b"/>
            <a:pathLst>
              <a:path w="62865" h="281939">
                <a:moveTo>
                  <a:pt x="62483" y="0"/>
                </a:moveTo>
                <a:lnTo>
                  <a:pt x="0" y="0"/>
                </a:lnTo>
                <a:lnTo>
                  <a:pt x="0" y="281939"/>
                </a:lnTo>
                <a:lnTo>
                  <a:pt x="62483" y="281939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182734" y="1853183"/>
            <a:ext cx="62865" cy="281940"/>
          </a:xfrm>
          <a:custGeom>
            <a:avLst/>
            <a:gdLst/>
            <a:ahLst/>
            <a:cxnLst/>
            <a:rect l="l" t="t" r="r" b="b"/>
            <a:pathLst>
              <a:path w="62865" h="281939">
                <a:moveTo>
                  <a:pt x="62483" y="0"/>
                </a:moveTo>
                <a:lnTo>
                  <a:pt x="0" y="0"/>
                </a:lnTo>
                <a:lnTo>
                  <a:pt x="0" y="281939"/>
                </a:lnTo>
                <a:lnTo>
                  <a:pt x="62483" y="281939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182734" y="2554223"/>
            <a:ext cx="62865" cy="281940"/>
          </a:xfrm>
          <a:custGeom>
            <a:avLst/>
            <a:gdLst/>
            <a:ahLst/>
            <a:cxnLst/>
            <a:rect l="l" t="t" r="r" b="b"/>
            <a:pathLst>
              <a:path w="62865" h="281939">
                <a:moveTo>
                  <a:pt x="62483" y="0"/>
                </a:moveTo>
                <a:lnTo>
                  <a:pt x="0" y="0"/>
                </a:lnTo>
                <a:lnTo>
                  <a:pt x="0" y="281939"/>
                </a:lnTo>
                <a:lnTo>
                  <a:pt x="62483" y="281939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873363" y="2904743"/>
            <a:ext cx="372110" cy="281940"/>
          </a:xfrm>
          <a:custGeom>
            <a:avLst/>
            <a:gdLst/>
            <a:ahLst/>
            <a:cxnLst/>
            <a:rect l="l" t="t" r="r" b="b"/>
            <a:pathLst>
              <a:path w="372109" h="281939">
                <a:moveTo>
                  <a:pt x="371843" y="0"/>
                </a:moveTo>
                <a:lnTo>
                  <a:pt x="309372" y="0"/>
                </a:lnTo>
                <a:lnTo>
                  <a:pt x="0" y="0"/>
                </a:lnTo>
                <a:lnTo>
                  <a:pt x="0" y="281940"/>
                </a:lnTo>
                <a:lnTo>
                  <a:pt x="309372" y="281940"/>
                </a:lnTo>
                <a:lnTo>
                  <a:pt x="371843" y="281940"/>
                </a:lnTo>
                <a:lnTo>
                  <a:pt x="371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018655" y="3605796"/>
            <a:ext cx="2226945" cy="281940"/>
          </a:xfrm>
          <a:custGeom>
            <a:avLst/>
            <a:gdLst/>
            <a:ahLst/>
            <a:cxnLst/>
            <a:rect l="l" t="t" r="r" b="b"/>
            <a:pathLst>
              <a:path w="2226945" h="281939">
                <a:moveTo>
                  <a:pt x="1126223" y="0"/>
                </a:moveTo>
                <a:lnTo>
                  <a:pt x="0" y="0"/>
                </a:lnTo>
                <a:lnTo>
                  <a:pt x="0" y="281927"/>
                </a:lnTo>
                <a:lnTo>
                  <a:pt x="1126223" y="281927"/>
                </a:lnTo>
                <a:lnTo>
                  <a:pt x="1126223" y="0"/>
                </a:lnTo>
                <a:close/>
              </a:path>
              <a:path w="2226945" h="281939">
                <a:moveTo>
                  <a:pt x="1854695" y="0"/>
                </a:moveTo>
                <a:lnTo>
                  <a:pt x="1714500" y="0"/>
                </a:lnTo>
                <a:lnTo>
                  <a:pt x="1264920" y="0"/>
                </a:lnTo>
                <a:lnTo>
                  <a:pt x="1126236" y="0"/>
                </a:lnTo>
                <a:lnTo>
                  <a:pt x="1126236" y="281927"/>
                </a:lnTo>
                <a:lnTo>
                  <a:pt x="1264920" y="281927"/>
                </a:lnTo>
                <a:lnTo>
                  <a:pt x="1714500" y="281927"/>
                </a:lnTo>
                <a:lnTo>
                  <a:pt x="1854695" y="281927"/>
                </a:lnTo>
                <a:lnTo>
                  <a:pt x="1854695" y="0"/>
                </a:lnTo>
                <a:close/>
              </a:path>
              <a:path w="2226945" h="281939">
                <a:moveTo>
                  <a:pt x="2226551" y="0"/>
                </a:moveTo>
                <a:lnTo>
                  <a:pt x="2164080" y="0"/>
                </a:lnTo>
                <a:lnTo>
                  <a:pt x="1854708" y="0"/>
                </a:lnTo>
                <a:lnTo>
                  <a:pt x="1854708" y="281927"/>
                </a:lnTo>
                <a:lnTo>
                  <a:pt x="2164080" y="281927"/>
                </a:lnTo>
                <a:lnTo>
                  <a:pt x="2226551" y="281927"/>
                </a:lnTo>
                <a:lnTo>
                  <a:pt x="2226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139051" y="3956303"/>
            <a:ext cx="2106295" cy="281940"/>
          </a:xfrm>
          <a:custGeom>
            <a:avLst/>
            <a:gdLst/>
            <a:ahLst/>
            <a:cxnLst/>
            <a:rect l="l" t="t" r="r" b="b"/>
            <a:pathLst>
              <a:path w="2106295" h="281939">
                <a:moveTo>
                  <a:pt x="2106155" y="0"/>
                </a:moveTo>
                <a:lnTo>
                  <a:pt x="2106155" y="0"/>
                </a:lnTo>
                <a:lnTo>
                  <a:pt x="0" y="0"/>
                </a:lnTo>
                <a:lnTo>
                  <a:pt x="0" y="281940"/>
                </a:lnTo>
                <a:lnTo>
                  <a:pt x="2106155" y="281940"/>
                </a:lnTo>
                <a:lnTo>
                  <a:pt x="2106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085711" y="4657344"/>
            <a:ext cx="2161540" cy="281940"/>
          </a:xfrm>
          <a:custGeom>
            <a:avLst/>
            <a:gdLst/>
            <a:ahLst/>
            <a:cxnLst/>
            <a:rect l="l" t="t" r="r" b="b"/>
            <a:pathLst>
              <a:path w="2161540" h="281939">
                <a:moveTo>
                  <a:pt x="789419" y="0"/>
                </a:moveTo>
                <a:lnTo>
                  <a:pt x="0" y="0"/>
                </a:lnTo>
                <a:lnTo>
                  <a:pt x="0" y="281940"/>
                </a:lnTo>
                <a:lnTo>
                  <a:pt x="789419" y="281940"/>
                </a:lnTo>
                <a:lnTo>
                  <a:pt x="789419" y="0"/>
                </a:lnTo>
                <a:close/>
              </a:path>
              <a:path w="2161540" h="281939">
                <a:moveTo>
                  <a:pt x="2161019" y="0"/>
                </a:moveTo>
                <a:lnTo>
                  <a:pt x="2161019" y="0"/>
                </a:lnTo>
                <a:lnTo>
                  <a:pt x="789432" y="0"/>
                </a:lnTo>
                <a:lnTo>
                  <a:pt x="789432" y="281940"/>
                </a:lnTo>
                <a:lnTo>
                  <a:pt x="2161019" y="281940"/>
                </a:lnTo>
                <a:lnTo>
                  <a:pt x="2161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175627" y="5007864"/>
            <a:ext cx="2070100" cy="281940"/>
          </a:xfrm>
          <a:custGeom>
            <a:avLst/>
            <a:gdLst/>
            <a:ahLst/>
            <a:cxnLst/>
            <a:rect l="l" t="t" r="r" b="b"/>
            <a:pathLst>
              <a:path w="2070100" h="281939">
                <a:moveTo>
                  <a:pt x="2069579" y="0"/>
                </a:moveTo>
                <a:lnTo>
                  <a:pt x="2069579" y="0"/>
                </a:lnTo>
                <a:lnTo>
                  <a:pt x="0" y="0"/>
                </a:lnTo>
                <a:lnTo>
                  <a:pt x="0" y="281940"/>
                </a:lnTo>
                <a:lnTo>
                  <a:pt x="2069579" y="281940"/>
                </a:lnTo>
                <a:lnTo>
                  <a:pt x="20695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916547" y="5358434"/>
            <a:ext cx="2329180" cy="281940"/>
          </a:xfrm>
          <a:custGeom>
            <a:avLst/>
            <a:gdLst/>
            <a:ahLst/>
            <a:cxnLst/>
            <a:rect l="l" t="t" r="r" b="b"/>
            <a:pathLst>
              <a:path w="2329179" h="281939">
                <a:moveTo>
                  <a:pt x="2328659" y="0"/>
                </a:moveTo>
                <a:lnTo>
                  <a:pt x="2328659" y="0"/>
                </a:lnTo>
                <a:lnTo>
                  <a:pt x="0" y="0"/>
                </a:lnTo>
                <a:lnTo>
                  <a:pt x="0" y="281940"/>
                </a:lnTo>
                <a:lnTo>
                  <a:pt x="2328659" y="281940"/>
                </a:lnTo>
                <a:lnTo>
                  <a:pt x="2328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52322" y="1412722"/>
            <a:ext cx="8346440" cy="4584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73380" marR="7620" indent="-361315">
              <a:lnSpc>
                <a:spcPct val="114300"/>
              </a:lnSpc>
              <a:buSzPct val="105000"/>
              <a:buAutoNum type="arabicPeriod"/>
              <a:tabLst>
                <a:tab pos="373380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dirty="0" sz="2000" spc="1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Recognition</a:t>
            </a:r>
            <a:r>
              <a:rPr dirty="0" sz="2000" spc="114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Software:</a:t>
            </a:r>
            <a:r>
              <a:rPr dirty="0" sz="2000" spc="1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Advanced</a:t>
            </a:r>
            <a:r>
              <a:rPr dirty="0" sz="200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dirty="0" sz="2000" spc="11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recognition</a:t>
            </a:r>
            <a:r>
              <a:rPr dirty="0" sz="200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software,</a:t>
            </a:r>
            <a:r>
              <a:rPr dirty="0" sz="2000" spc="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such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2000" spc="2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Google</a:t>
            </a:r>
            <a:r>
              <a:rPr dirty="0" sz="2000" spc="2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Speech-to-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dirty="0" sz="2000" spc="2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2000" spc="2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Microsoft</a:t>
            </a:r>
            <a:r>
              <a:rPr dirty="0" sz="2000" spc="2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Azure</a:t>
            </a:r>
            <a:r>
              <a:rPr dirty="0" sz="2000" spc="2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Speech,</a:t>
            </a:r>
            <a:r>
              <a:rPr dirty="0" sz="2000" spc="2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would</a:t>
            </a:r>
            <a:r>
              <a:rPr dirty="0" sz="2000" spc="2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be</a:t>
            </a:r>
            <a:r>
              <a:rPr dirty="0" sz="2000" spc="2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needed</a:t>
            </a:r>
            <a:r>
              <a:rPr dirty="0" sz="2000" spc="2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convert</a:t>
            </a:r>
            <a:r>
              <a:rPr dirty="0" sz="20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spoken</a:t>
            </a:r>
            <a:r>
              <a:rPr dirty="0" sz="20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language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 text.</a:t>
            </a:r>
            <a:endParaRPr sz="2000">
              <a:latin typeface="Times New Roman"/>
              <a:cs typeface="Times New Roman"/>
            </a:endParaRPr>
          </a:p>
          <a:p>
            <a:pPr algn="just" marL="373380" marR="7620" indent="-361315">
              <a:lnSpc>
                <a:spcPts val="2760"/>
              </a:lnSpc>
              <a:spcBef>
                <a:spcPts val="150"/>
              </a:spcBef>
              <a:buSzPct val="105000"/>
              <a:buAutoNum type="arabicPeriod"/>
              <a:tabLst>
                <a:tab pos="373380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2000" spc="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Interface</a:t>
            </a:r>
            <a:r>
              <a:rPr dirty="0" sz="2000" spc="8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Software:</a:t>
            </a:r>
            <a:r>
              <a:rPr dirty="0" sz="2000" spc="8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Software</a:t>
            </a:r>
            <a:r>
              <a:rPr dirty="0" sz="200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200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designing</a:t>
            </a:r>
            <a:r>
              <a:rPr dirty="0" sz="2000" spc="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000" spc="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implementing</a:t>
            </a:r>
            <a:r>
              <a:rPr dirty="0" sz="200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user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interface</a:t>
            </a:r>
            <a:r>
              <a:rPr dirty="0" sz="2000" spc="3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2000" spc="3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3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smart</a:t>
            </a:r>
            <a:r>
              <a:rPr dirty="0" sz="2000" spc="3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lenses,</a:t>
            </a:r>
            <a:r>
              <a:rPr dirty="0" sz="2000" spc="3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dirty="0" sz="2000" spc="3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readability</a:t>
            </a:r>
            <a:r>
              <a:rPr dirty="0" sz="2000" spc="3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000" spc="3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ease</a:t>
            </a:r>
            <a:r>
              <a:rPr dirty="0" sz="2000" spc="3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2000" spc="3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use</a:t>
            </a:r>
            <a:r>
              <a:rPr dirty="0" sz="2000" spc="3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2000" spc="3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wearer.</a:t>
            </a:r>
            <a:endParaRPr sz="2000">
              <a:latin typeface="Times New Roman"/>
              <a:cs typeface="Times New Roman"/>
            </a:endParaRPr>
          </a:p>
          <a:p>
            <a:pPr algn="just" marL="373380" marR="5080" indent="-361315">
              <a:lnSpc>
                <a:spcPts val="2760"/>
              </a:lnSpc>
              <a:spcBef>
                <a:spcPts val="5"/>
              </a:spcBef>
              <a:buSzPct val="105000"/>
              <a:buAutoNum type="arabicPeriod"/>
              <a:tabLst>
                <a:tab pos="373380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Operating</a:t>
            </a:r>
            <a:r>
              <a:rPr dirty="0" sz="2000" spc="30" b="1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System:</a:t>
            </a:r>
            <a:r>
              <a:rPr dirty="0" sz="2000" spc="35" b="1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000" spc="4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lightweight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operating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compatible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Raspberry</a:t>
            </a:r>
            <a:r>
              <a:rPr dirty="0" sz="2000" spc="4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Pi,</a:t>
            </a:r>
            <a:r>
              <a:rPr dirty="0" sz="2000" spc="4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dirty="0" sz="2000" spc="4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2000" spc="4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Raspbian</a:t>
            </a:r>
            <a:r>
              <a:rPr dirty="0" sz="2000" spc="40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2000" spc="40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Ubuntu,</a:t>
            </a:r>
            <a:r>
              <a:rPr dirty="0" sz="2000" spc="4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would</a:t>
            </a:r>
            <a:r>
              <a:rPr dirty="0" sz="2000" spc="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be</a:t>
            </a:r>
            <a:r>
              <a:rPr dirty="0" sz="2000" spc="3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required</a:t>
            </a:r>
            <a:r>
              <a:rPr dirty="0" sz="2000" spc="4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000" spc="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run</a:t>
            </a:r>
            <a:r>
              <a:rPr dirty="0" sz="2000" spc="40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necessary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software</a:t>
            </a:r>
            <a:r>
              <a:rPr dirty="0" sz="20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algn="just" marL="373380" indent="-361315">
              <a:lnSpc>
                <a:spcPct val="100000"/>
              </a:lnSpc>
              <a:spcBef>
                <a:spcPts val="105"/>
              </a:spcBef>
              <a:buSzPct val="105000"/>
              <a:buAutoNum type="arabicPeriod"/>
              <a:tabLst>
                <a:tab pos="373380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Software</a:t>
            </a:r>
            <a:r>
              <a:rPr dirty="0" sz="2000" spc="6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Libraries:</a:t>
            </a:r>
            <a:r>
              <a:rPr dirty="0" sz="2000" spc="7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Libraries</a:t>
            </a:r>
            <a:r>
              <a:rPr dirty="0" sz="20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dirty="0" sz="20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required</a:t>
            </a:r>
            <a:r>
              <a:rPr dirty="0" sz="200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0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perform</a:t>
            </a:r>
            <a:r>
              <a:rPr dirty="0" sz="20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00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specific</a:t>
            </a:r>
            <a:r>
              <a:rPr dirty="0" sz="200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task</a:t>
            </a:r>
            <a:r>
              <a:rPr dirty="0" sz="200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dirty="0" sz="20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endParaRPr sz="2000">
              <a:latin typeface="Times New Roman"/>
              <a:cs typeface="Times New Roman"/>
            </a:endParaRPr>
          </a:p>
          <a:p>
            <a:pPr algn="just" marL="373380" marR="5080">
              <a:lnSpc>
                <a:spcPts val="2760"/>
              </a:lnSpc>
              <a:spcBef>
                <a:spcPts val="85"/>
              </a:spcBef>
            </a:pP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want</a:t>
            </a:r>
            <a:r>
              <a:rPr dirty="0" sz="2000" spc="3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000" spc="3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execute</a:t>
            </a:r>
            <a:r>
              <a:rPr dirty="0" sz="2000" spc="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through</a:t>
            </a:r>
            <a:r>
              <a:rPr dirty="0" sz="2000" spc="3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000" spc="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code</a:t>
            </a:r>
            <a:r>
              <a:rPr dirty="0" sz="2000" spc="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2000" spc="3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000" spc="3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particular</a:t>
            </a:r>
            <a:r>
              <a:rPr dirty="0" sz="2000" spc="3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coding</a:t>
            </a:r>
            <a:r>
              <a:rPr dirty="0" sz="2000" spc="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language.</a:t>
            </a:r>
            <a:r>
              <a:rPr dirty="0" sz="2000" spc="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Libraries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which</a:t>
            </a:r>
            <a:r>
              <a:rPr dirty="0" sz="200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dirty="0" sz="200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dirty="0" sz="2000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2000" spc="1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200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000" spc="1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dirty="0" sz="2000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dirty="0" sz="200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Recognition</a:t>
            </a:r>
            <a:r>
              <a:rPr dirty="0" sz="200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library,</a:t>
            </a:r>
            <a:r>
              <a:rPr dirty="0" sz="2000" spc="11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Google</a:t>
            </a:r>
            <a:r>
              <a:rPr dirty="0" sz="200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Trans, OpenAI.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669791"/>
            <a:ext cx="2493645" cy="3188335"/>
            <a:chOff x="0" y="3669791"/>
            <a:chExt cx="2493645" cy="3188335"/>
          </a:xfrm>
        </p:grpSpPr>
        <p:sp>
          <p:nvSpPr>
            <p:cNvPr id="3" name="object 3" descr="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368" y="3669791"/>
              <a:ext cx="2215896" cy="238810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312826" y="317753"/>
            <a:ext cx="17710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RASPBERRY</a:t>
            </a:r>
            <a:r>
              <a:rPr dirty="0" sz="18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PI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12947" y="317753"/>
            <a:ext cx="5033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CONNECTING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RASPBEERYPI</a:t>
            </a:r>
            <a:r>
              <a:rPr dirty="0" sz="18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OLED</a:t>
            </a:r>
            <a:r>
              <a:rPr dirty="0" sz="18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SCREEN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307" y="800100"/>
            <a:ext cx="2414016" cy="274929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1296" y="1110996"/>
            <a:ext cx="5602224" cy="30190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4016" y="677672"/>
            <a:ext cx="59588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VCC(OLED)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1(Raspberry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Pi),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GND(OLED)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Pin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6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(Raspberry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Pi) </a:t>
            </a:r>
            <a:r>
              <a:rPr dirty="0" sz="1600">
                <a:latin typeface="Times New Roman"/>
                <a:cs typeface="Times New Roman"/>
              </a:rPr>
              <a:t>SCL(OLED)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5(Raspberry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Pi),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SDA(OLED)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3(Raspberry</a:t>
            </a:r>
            <a:r>
              <a:rPr dirty="0" sz="1600" spc="-25">
                <a:latin typeface="Times New Roman"/>
                <a:cs typeface="Times New Roman"/>
              </a:rPr>
              <a:t> Pi)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9942" y="1739900"/>
            <a:ext cx="263334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404040"/>
                </a:solidFill>
                <a:latin typeface="Trebuchet MS"/>
                <a:cs typeface="Trebuchet MS"/>
              </a:rPr>
              <a:t>PROTOTYPE</a:t>
            </a:r>
            <a:r>
              <a:rPr dirty="0" sz="1800" spc="-70" b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0">
                <a:solidFill>
                  <a:srgbClr val="404040"/>
                </a:solidFill>
                <a:latin typeface="Trebuchet MS"/>
                <a:cs typeface="Trebuchet MS"/>
              </a:rPr>
              <a:t>CONNECTION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2506979"/>
            <a:ext cx="4800600" cy="28849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0" b="0">
                <a:latin typeface="Trebuchet MS"/>
                <a:cs typeface="Trebuchet MS"/>
              </a:rPr>
              <a:t>IMPLEMENTATION</a:t>
            </a:r>
            <a:r>
              <a:rPr dirty="0" sz="3600" spc="-220" b="0">
                <a:latin typeface="Trebuchet MS"/>
                <a:cs typeface="Trebuchet MS"/>
              </a:rPr>
              <a:t> </a:t>
            </a:r>
            <a:r>
              <a:rPr dirty="0" sz="3600" b="0">
                <a:latin typeface="Trebuchet MS"/>
                <a:cs typeface="Trebuchet MS"/>
              </a:rPr>
              <a:t>AND</a:t>
            </a:r>
            <a:r>
              <a:rPr dirty="0" sz="3600" spc="-5" b="0">
                <a:latin typeface="Trebuchet MS"/>
                <a:cs typeface="Trebuchet MS"/>
              </a:rPr>
              <a:t> </a:t>
            </a:r>
            <a:r>
              <a:rPr dirty="0" sz="3600" spc="-20" b="0">
                <a:latin typeface="Trebuchet MS"/>
                <a:cs typeface="Trebuchet MS"/>
              </a:rPr>
              <a:t>CODE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58697" y="3746703"/>
            <a:ext cx="1863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Modules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Libraries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63" y="1074419"/>
            <a:ext cx="5061204" cy="249936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029450" y="5686755"/>
            <a:ext cx="1505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Hardware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Setup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4520" y="932688"/>
            <a:ext cx="6406896" cy="4587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56310" y="635253"/>
            <a:ext cx="1987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SOFTWARE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SETUP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752" y="934210"/>
            <a:ext cx="8074152" cy="58689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99084" y="4283786"/>
            <a:ext cx="2935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OLED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Configuration </a:t>
            </a:r>
            <a:r>
              <a:rPr dirty="0" sz="1800" spc="-10"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68" y="370331"/>
            <a:ext cx="4800600" cy="379323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12255" y="4439792"/>
            <a:ext cx="2620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State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Management: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Default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3684" y="708659"/>
            <a:ext cx="4494275" cy="34549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56310" y="2187955"/>
            <a:ext cx="3692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MANAGEMENT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TRANSLATION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19420" y="2187955"/>
            <a:ext cx="2902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MANAGEMENT:OPENAI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2916935"/>
            <a:ext cx="3800855" cy="33543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2223" y="2916935"/>
            <a:ext cx="3866387" cy="33543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75234"/>
            <a:ext cx="6172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7425" algn="l"/>
              </a:tabLst>
            </a:pPr>
            <a:r>
              <a:rPr dirty="0" sz="3600" spc="-10"/>
              <a:t>RESULTS</a:t>
            </a:r>
            <a:r>
              <a:rPr dirty="0" sz="3600"/>
              <a:t>	AND </a:t>
            </a:r>
            <a:r>
              <a:rPr dirty="0" sz="3600" spc="-10"/>
              <a:t>DISCUSSION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1865122" y="1243329"/>
            <a:ext cx="7680959" cy="2132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600" b="1">
                <a:latin typeface="Times New Roman"/>
                <a:cs typeface="Times New Roman"/>
              </a:rPr>
              <a:t>REAL</a:t>
            </a:r>
            <a:r>
              <a:rPr dirty="0" sz="1600" spc="-1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TIME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TRANSCRPTION</a:t>
            </a:r>
            <a:endParaRPr sz="1600">
              <a:latin typeface="Times New Roman"/>
              <a:cs typeface="Times New Roman"/>
            </a:endParaRPr>
          </a:p>
          <a:p>
            <a:pPr marL="12700" marR="5080" indent="55880">
              <a:lnSpc>
                <a:spcPct val="100400"/>
              </a:lnSpc>
              <a:spcBef>
                <a:spcPts val="1180"/>
              </a:spcBef>
            </a:pPr>
            <a:r>
              <a:rPr dirty="0" sz="1600">
                <a:latin typeface="Times New Roman"/>
                <a:cs typeface="Times New Roman"/>
              </a:rPr>
              <a:t>Development of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smart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lens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interface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audio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transcription has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been </a:t>
            </a:r>
            <a:r>
              <a:rPr dirty="0" sz="1600">
                <a:latin typeface="Times New Roman"/>
                <a:cs typeface="Times New Roman"/>
              </a:rPr>
              <a:t>done.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integration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microphone with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smart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glasses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allows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capture </a:t>
            </a:r>
            <a:r>
              <a:rPr dirty="0" sz="1600">
                <a:latin typeface="Times New Roman"/>
                <a:cs typeface="Times New Roman"/>
              </a:rPr>
              <a:t>audio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input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effectively.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audio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Raspberry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Pi,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runs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speech- to-</a:t>
            </a:r>
            <a:r>
              <a:rPr dirty="0" sz="1600">
                <a:latin typeface="Times New Roman"/>
                <a:cs typeface="Times New Roman"/>
              </a:rPr>
              <a:t>text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algorithm.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transcribed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text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displayed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OLED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screen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embedded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smart glasses.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feature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ensures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live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transcription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conversations</a:t>
            </a:r>
            <a:r>
              <a:rPr dirty="0" sz="1600" spc="-25">
                <a:latin typeface="Times New Roman"/>
                <a:cs typeface="Times New Roman"/>
              </a:rPr>
              <a:t> or </a:t>
            </a:r>
            <a:r>
              <a:rPr dirty="0" sz="1600">
                <a:latin typeface="Times New Roman"/>
                <a:cs typeface="Times New Roman"/>
              </a:rPr>
              <a:t>environmental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sounds,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making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particularly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useful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individuals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hearing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impairments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noisy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environments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651" y="3852671"/>
            <a:ext cx="1722120" cy="179374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5171" y="3852671"/>
            <a:ext cx="1629155" cy="16855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56310" y="635253"/>
            <a:ext cx="8432165" cy="17646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Language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Translation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Transcriptions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next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objective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translate 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transcriptions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different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languages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user's </a:t>
            </a:r>
            <a:r>
              <a:rPr dirty="0" sz="1600">
                <a:latin typeface="Times New Roman"/>
                <a:cs typeface="Times New Roman"/>
              </a:rPr>
              <a:t>requirements.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implementation of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language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translation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module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interfaces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real-</a:t>
            </a:r>
            <a:r>
              <a:rPr dirty="0" sz="1600" spc="-20">
                <a:latin typeface="Times New Roman"/>
                <a:cs typeface="Times New Roman"/>
              </a:rPr>
              <a:t>time </a:t>
            </a:r>
            <a:r>
              <a:rPr dirty="0" sz="1600">
                <a:latin typeface="Times New Roman"/>
                <a:cs typeface="Times New Roman"/>
              </a:rPr>
              <a:t>transcription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been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done.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Utilizing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cloud-</a:t>
            </a:r>
            <a:r>
              <a:rPr dirty="0" sz="1600">
                <a:latin typeface="Times New Roman"/>
                <a:cs typeface="Times New Roman"/>
              </a:rPr>
              <a:t>based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translation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services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WiFi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module,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transcribed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text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instantly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translated into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desired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language.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translated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text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then </a:t>
            </a:r>
            <a:r>
              <a:rPr dirty="0" sz="1600">
                <a:latin typeface="Times New Roman"/>
                <a:cs typeface="Times New Roman"/>
              </a:rPr>
              <a:t>displayed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OLED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screen,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providing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seamless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multilingual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experience.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feature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beneficial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multilingual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settings,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facilitating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better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communication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understanding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86992" y="5156453"/>
            <a:ext cx="2813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Real-</a:t>
            </a:r>
            <a:r>
              <a:rPr dirty="0" sz="1800" spc="-20">
                <a:latin typeface="Times New Roman"/>
                <a:cs typeface="Times New Roman"/>
              </a:rPr>
              <a:t>Time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Translation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(Hindi)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047" y="2660904"/>
            <a:ext cx="2781300" cy="24094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9559" y="2660904"/>
            <a:ext cx="2761488" cy="2429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246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5"/>
              <a:t>Table</a:t>
            </a:r>
            <a:r>
              <a:rPr dirty="0" sz="3200" spc="-90"/>
              <a:t> </a:t>
            </a:r>
            <a:r>
              <a:rPr dirty="0" sz="3200"/>
              <a:t>of</a:t>
            </a:r>
            <a:r>
              <a:rPr dirty="0" sz="3200" spc="-70"/>
              <a:t> </a:t>
            </a:r>
            <a:r>
              <a:rPr dirty="0" sz="3200" spc="-10"/>
              <a:t>Contents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1714627"/>
            <a:ext cx="3067050" cy="363982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Objective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Methodology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Literature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Review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Implementation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Results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Discussion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Conclusion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Future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Scope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58139" y="3516883"/>
            <a:ext cx="17265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Activation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GPT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56379" y="3516883"/>
            <a:ext cx="147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Prompt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given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04" y="914400"/>
            <a:ext cx="2304288" cy="25146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4408" y="914400"/>
            <a:ext cx="2371343" cy="254355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658870" y="5361533"/>
            <a:ext cx="1467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GPT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Respond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6076" y="3774947"/>
            <a:ext cx="1347215" cy="129387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23076" y="3774947"/>
            <a:ext cx="3482339" cy="29413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27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CONCLUSION</a:t>
            </a:r>
            <a:r>
              <a:rPr dirty="0" spc="-15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FUTURE</a:t>
            </a:r>
            <a:r>
              <a:rPr dirty="0" spc="-50"/>
              <a:t> </a:t>
            </a:r>
            <a:r>
              <a:rPr dirty="0" spc="-10"/>
              <a:t>SCOPE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4769" rIns="0" bIns="0" rtlCol="0" vert="horz">
            <a:spAutoFit/>
          </a:bodyPr>
          <a:lstStyle/>
          <a:p>
            <a:pPr algn="just" marL="355600" marR="5080" indent="-342900">
              <a:lnSpc>
                <a:spcPct val="80000"/>
              </a:lnSpc>
              <a:spcBef>
                <a:spcPts val="509"/>
              </a:spcBef>
            </a:pPr>
            <a:r>
              <a:rPr dirty="0" sz="1350" spc="10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 spc="300">
                <a:solidFill>
                  <a:srgbClr val="90C225"/>
                </a:solidFill>
                <a:latin typeface="Lucida Sans Unicode"/>
                <a:cs typeface="Lucida Sans Unicode"/>
              </a:rPr>
              <a:t>  </a:t>
            </a:r>
            <a:r>
              <a:rPr dirty="0"/>
              <a:t>The</a:t>
            </a:r>
            <a:r>
              <a:rPr dirty="0" spc="275"/>
              <a:t> </a:t>
            </a:r>
            <a:r>
              <a:rPr dirty="0"/>
              <a:t>system's</a:t>
            </a:r>
            <a:r>
              <a:rPr dirty="0" spc="254"/>
              <a:t> </a:t>
            </a:r>
            <a:r>
              <a:rPr dirty="0"/>
              <a:t>effectiveness</a:t>
            </a:r>
            <a:r>
              <a:rPr dirty="0" spc="260"/>
              <a:t> </a:t>
            </a:r>
            <a:r>
              <a:rPr dirty="0"/>
              <a:t>is</a:t>
            </a:r>
            <a:r>
              <a:rPr dirty="0" spc="260"/>
              <a:t> </a:t>
            </a:r>
            <a:r>
              <a:rPr dirty="0"/>
              <a:t>driven</a:t>
            </a:r>
            <a:r>
              <a:rPr dirty="0" spc="270"/>
              <a:t> </a:t>
            </a:r>
            <a:r>
              <a:rPr dirty="0"/>
              <a:t>by</a:t>
            </a:r>
            <a:r>
              <a:rPr dirty="0" spc="260"/>
              <a:t> </a:t>
            </a:r>
            <a:r>
              <a:rPr dirty="0"/>
              <a:t>the</a:t>
            </a:r>
            <a:r>
              <a:rPr dirty="0" spc="254"/>
              <a:t> </a:t>
            </a:r>
            <a:r>
              <a:rPr dirty="0"/>
              <a:t>efficient</a:t>
            </a:r>
            <a:r>
              <a:rPr dirty="0" spc="254"/>
              <a:t> </a:t>
            </a:r>
            <a:r>
              <a:rPr dirty="0"/>
              <a:t>use</a:t>
            </a:r>
            <a:r>
              <a:rPr dirty="0" spc="265"/>
              <a:t> </a:t>
            </a:r>
            <a:r>
              <a:rPr dirty="0"/>
              <a:t>of</a:t>
            </a:r>
            <a:r>
              <a:rPr dirty="0" spc="254"/>
              <a:t> </a:t>
            </a:r>
            <a:r>
              <a:rPr dirty="0"/>
              <a:t>a</a:t>
            </a:r>
            <a:r>
              <a:rPr dirty="0" spc="254"/>
              <a:t> </a:t>
            </a:r>
            <a:r>
              <a:rPr dirty="0"/>
              <a:t>Raspberry</a:t>
            </a:r>
            <a:r>
              <a:rPr dirty="0" spc="260"/>
              <a:t> </a:t>
            </a:r>
            <a:r>
              <a:rPr dirty="0"/>
              <a:t>Pi</a:t>
            </a:r>
            <a:r>
              <a:rPr dirty="0" spc="260"/>
              <a:t> </a:t>
            </a:r>
            <a:r>
              <a:rPr dirty="0"/>
              <a:t>as</a:t>
            </a:r>
            <a:r>
              <a:rPr dirty="0" spc="260"/>
              <a:t> </a:t>
            </a:r>
            <a:r>
              <a:rPr dirty="0"/>
              <a:t>the</a:t>
            </a:r>
            <a:r>
              <a:rPr dirty="0" spc="254"/>
              <a:t> </a:t>
            </a:r>
            <a:r>
              <a:rPr dirty="0" spc="-10"/>
              <a:t>central </a:t>
            </a:r>
            <a:r>
              <a:rPr dirty="0"/>
              <a:t>processing</a:t>
            </a:r>
            <a:r>
              <a:rPr dirty="0" spc="210"/>
              <a:t> </a:t>
            </a:r>
            <a:r>
              <a:rPr dirty="0"/>
              <a:t>unit,</a:t>
            </a:r>
            <a:r>
              <a:rPr dirty="0" spc="220"/>
              <a:t> </a:t>
            </a:r>
            <a:r>
              <a:rPr dirty="0"/>
              <a:t>managing</a:t>
            </a:r>
            <a:r>
              <a:rPr dirty="0" spc="215"/>
              <a:t> </a:t>
            </a:r>
            <a:r>
              <a:rPr dirty="0"/>
              <a:t>audio</a:t>
            </a:r>
            <a:r>
              <a:rPr dirty="0" spc="215"/>
              <a:t> </a:t>
            </a:r>
            <a:r>
              <a:rPr dirty="0"/>
              <a:t>processing,</a:t>
            </a:r>
            <a:r>
              <a:rPr dirty="0" spc="220"/>
              <a:t> </a:t>
            </a:r>
            <a:r>
              <a:rPr dirty="0"/>
              <a:t>transcription,</a:t>
            </a:r>
            <a:r>
              <a:rPr dirty="0" spc="235"/>
              <a:t> </a:t>
            </a:r>
            <a:r>
              <a:rPr dirty="0"/>
              <a:t>translation,</a:t>
            </a:r>
            <a:r>
              <a:rPr dirty="0" spc="215"/>
              <a:t> </a:t>
            </a:r>
            <a:r>
              <a:rPr dirty="0"/>
              <a:t>and</a:t>
            </a:r>
            <a:r>
              <a:rPr dirty="0" spc="215"/>
              <a:t> </a:t>
            </a:r>
            <a:r>
              <a:rPr dirty="0" spc="-10"/>
              <a:t>communication </a:t>
            </a:r>
            <a:r>
              <a:rPr dirty="0"/>
              <a:t>with</a:t>
            </a:r>
            <a:r>
              <a:rPr dirty="0" spc="-5"/>
              <a:t> </a:t>
            </a:r>
            <a:r>
              <a:rPr dirty="0" spc="-10"/>
              <a:t>the</a:t>
            </a:r>
            <a:r>
              <a:rPr dirty="0" spc="-95"/>
              <a:t> </a:t>
            </a:r>
            <a:r>
              <a:rPr dirty="0"/>
              <a:t>AI</a:t>
            </a:r>
            <a:r>
              <a:rPr dirty="0" spc="-20"/>
              <a:t> </a:t>
            </a:r>
            <a:r>
              <a:rPr dirty="0" spc="-10"/>
              <a:t>model.</a:t>
            </a:r>
            <a:endParaRPr sz="1350">
              <a:latin typeface="Lucida Sans Unicode"/>
              <a:cs typeface="Lucida Sans Unicode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5"/>
              </a:spcBef>
            </a:pPr>
            <a:r>
              <a:rPr dirty="0" sz="1350" spc="10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 spc="300">
                <a:solidFill>
                  <a:srgbClr val="90C225"/>
                </a:solidFill>
                <a:latin typeface="Lucida Sans Unicode"/>
                <a:cs typeface="Lucida Sans Unicode"/>
              </a:rPr>
              <a:t>  </a:t>
            </a:r>
            <a:r>
              <a:rPr dirty="0"/>
              <a:t>The</a:t>
            </a:r>
            <a:r>
              <a:rPr dirty="0" spc="180"/>
              <a:t> </a:t>
            </a:r>
            <a:r>
              <a:rPr dirty="0" spc="-20"/>
              <a:t>user-</a:t>
            </a:r>
            <a:r>
              <a:rPr dirty="0"/>
              <a:t>friendly</a:t>
            </a:r>
            <a:r>
              <a:rPr dirty="0" spc="170"/>
              <a:t> </a:t>
            </a:r>
            <a:r>
              <a:rPr dirty="0"/>
              <a:t>interface</a:t>
            </a:r>
            <a:r>
              <a:rPr dirty="0" spc="170"/>
              <a:t> </a:t>
            </a:r>
            <a:r>
              <a:rPr dirty="0"/>
              <a:t>and</a:t>
            </a:r>
            <a:r>
              <a:rPr dirty="0" spc="170"/>
              <a:t> </a:t>
            </a:r>
            <a:r>
              <a:rPr dirty="0"/>
              <a:t>clear</a:t>
            </a:r>
            <a:r>
              <a:rPr dirty="0" spc="165"/>
              <a:t> </a:t>
            </a:r>
            <a:r>
              <a:rPr dirty="0"/>
              <a:t>display</a:t>
            </a:r>
            <a:r>
              <a:rPr dirty="0" spc="180"/>
              <a:t> </a:t>
            </a:r>
            <a:r>
              <a:rPr dirty="0"/>
              <a:t>provided</a:t>
            </a:r>
            <a:r>
              <a:rPr dirty="0" spc="170"/>
              <a:t> </a:t>
            </a:r>
            <a:r>
              <a:rPr dirty="0"/>
              <a:t>by</a:t>
            </a:r>
            <a:r>
              <a:rPr dirty="0" spc="170"/>
              <a:t> </a:t>
            </a:r>
            <a:r>
              <a:rPr dirty="0"/>
              <a:t>the</a:t>
            </a:r>
            <a:r>
              <a:rPr dirty="0" spc="155"/>
              <a:t> </a:t>
            </a:r>
            <a:r>
              <a:rPr dirty="0"/>
              <a:t>OLED</a:t>
            </a:r>
            <a:r>
              <a:rPr dirty="0" spc="175"/>
              <a:t> </a:t>
            </a:r>
            <a:r>
              <a:rPr dirty="0"/>
              <a:t>screen</a:t>
            </a:r>
            <a:r>
              <a:rPr dirty="0" spc="155"/>
              <a:t> </a:t>
            </a:r>
            <a:r>
              <a:rPr dirty="0"/>
              <a:t>contribute</a:t>
            </a:r>
            <a:r>
              <a:rPr dirty="0" spc="185"/>
              <a:t> </a:t>
            </a:r>
            <a:r>
              <a:rPr dirty="0"/>
              <a:t>to</a:t>
            </a:r>
            <a:r>
              <a:rPr dirty="0" spc="170"/>
              <a:t> </a:t>
            </a:r>
            <a:r>
              <a:rPr dirty="0" spc="-50"/>
              <a:t>a </a:t>
            </a:r>
            <a:r>
              <a:rPr dirty="0"/>
              <a:t>seamless</a:t>
            </a:r>
            <a:r>
              <a:rPr dirty="0" spc="-20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experience.</a:t>
            </a:r>
            <a:endParaRPr sz="1350">
              <a:latin typeface="Lucida Sans Unicode"/>
              <a:cs typeface="Lucida Sans Unicode"/>
            </a:endParaRPr>
          </a:p>
          <a:p>
            <a:pPr algn="just" marL="355600" marR="5715" indent="-342900">
              <a:lnSpc>
                <a:spcPct val="80000"/>
              </a:lnSpc>
            </a:pPr>
            <a:r>
              <a:rPr dirty="0" sz="1350" spc="10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 spc="290">
                <a:solidFill>
                  <a:srgbClr val="90C225"/>
                </a:solidFill>
                <a:latin typeface="Lucida Sans Unicode"/>
                <a:cs typeface="Lucida Sans Unicode"/>
              </a:rPr>
              <a:t>  </a:t>
            </a:r>
            <a:r>
              <a:rPr dirty="0"/>
              <a:t>This</a:t>
            </a:r>
            <a:r>
              <a:rPr dirty="0" spc="70"/>
              <a:t> </a:t>
            </a:r>
            <a:r>
              <a:rPr dirty="0"/>
              <a:t>project</a:t>
            </a:r>
            <a:r>
              <a:rPr dirty="0" spc="60"/>
              <a:t> </a:t>
            </a:r>
            <a:r>
              <a:rPr dirty="0"/>
              <a:t>not</a:t>
            </a:r>
            <a:r>
              <a:rPr dirty="0" spc="65"/>
              <a:t> </a:t>
            </a:r>
            <a:r>
              <a:rPr dirty="0"/>
              <a:t>only</a:t>
            </a:r>
            <a:r>
              <a:rPr dirty="0" spc="70"/>
              <a:t> </a:t>
            </a:r>
            <a:r>
              <a:rPr dirty="0"/>
              <a:t>demonstrates</a:t>
            </a:r>
            <a:r>
              <a:rPr dirty="0" spc="70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feasibility</a:t>
            </a:r>
            <a:r>
              <a:rPr dirty="0" spc="65"/>
              <a:t> </a:t>
            </a:r>
            <a:r>
              <a:rPr dirty="0"/>
              <a:t>of</a:t>
            </a:r>
            <a:r>
              <a:rPr dirty="0" spc="65"/>
              <a:t> </a:t>
            </a:r>
            <a:r>
              <a:rPr dirty="0"/>
              <a:t>combining</a:t>
            </a:r>
            <a:r>
              <a:rPr dirty="0" spc="70"/>
              <a:t> </a:t>
            </a:r>
            <a:r>
              <a:rPr dirty="0"/>
              <a:t>these</a:t>
            </a:r>
            <a:r>
              <a:rPr dirty="0" spc="70"/>
              <a:t> </a:t>
            </a:r>
            <a:r>
              <a:rPr dirty="0"/>
              <a:t>advanced</a:t>
            </a:r>
            <a:r>
              <a:rPr dirty="0" spc="70"/>
              <a:t> </a:t>
            </a:r>
            <a:r>
              <a:rPr dirty="0" spc="-10"/>
              <a:t>technologies </a:t>
            </a:r>
            <a:r>
              <a:rPr dirty="0"/>
              <a:t>into</a:t>
            </a:r>
            <a:r>
              <a:rPr dirty="0" spc="180"/>
              <a:t> </a:t>
            </a:r>
            <a:r>
              <a:rPr dirty="0"/>
              <a:t>a</a:t>
            </a:r>
            <a:r>
              <a:rPr dirty="0" spc="170"/>
              <a:t> </a:t>
            </a:r>
            <a:r>
              <a:rPr dirty="0"/>
              <a:t>wearable</a:t>
            </a:r>
            <a:r>
              <a:rPr dirty="0" spc="180"/>
              <a:t> </a:t>
            </a:r>
            <a:r>
              <a:rPr dirty="0"/>
              <a:t>device</a:t>
            </a:r>
            <a:r>
              <a:rPr dirty="0" spc="170"/>
              <a:t> </a:t>
            </a:r>
            <a:r>
              <a:rPr dirty="0"/>
              <a:t>but</a:t>
            </a:r>
            <a:r>
              <a:rPr dirty="0" spc="165"/>
              <a:t> </a:t>
            </a:r>
            <a:r>
              <a:rPr dirty="0"/>
              <a:t>also</a:t>
            </a:r>
            <a:r>
              <a:rPr dirty="0" spc="180"/>
              <a:t> </a:t>
            </a:r>
            <a:r>
              <a:rPr dirty="0"/>
              <a:t>highlights</a:t>
            </a:r>
            <a:r>
              <a:rPr dirty="0" spc="180"/>
              <a:t> </a:t>
            </a:r>
            <a:r>
              <a:rPr dirty="0"/>
              <a:t>the</a:t>
            </a:r>
            <a:r>
              <a:rPr dirty="0" spc="185"/>
              <a:t> </a:t>
            </a:r>
            <a:r>
              <a:rPr dirty="0"/>
              <a:t>potential</a:t>
            </a:r>
            <a:r>
              <a:rPr dirty="0" spc="175"/>
              <a:t> </a:t>
            </a:r>
            <a:r>
              <a:rPr dirty="0"/>
              <a:t>for</a:t>
            </a:r>
            <a:r>
              <a:rPr dirty="0" spc="180"/>
              <a:t> </a:t>
            </a:r>
            <a:r>
              <a:rPr dirty="0"/>
              <a:t>significant</a:t>
            </a:r>
            <a:r>
              <a:rPr dirty="0" spc="170"/>
              <a:t> </a:t>
            </a:r>
            <a:r>
              <a:rPr dirty="0"/>
              <a:t>practical</a:t>
            </a:r>
            <a:r>
              <a:rPr dirty="0" spc="180"/>
              <a:t> </a:t>
            </a:r>
            <a:r>
              <a:rPr dirty="0"/>
              <a:t>benefits</a:t>
            </a:r>
            <a:r>
              <a:rPr dirty="0" spc="180"/>
              <a:t> </a:t>
            </a:r>
            <a:r>
              <a:rPr dirty="0" spc="-25"/>
              <a:t>in </a:t>
            </a:r>
            <a:r>
              <a:rPr dirty="0"/>
              <a:t>everyday</a:t>
            </a:r>
            <a:r>
              <a:rPr dirty="0" spc="-40"/>
              <a:t> </a:t>
            </a:r>
            <a:r>
              <a:rPr dirty="0" spc="-20"/>
              <a:t>use.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</a:p>
          <a:p>
            <a:pPr marL="1902460">
              <a:lnSpc>
                <a:spcPct val="100000"/>
              </a:lnSpc>
            </a:pPr>
            <a:r>
              <a:rPr dirty="0" b="1">
                <a:solidFill>
                  <a:srgbClr val="0D0D0D"/>
                </a:solidFill>
                <a:latin typeface="Times New Roman"/>
                <a:cs typeface="Times New Roman"/>
              </a:rPr>
              <a:t>FUTURE</a:t>
            </a:r>
            <a:r>
              <a:rPr dirty="0" spc="-5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pc="-10" b="1">
                <a:solidFill>
                  <a:srgbClr val="0D0D0D"/>
                </a:solidFill>
                <a:latin typeface="Times New Roman"/>
                <a:cs typeface="Times New Roman"/>
              </a:rPr>
              <a:t>SCOPE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dirty="0" sz="1350" spc="5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b="1">
                <a:latin typeface="Times New Roman"/>
                <a:cs typeface="Times New Roman"/>
              </a:rPr>
              <a:t>Enhanced</a:t>
            </a:r>
            <a:r>
              <a:rPr dirty="0" spc="-4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Battery</a:t>
            </a:r>
            <a:r>
              <a:rPr dirty="0" spc="-55" b="1">
                <a:latin typeface="Times New Roman"/>
                <a:cs typeface="Times New Roman"/>
              </a:rPr>
              <a:t> </a:t>
            </a:r>
            <a:r>
              <a:rPr dirty="0" spc="-20" b="1">
                <a:latin typeface="Times New Roman"/>
                <a:cs typeface="Times New Roman"/>
              </a:rPr>
              <a:t>Life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54965" algn="l"/>
              </a:tabLst>
            </a:pPr>
            <a:r>
              <a:rPr dirty="0" sz="1350" spc="5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b="1">
                <a:latin typeface="Times New Roman"/>
                <a:cs typeface="Times New Roman"/>
              </a:rPr>
              <a:t>Miniaturization</a:t>
            </a:r>
            <a:r>
              <a:rPr dirty="0" spc="-5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and</a:t>
            </a:r>
            <a:r>
              <a:rPr dirty="0" spc="-7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Weight</a:t>
            </a:r>
            <a:r>
              <a:rPr dirty="0" spc="-5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Reduction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54965" algn="l"/>
              </a:tabLst>
            </a:pPr>
            <a:r>
              <a:rPr dirty="0" sz="1350" spc="5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pc="-10" b="1">
                <a:latin typeface="Times New Roman"/>
                <a:cs typeface="Times New Roman"/>
              </a:rPr>
              <a:t>Improved</a:t>
            </a:r>
            <a:r>
              <a:rPr dirty="0" spc="-10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Audio</a:t>
            </a:r>
            <a:r>
              <a:rPr dirty="0" spc="-1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Processing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dirty="0" sz="1350" spc="5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b="1">
                <a:latin typeface="Times New Roman"/>
                <a:cs typeface="Times New Roman"/>
              </a:rPr>
              <a:t>Expanded</a:t>
            </a:r>
            <a:r>
              <a:rPr dirty="0" spc="-3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Language</a:t>
            </a:r>
            <a:r>
              <a:rPr dirty="0" spc="-4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Support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54965" algn="l"/>
              </a:tabLst>
            </a:pPr>
            <a:r>
              <a:rPr dirty="0" sz="1350" spc="5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b="1">
                <a:latin typeface="Times New Roman"/>
                <a:cs typeface="Times New Roman"/>
              </a:rPr>
              <a:t>Advanced</a:t>
            </a:r>
            <a:r>
              <a:rPr dirty="0" spc="-114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AI</a:t>
            </a:r>
            <a:r>
              <a:rPr dirty="0" spc="-10" b="1">
                <a:latin typeface="Times New Roman"/>
                <a:cs typeface="Times New Roman"/>
              </a:rPr>
              <a:t> Integration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54965" algn="l"/>
              </a:tabLst>
            </a:pPr>
            <a:r>
              <a:rPr dirty="0" sz="1350" spc="5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b="1">
                <a:latin typeface="Times New Roman"/>
                <a:cs typeface="Times New Roman"/>
              </a:rPr>
              <a:t>Security</a:t>
            </a:r>
            <a:r>
              <a:rPr dirty="0" spc="-3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and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Privacy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6310" y="630682"/>
            <a:ext cx="17526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0">
                <a:solidFill>
                  <a:srgbClr val="90C225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0805" y="2973070"/>
            <a:ext cx="343725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D0D0D"/>
                </a:solidFill>
              </a:rPr>
              <a:t>THANK</a:t>
            </a:r>
            <a:r>
              <a:rPr dirty="0" sz="4400" spc="-180">
                <a:solidFill>
                  <a:srgbClr val="0D0D0D"/>
                </a:solidFill>
              </a:rPr>
              <a:t> </a:t>
            </a:r>
            <a:r>
              <a:rPr dirty="0" sz="4400" spc="-25">
                <a:solidFill>
                  <a:srgbClr val="0D0D0D"/>
                </a:solidFill>
              </a:rPr>
              <a:t>YOU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246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/>
              <a:t>ABSTRACT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1874265"/>
            <a:ext cx="9059545" cy="329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145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 spc="235">
                <a:solidFill>
                  <a:srgbClr val="90C225"/>
                </a:solidFill>
                <a:latin typeface="Lucida Sans Unicode"/>
                <a:cs typeface="Lucida Sans Unicode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8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smart</a:t>
            </a:r>
            <a:r>
              <a:rPr dirty="0" sz="1800" spc="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glasses</a:t>
            </a:r>
            <a:r>
              <a:rPr dirty="0" sz="1800" spc="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8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capable</a:t>
            </a:r>
            <a:r>
              <a:rPr dirty="0" sz="1800" spc="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translating</a:t>
            </a:r>
            <a:r>
              <a:rPr dirty="0" sz="1800" spc="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multiple</a:t>
            </a:r>
            <a:r>
              <a:rPr dirty="0" sz="1800" spc="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languages,</a:t>
            </a:r>
            <a:r>
              <a:rPr dirty="0" sz="1800" spc="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tailored</a:t>
            </a:r>
            <a:r>
              <a:rPr dirty="0" sz="1800" spc="8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user's </a:t>
            </a:r>
            <a:r>
              <a:rPr dirty="0" sz="1800">
                <a:latin typeface="Times New Roman"/>
                <a:cs typeface="Times New Roman"/>
              </a:rPr>
              <a:t>preferences,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thus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facilitating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broader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communication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diverse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settings.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355600" marR="5715" indent="-342900">
              <a:lnSpc>
                <a:spcPct val="100000"/>
              </a:lnSpc>
            </a:pPr>
            <a:r>
              <a:rPr dirty="0" sz="145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 spc="455">
                <a:solidFill>
                  <a:srgbClr val="90C225"/>
                </a:solidFill>
                <a:latin typeface="Lucida Sans Unicode"/>
                <a:cs typeface="Lucida Sans Unicode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Furthermore,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integration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AI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technologies,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OpenAI's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ChatGPT,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enhances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interaction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enabling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voice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commands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internet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searches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digital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tasks,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directly </a:t>
            </a:r>
            <a:r>
              <a:rPr dirty="0" sz="1800">
                <a:latin typeface="Times New Roman"/>
                <a:cs typeface="Times New Roman"/>
              </a:rPr>
              <a:t>displaying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results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lenses.</a:t>
            </a:r>
            <a:endParaRPr sz="1800">
              <a:latin typeface="Times New Roman"/>
              <a:cs typeface="Times New Roman"/>
            </a:endParaRPr>
          </a:p>
          <a:p>
            <a:pPr marL="355600" marR="53340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methodology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encompasses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comprehensive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requirements,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hardware compatibility,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integration.</a:t>
            </a:r>
            <a:endParaRPr sz="180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phase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involves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selection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compatible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hardware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components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development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user-</a:t>
            </a:r>
            <a:r>
              <a:rPr dirty="0" sz="1800">
                <a:latin typeface="Times New Roman"/>
                <a:cs typeface="Times New Roman"/>
              </a:rPr>
              <a:t>friendly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interfaces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optimized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OLED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screens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glasses.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Testing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phases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ensure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accuracy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transcription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translation,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reliability,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03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INTRODUCTION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2184907"/>
            <a:ext cx="8195309" cy="2110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According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survey,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according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63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million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people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deaf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country.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taking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consideration,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built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project.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life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  <a:p>
            <a:pPr marL="355600" marR="9271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Empowering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real-time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translation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transcription </a:t>
            </a:r>
            <a:r>
              <a:rPr dirty="0" sz="2000">
                <a:latin typeface="Times New Roman"/>
                <a:cs typeface="Times New Roman"/>
              </a:rPr>
              <a:t>capabilities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lenses,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seamlessly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Raspberry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communication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languages.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03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OBJECTIVE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870610" y="2130399"/>
            <a:ext cx="8326755" cy="2567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dirty="0" sz="20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user-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friendly</a:t>
            </a:r>
            <a:r>
              <a:rPr dirty="0" sz="20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smart</a:t>
            </a:r>
            <a:r>
              <a:rPr dirty="0" sz="20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lens</a:t>
            </a:r>
            <a:r>
              <a:rPr dirty="0" sz="20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interface</a:t>
            </a:r>
            <a:r>
              <a:rPr dirty="0" sz="20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0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shows</a:t>
            </a:r>
            <a:r>
              <a:rPr dirty="0" sz="20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real</a:t>
            </a:r>
            <a:r>
              <a:rPr dirty="0" sz="20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dirty="0" sz="20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transcription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audio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hears.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5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600" spc="7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Creating</a:t>
            </a:r>
            <a:r>
              <a:rPr dirty="0" sz="20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solution</a:t>
            </a:r>
            <a:r>
              <a:rPr dirty="0" sz="20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dirty="0" sz="2000" spc="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dirty="0" sz="2000" spc="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real</a:t>
            </a:r>
            <a:r>
              <a:rPr dirty="0" sz="20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dirty="0" sz="2000" spc="1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transcriptions</a:t>
            </a:r>
            <a:r>
              <a:rPr dirty="0" sz="20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0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0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translated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languages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per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persons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  <a:tabLst>
                <a:tab pos="419100" algn="l"/>
              </a:tabLst>
            </a:pPr>
            <a:r>
              <a:rPr dirty="0" sz="1600" spc="7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6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Artificial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Intelligence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OpenAI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GPT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3.5.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140030"/>
            <a:ext cx="38080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METHODOLOGY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304901" y="843788"/>
            <a:ext cx="11551285" cy="5147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imes New Roman"/>
                <a:cs typeface="Times New Roman"/>
              </a:rPr>
              <a:t>STEP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1: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began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selection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suitable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hardware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components,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starting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integration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Raspberry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OLED </a:t>
            </a:r>
            <a:r>
              <a:rPr dirty="0" sz="1400" spc="-10">
                <a:latin typeface="Times New Roman"/>
                <a:cs typeface="Times New Roman"/>
              </a:rPr>
              <a:t>display.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solidFill>
                  <a:srgbClr val="404040"/>
                </a:solidFill>
                <a:latin typeface="Times New Roman"/>
                <a:cs typeface="Times New Roman"/>
              </a:rPr>
              <a:t>STEP</a:t>
            </a:r>
            <a:r>
              <a:rPr dirty="0" sz="1400" spc="-9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04040"/>
                </a:solidFill>
                <a:latin typeface="Times New Roman"/>
                <a:cs typeface="Times New Roman"/>
              </a:rPr>
              <a:t>2: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high-quality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microphone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capture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audio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effectively.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microphone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essential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real-time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audio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transcription.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Times New Roman"/>
                <a:cs typeface="Times New Roman"/>
              </a:rPr>
              <a:t>STEP 3: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ensure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smart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glasses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had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internet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connectivity,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WiFi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incorporated,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enabling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device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online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translation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services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other</a:t>
            </a:r>
            <a:r>
              <a:rPr dirty="0" sz="1400" spc="-1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APIs.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STEP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4: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stable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portable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power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supply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support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continuous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operation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Raspberry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Pi,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OLED,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microphone.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985" indent="43815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STEP</a:t>
            </a:r>
            <a:r>
              <a:rPr dirty="0" sz="1400" spc="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5: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interface,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chosen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primary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programming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language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due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versatility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extensive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libraries.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was </a:t>
            </a:r>
            <a:r>
              <a:rPr dirty="0" sz="1400">
                <a:latin typeface="Times New Roman"/>
                <a:cs typeface="Times New Roman"/>
              </a:rPr>
              <a:t>developed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connection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functionality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OLED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display.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715" indent="4381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Times New Roman"/>
                <a:cs typeface="Times New Roman"/>
              </a:rPr>
              <a:t>STEP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6: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next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step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core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functionalities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smart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glasses: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real-</a:t>
            </a:r>
            <a:r>
              <a:rPr dirty="0" sz="1400">
                <a:latin typeface="Times New Roman"/>
                <a:cs typeface="Times New Roman"/>
              </a:rPr>
              <a:t>time audio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transcription,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language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translation,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integration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OpenAI's models.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indent="4381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Times New Roman"/>
                <a:cs typeface="Times New Roman"/>
              </a:rPr>
              <a:t>STEP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7: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audio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captured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microphone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processed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speech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recognition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libraries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Python.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transcribed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spoken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words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text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real </a:t>
            </a:r>
            <a:r>
              <a:rPr dirty="0" sz="1400" spc="-10">
                <a:latin typeface="Times New Roman"/>
                <a:cs typeface="Times New Roman"/>
              </a:rPr>
              <a:t>time.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STEP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8: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transcribed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text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 then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through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translation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utilizing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cloud-based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services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convert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text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user's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preferred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language.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indent="43815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STEP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9:</a:t>
            </a:r>
            <a:r>
              <a:rPr dirty="0" sz="1400" spc="-1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enhance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interaction,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OpenAI's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API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integrated,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allowing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smart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glasses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voice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commands 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responses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directly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OLED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screen.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STEP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10: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final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step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involved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fine-</a:t>
            </a:r>
            <a:r>
              <a:rPr dirty="0" sz="1400">
                <a:latin typeface="Times New Roman"/>
                <a:cs typeface="Times New Roman"/>
              </a:rPr>
              <a:t>tuning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ensure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seamless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integration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functionality.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155575"/>
            <a:ext cx="36766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Trebuchet MS"/>
                <a:cs typeface="Trebuchet MS"/>
              </a:rPr>
              <a:t>Literature</a:t>
            </a:r>
            <a:r>
              <a:rPr dirty="0" sz="3600" spc="-20" b="0">
                <a:latin typeface="Trebuchet MS"/>
                <a:cs typeface="Trebuchet MS"/>
              </a:rPr>
              <a:t> </a:t>
            </a:r>
            <a:r>
              <a:rPr dirty="0" sz="3600" spc="-10" b="0">
                <a:latin typeface="Trebuchet MS"/>
                <a:cs typeface="Trebuchet MS"/>
              </a:rPr>
              <a:t>Review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843787"/>
            <a:ext cx="8441690" cy="6122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z="1250" spc="13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250" spc="355">
                <a:solidFill>
                  <a:srgbClr val="90C225"/>
                </a:solidFill>
                <a:latin typeface="Lucida Sans Unicode"/>
                <a:cs typeface="Lucida Sans Unicode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Jan</a:t>
            </a:r>
            <a:r>
              <a:rPr dirty="0" sz="1600" spc="3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Gugenheimera,</a:t>
            </a:r>
            <a:r>
              <a:rPr dirty="0" sz="1600" spc="3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Katrin</a:t>
            </a:r>
            <a:r>
              <a:rPr dirty="0" sz="1600" spc="3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Plaumanna,</a:t>
            </a:r>
            <a:r>
              <a:rPr dirty="0" sz="1600" spc="3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Florian</a:t>
            </a:r>
            <a:r>
              <a:rPr dirty="0" sz="1600" spc="3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Schaubb,</a:t>
            </a:r>
            <a:r>
              <a:rPr dirty="0" sz="1600" spc="3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Patrizia</a:t>
            </a:r>
            <a:r>
              <a:rPr dirty="0" sz="1600" spc="3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Di</a:t>
            </a:r>
            <a:r>
              <a:rPr dirty="0" sz="1600" spc="30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Campli</a:t>
            </a:r>
            <a:r>
              <a:rPr dirty="0" sz="1600" spc="3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San</a:t>
            </a:r>
            <a:r>
              <a:rPr dirty="0" sz="1600" spc="3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Vitoa, </a:t>
            </a:r>
            <a:r>
              <a:rPr dirty="0" sz="1600" b="1">
                <a:latin typeface="Times New Roman"/>
                <a:cs typeface="Times New Roman"/>
              </a:rPr>
              <a:t>Saskia</a:t>
            </a:r>
            <a:r>
              <a:rPr dirty="0" sz="1600" spc="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Ducka,</a:t>
            </a:r>
            <a:r>
              <a:rPr dirty="0" sz="1600" spc="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Melanie</a:t>
            </a:r>
            <a:r>
              <a:rPr dirty="0" sz="1600" spc="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Rabusa,</a:t>
            </a:r>
            <a:r>
              <a:rPr dirty="0" sz="1600" spc="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Enrico</a:t>
            </a:r>
            <a:r>
              <a:rPr dirty="0" sz="1600" spc="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Rukzioa</a:t>
            </a:r>
            <a:r>
              <a:rPr dirty="0" sz="1600" spc="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[1],</a:t>
            </a:r>
            <a:r>
              <a:rPr dirty="0" sz="1600" spc="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Impact</a:t>
            </a:r>
            <a:r>
              <a:rPr dirty="0" sz="1600" spc="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Assistive</a:t>
            </a:r>
            <a:r>
              <a:rPr dirty="0" sz="1600" spc="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Technology</a:t>
            </a:r>
            <a:r>
              <a:rPr dirty="0" sz="1600" spc="75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on </a:t>
            </a:r>
            <a:r>
              <a:rPr dirty="0" sz="1600" b="1">
                <a:latin typeface="Times New Roman"/>
                <a:cs typeface="Times New Roman"/>
              </a:rPr>
              <a:t>Communication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Quality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Between</a:t>
            </a:r>
            <a:r>
              <a:rPr dirty="0" sz="1600" spc="-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Deaf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Hearing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Individuals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(2017)</a:t>
            </a:r>
            <a:endParaRPr sz="1600">
              <a:latin typeface="Times New Roman"/>
              <a:cs typeface="Times New Roman"/>
            </a:endParaRPr>
          </a:p>
          <a:p>
            <a:pPr algn="ctr" marR="192405">
              <a:lnSpc>
                <a:spcPct val="100000"/>
              </a:lnSpc>
              <a:spcBef>
                <a:spcPts val="350"/>
              </a:spcBef>
            </a:pPr>
            <a:r>
              <a:rPr dirty="0" sz="1250" spc="8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250">
              <a:latin typeface="Lucida Sans Unicode"/>
              <a:cs typeface="Lucida Sans Unicode"/>
            </a:endParaRPr>
          </a:p>
          <a:p>
            <a:pPr algn="just" marL="355600" marR="7620">
              <a:lnSpc>
                <a:spcPct val="100000"/>
              </a:lnSpc>
              <a:spcBef>
                <a:spcPts val="70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14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document</a:t>
            </a:r>
            <a:r>
              <a:rPr dirty="0" sz="1600" spc="12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comprehensive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literature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review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focusing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14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impact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assistive </a:t>
            </a:r>
            <a:r>
              <a:rPr dirty="0" sz="1600">
                <a:latin typeface="Times New Roman"/>
                <a:cs typeface="Times New Roman"/>
              </a:rPr>
              <a:t>technologies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(ATs)</a:t>
            </a:r>
            <a:r>
              <a:rPr dirty="0" sz="1600" spc="4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4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communication</a:t>
            </a:r>
            <a:r>
              <a:rPr dirty="0" sz="1600" spc="4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quality</a:t>
            </a:r>
            <a:r>
              <a:rPr dirty="0" sz="1600" spc="4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between</a:t>
            </a:r>
            <a:r>
              <a:rPr dirty="0" sz="1600" spc="45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deaf</a:t>
            </a:r>
            <a:r>
              <a:rPr dirty="0" sz="1600" spc="45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5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hearing</a:t>
            </a:r>
            <a:r>
              <a:rPr dirty="0" sz="1600" spc="4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individuals.</a:t>
            </a:r>
            <a:r>
              <a:rPr dirty="0" sz="1600" spc="45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It </a:t>
            </a:r>
            <a:r>
              <a:rPr dirty="0" sz="1600">
                <a:latin typeface="Times New Roman"/>
                <a:cs typeface="Times New Roman"/>
              </a:rPr>
              <a:t>critically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examines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role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translation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technologies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through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methodologies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like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focus </a:t>
            </a:r>
            <a:r>
              <a:rPr dirty="0" sz="1600">
                <a:latin typeface="Times New Roman"/>
                <a:cs typeface="Times New Roman"/>
              </a:rPr>
              <a:t>groups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Wizard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Oz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studies,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highlighting</a:t>
            </a:r>
            <a:r>
              <a:rPr dirty="0" sz="1600" spc="6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while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these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technologies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enhance </a:t>
            </a:r>
            <a:r>
              <a:rPr dirty="0" sz="1600">
                <a:latin typeface="Times New Roman"/>
                <a:cs typeface="Times New Roman"/>
              </a:rPr>
              <a:t>interactions,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they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often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interrupt</a:t>
            </a:r>
            <a:r>
              <a:rPr dirty="0" sz="1600" spc="15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communication</a:t>
            </a:r>
            <a:r>
              <a:rPr dirty="0" sz="1600" spc="14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flow</a:t>
            </a:r>
            <a:r>
              <a:rPr dirty="0" sz="1600" spc="13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emphasize</a:t>
            </a:r>
            <a:r>
              <a:rPr dirty="0" sz="1600" spc="14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5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communication </a:t>
            </a:r>
            <a:r>
              <a:rPr dirty="0" sz="1600">
                <a:latin typeface="Times New Roman"/>
                <a:cs typeface="Times New Roman"/>
              </a:rPr>
              <a:t>deficiencies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deaf</a:t>
            </a:r>
            <a:r>
              <a:rPr dirty="0" sz="1600" spc="2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individuals.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This,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turn,</a:t>
            </a:r>
            <a:r>
              <a:rPr dirty="0" sz="1600" spc="2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reinforces</a:t>
            </a:r>
            <a:r>
              <a:rPr dirty="0" sz="1600" spc="2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their</a:t>
            </a:r>
            <a:r>
              <a:rPr dirty="0" sz="1600" spc="2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subordinate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societal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status.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review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utilizes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Co-</a:t>
            </a:r>
            <a:r>
              <a:rPr dirty="0" sz="1600">
                <a:latin typeface="Times New Roman"/>
                <a:cs typeface="Times New Roman"/>
              </a:rPr>
              <a:t>Cultural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Theory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analyze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these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dynamics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suggests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paradigm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shift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AT </a:t>
            </a:r>
            <a:r>
              <a:rPr dirty="0" sz="1600">
                <a:latin typeface="Times New Roman"/>
                <a:cs typeface="Times New Roman"/>
              </a:rPr>
              <a:t>design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philosophy—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aiding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deaf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individuals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'hear'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enabling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hearing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individuals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'sign.'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approach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aims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foster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more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inclusive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balanced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communication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dynamics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between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deaf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hearing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communities.</a:t>
            </a:r>
            <a:endParaRPr sz="1600">
              <a:latin typeface="Times New Roman"/>
              <a:cs typeface="Times New Roman"/>
            </a:endParaRPr>
          </a:p>
          <a:p>
            <a:pPr algn="ctr" marR="193040">
              <a:lnSpc>
                <a:spcPct val="100000"/>
              </a:lnSpc>
              <a:spcBef>
                <a:spcPts val="355"/>
              </a:spcBef>
            </a:pPr>
            <a:r>
              <a:rPr dirty="0" sz="1250" spc="8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250">
              <a:latin typeface="Lucida Sans Unicode"/>
              <a:cs typeface="Lucida Sans Unicode"/>
            </a:endParaRPr>
          </a:p>
          <a:p>
            <a:pPr algn="just" marL="355600" marR="5080">
              <a:lnSpc>
                <a:spcPct val="100000"/>
              </a:lnSpc>
              <a:spcBef>
                <a:spcPts val="70"/>
              </a:spcBef>
            </a:pPr>
            <a:r>
              <a:rPr dirty="0" sz="1600" b="1">
                <a:latin typeface="Times New Roman"/>
                <a:cs typeface="Times New Roman"/>
              </a:rPr>
              <a:t>Md</a:t>
            </a:r>
            <a:r>
              <a:rPr dirty="0" sz="1600" spc="229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Mehedi</a:t>
            </a:r>
            <a:r>
              <a:rPr dirty="0" sz="1600" spc="2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Hassan,</a:t>
            </a:r>
            <a:r>
              <a:rPr dirty="0" sz="1600" spc="2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MD</a:t>
            </a:r>
            <a:r>
              <a:rPr dirty="0" sz="1600" spc="229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Ashik</a:t>
            </a:r>
            <a:r>
              <a:rPr dirty="0" sz="1600" spc="2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Mahmud,</a:t>
            </a:r>
            <a:r>
              <a:rPr dirty="0" sz="1600" spc="2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Abrar</a:t>
            </a:r>
            <a:r>
              <a:rPr dirty="0" sz="1600" spc="2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Shahrivar.</a:t>
            </a:r>
            <a:r>
              <a:rPr dirty="0" sz="1600" spc="229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Naauibuddin</a:t>
            </a:r>
            <a:r>
              <a:rPr dirty="0" sz="1600" spc="2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Sarkar.</a:t>
            </a:r>
            <a:r>
              <a:rPr dirty="0" sz="1600" spc="2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Soniov </a:t>
            </a:r>
            <a:r>
              <a:rPr dirty="0" sz="1600" b="1">
                <a:latin typeface="Times New Roman"/>
                <a:cs typeface="Times New Roman"/>
              </a:rPr>
              <a:t>Chandra</a:t>
            </a:r>
            <a:r>
              <a:rPr dirty="0" sz="1600" spc="5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[2],</a:t>
            </a:r>
            <a:r>
              <a:rPr dirty="0" sz="1600" spc="6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Smart</a:t>
            </a:r>
            <a:r>
              <a:rPr dirty="0" sz="1600" spc="6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Spectacles</a:t>
            </a:r>
            <a:r>
              <a:rPr dirty="0" sz="1600" spc="7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for</a:t>
            </a:r>
            <a:r>
              <a:rPr dirty="0" sz="1600" spc="5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6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Deaf</a:t>
            </a:r>
            <a:r>
              <a:rPr dirty="0" sz="1600" spc="7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with</a:t>
            </a:r>
            <a:r>
              <a:rPr dirty="0" sz="1600" spc="5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Voice</a:t>
            </a:r>
            <a:r>
              <a:rPr dirty="0" sz="1600" spc="7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to</a:t>
            </a:r>
            <a:r>
              <a:rPr dirty="0" sz="1600" spc="6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Text</a:t>
            </a:r>
            <a:r>
              <a:rPr dirty="0" sz="1600" spc="6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6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Sign</a:t>
            </a:r>
            <a:r>
              <a:rPr dirty="0" sz="1600" spc="60" b="1">
                <a:latin typeface="Times New Roman"/>
                <a:cs typeface="Times New Roman"/>
              </a:rPr>
              <a:t>  </a:t>
            </a:r>
            <a:r>
              <a:rPr dirty="0" sz="1600" spc="-10" b="1">
                <a:latin typeface="Times New Roman"/>
                <a:cs typeface="Times New Roman"/>
              </a:rPr>
              <a:t>Language </a:t>
            </a:r>
            <a:r>
              <a:rPr dirty="0" sz="1600" b="1">
                <a:latin typeface="Times New Roman"/>
                <a:cs typeface="Times New Roman"/>
              </a:rPr>
              <a:t>Integration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(2023)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355600" marR="6350" indent="-342900">
              <a:lnSpc>
                <a:spcPct val="100000"/>
              </a:lnSpc>
            </a:pPr>
            <a:r>
              <a:rPr dirty="0" sz="1250" spc="13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250" spc="335">
                <a:solidFill>
                  <a:srgbClr val="90C225"/>
                </a:solidFill>
                <a:latin typeface="Lucida Sans Unicode"/>
                <a:cs typeface="Lucida Sans Unicode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paper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"Smart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Spectacles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Deaf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Voice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Text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Sign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Language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Integration" </a:t>
            </a:r>
            <a:r>
              <a:rPr dirty="0" sz="1600">
                <a:latin typeface="Times New Roman"/>
                <a:cs typeface="Times New Roman"/>
              </a:rPr>
              <a:t>explores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novel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technological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solution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aimed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at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aiding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individuals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hearing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impairments.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It </a:t>
            </a:r>
            <a:r>
              <a:rPr dirty="0" sz="1600">
                <a:latin typeface="Times New Roman"/>
                <a:cs typeface="Times New Roman"/>
              </a:rPr>
              <a:t>discusses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advanced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eyewear device that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 convert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spoken language into both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written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text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sign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language.</a:t>
            </a:r>
            <a:r>
              <a:rPr dirty="0" sz="1600" spc="12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authors,</a:t>
            </a:r>
            <a:r>
              <a:rPr dirty="0" sz="1600" spc="13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Md</a:t>
            </a:r>
            <a:r>
              <a:rPr dirty="0" sz="1600" spc="13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Mehedi</a:t>
            </a:r>
            <a:r>
              <a:rPr dirty="0" sz="1600" spc="12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Hassan,</a:t>
            </a:r>
            <a:r>
              <a:rPr dirty="0" sz="1600" spc="13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MD</a:t>
            </a:r>
            <a:r>
              <a:rPr dirty="0" sz="1600" spc="12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Ashik</a:t>
            </a:r>
            <a:r>
              <a:rPr dirty="0" sz="1600" spc="13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Mahmud,</a:t>
            </a:r>
            <a:r>
              <a:rPr dirty="0" sz="1600" spc="12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Abrar</a:t>
            </a:r>
            <a:r>
              <a:rPr dirty="0" sz="1600" spc="125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Shahrivar, </a:t>
            </a:r>
            <a:r>
              <a:rPr dirty="0" sz="1600">
                <a:latin typeface="Times New Roman"/>
                <a:cs typeface="Times New Roman"/>
              </a:rPr>
              <a:t>Naauibuddin</a:t>
            </a:r>
            <a:r>
              <a:rPr dirty="0" sz="1600" spc="2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Sarkar,</a:t>
            </a:r>
            <a:r>
              <a:rPr dirty="0" sz="1600" spc="1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Soniov</a:t>
            </a:r>
            <a:r>
              <a:rPr dirty="0" sz="1600" spc="204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Chandra,</a:t>
            </a:r>
            <a:r>
              <a:rPr dirty="0" sz="1600" spc="1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focus</a:t>
            </a:r>
            <a:r>
              <a:rPr dirty="0" sz="1600" spc="2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2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system's</a:t>
            </a:r>
            <a:r>
              <a:rPr dirty="0" sz="1600" spc="2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design</a:t>
            </a:r>
            <a:r>
              <a:rPr dirty="0" sz="1600" spc="2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00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practical implementation.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56310" y="669162"/>
            <a:ext cx="8441055" cy="57238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355600" marR="6985" indent="-342900">
              <a:lnSpc>
                <a:spcPts val="1540"/>
              </a:lnSpc>
              <a:spcBef>
                <a:spcPts val="459"/>
              </a:spcBef>
            </a:pPr>
            <a:r>
              <a:rPr dirty="0" sz="1250" spc="13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250" spc="360">
                <a:solidFill>
                  <a:srgbClr val="90C225"/>
                </a:solidFill>
                <a:latin typeface="Lucida Sans Unicode"/>
                <a:cs typeface="Lucida Sans Unicode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E</a:t>
            </a:r>
            <a:r>
              <a:rPr dirty="0" sz="1600" spc="4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Waisberg,</a:t>
            </a:r>
            <a:r>
              <a:rPr dirty="0" sz="1600" spc="409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J</a:t>
            </a:r>
            <a:r>
              <a:rPr dirty="0" sz="1600" spc="4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Ong,</a:t>
            </a:r>
            <a:r>
              <a:rPr dirty="0" sz="1600" spc="4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</a:t>
            </a:r>
            <a:r>
              <a:rPr dirty="0" sz="1600" spc="4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Masalkhi,</a:t>
            </a:r>
            <a:r>
              <a:rPr dirty="0" sz="1600" spc="4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N</a:t>
            </a:r>
            <a:r>
              <a:rPr dirty="0" sz="1600" spc="4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Zaman,</a:t>
            </a:r>
            <a:r>
              <a:rPr dirty="0" sz="1600" spc="409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</a:t>
            </a:r>
            <a:r>
              <a:rPr dirty="0" sz="1600" spc="3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Sarker</a:t>
            </a:r>
            <a:r>
              <a:rPr dirty="0" sz="1600" spc="4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[3],</a:t>
            </a:r>
            <a:r>
              <a:rPr dirty="0" sz="1600" spc="4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Meta</a:t>
            </a:r>
            <a:r>
              <a:rPr dirty="0" sz="1600" spc="4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Smart</a:t>
            </a:r>
            <a:r>
              <a:rPr dirty="0" sz="1600" spc="4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Glasses–Large </a:t>
            </a:r>
            <a:r>
              <a:rPr dirty="0" sz="1600" b="1">
                <a:latin typeface="Times New Roman"/>
                <a:cs typeface="Times New Roman"/>
              </a:rPr>
              <a:t>Language</a:t>
            </a:r>
            <a:r>
              <a:rPr dirty="0" sz="1600" spc="13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Models</a:t>
            </a:r>
            <a:r>
              <a:rPr dirty="0" sz="1600" spc="13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14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14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Future</a:t>
            </a:r>
            <a:r>
              <a:rPr dirty="0" sz="1600" spc="14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for</a:t>
            </a:r>
            <a:r>
              <a:rPr dirty="0" sz="1600" spc="12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Assistive</a:t>
            </a:r>
            <a:r>
              <a:rPr dirty="0" sz="1600" spc="14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Glasses</a:t>
            </a:r>
            <a:r>
              <a:rPr dirty="0" sz="1600" spc="14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for</a:t>
            </a:r>
            <a:r>
              <a:rPr dirty="0" sz="1600" spc="12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Individuals</a:t>
            </a:r>
            <a:r>
              <a:rPr dirty="0" sz="1600" spc="14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with</a:t>
            </a:r>
            <a:r>
              <a:rPr dirty="0" sz="1600" spc="135" b="1">
                <a:latin typeface="Times New Roman"/>
                <a:cs typeface="Times New Roman"/>
              </a:rPr>
              <a:t>  </a:t>
            </a:r>
            <a:r>
              <a:rPr dirty="0" sz="1600" spc="-10" b="1">
                <a:latin typeface="Times New Roman"/>
                <a:cs typeface="Times New Roman"/>
              </a:rPr>
              <a:t>Vision </a:t>
            </a:r>
            <a:r>
              <a:rPr dirty="0" sz="1600" b="1">
                <a:latin typeface="Times New Roman"/>
                <a:cs typeface="Times New Roman"/>
              </a:rPr>
              <a:t>Impairments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(2024)</a:t>
            </a:r>
            <a:endParaRPr sz="1600">
              <a:latin typeface="Times New Roman"/>
              <a:cs typeface="Times New Roman"/>
            </a:endParaRPr>
          </a:p>
          <a:p>
            <a:pPr algn="ctr" marR="192405">
              <a:lnSpc>
                <a:spcPts val="1315"/>
              </a:lnSpc>
            </a:pPr>
            <a:r>
              <a:rPr dirty="0" sz="1250" spc="8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250">
              <a:latin typeface="Lucida Sans Unicode"/>
              <a:cs typeface="Lucida Sans Unicode"/>
            </a:endParaRPr>
          </a:p>
          <a:p>
            <a:pPr algn="just" marL="355600" marR="5080">
              <a:lnSpc>
                <a:spcPct val="80000"/>
              </a:lnSpc>
              <a:spcBef>
                <a:spcPts val="229"/>
              </a:spcBef>
            </a:pP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explores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integration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large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language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(LLMs)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smart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glasses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enhance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assistive </a:t>
            </a:r>
            <a:r>
              <a:rPr dirty="0" sz="1600">
                <a:latin typeface="Times New Roman"/>
                <a:cs typeface="Times New Roman"/>
              </a:rPr>
              <a:t>technologies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visually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impaired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individuals.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study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emphasizes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how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these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advanced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models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significantly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improve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functionality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smart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glasses</a:t>
            </a:r>
            <a:r>
              <a:rPr dirty="0" sz="1600" spc="4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enabling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more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intuitive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responsive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interactions.</a:t>
            </a:r>
            <a:r>
              <a:rPr dirty="0" sz="1600" spc="4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4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leveraging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LLMs,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smart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glasses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understand </a:t>
            </a:r>
            <a:r>
              <a:rPr dirty="0" sz="1600">
                <a:latin typeface="Times New Roman"/>
                <a:cs typeface="Times New Roman"/>
              </a:rPr>
              <a:t>complex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commands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queries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providing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more seamless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0">
                <a:latin typeface="Times New Roman"/>
                <a:cs typeface="Times New Roman"/>
              </a:rPr>
              <a:t> interactive </a:t>
            </a:r>
            <a:r>
              <a:rPr dirty="0" sz="1600">
                <a:latin typeface="Times New Roman"/>
                <a:cs typeface="Times New Roman"/>
              </a:rPr>
              <a:t>experience.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research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discusses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potential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applications,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descriptive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audio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surroundings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interactive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assistance,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could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beneficial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disabilities, </a:t>
            </a:r>
            <a:r>
              <a:rPr dirty="0" sz="1600">
                <a:latin typeface="Times New Roman"/>
                <a:cs typeface="Times New Roman"/>
              </a:rPr>
              <a:t>including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hearing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impairments.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technology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aims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improve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independence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quality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life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individuals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vision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impairments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enhancing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their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perception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navigation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their environment.</a:t>
            </a:r>
            <a:endParaRPr sz="1600">
              <a:latin typeface="Times New Roman"/>
              <a:cs typeface="Times New Roman"/>
            </a:endParaRPr>
          </a:p>
          <a:p>
            <a:pPr algn="ctr" marR="192405">
              <a:lnSpc>
                <a:spcPts val="1310"/>
              </a:lnSpc>
            </a:pPr>
            <a:r>
              <a:rPr dirty="0" sz="1250" spc="8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250">
              <a:latin typeface="Lucida Sans Unicode"/>
              <a:cs typeface="Lucida Sans Unicode"/>
            </a:endParaRPr>
          </a:p>
          <a:p>
            <a:pPr algn="just" marL="355600">
              <a:lnSpc>
                <a:spcPts val="1570"/>
              </a:lnSpc>
            </a:pPr>
            <a:r>
              <a:rPr dirty="0" sz="1600" b="1">
                <a:latin typeface="Times New Roman"/>
                <a:cs typeface="Times New Roman"/>
              </a:rPr>
              <a:t>C</a:t>
            </a:r>
            <a:r>
              <a:rPr dirty="0" sz="1600" spc="2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Zhang,</a:t>
            </a:r>
            <a:r>
              <a:rPr dirty="0" sz="1600" spc="2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K</a:t>
            </a:r>
            <a:r>
              <a:rPr dirty="0" sz="1600" spc="2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Sato,</a:t>
            </a:r>
            <a:r>
              <a:rPr dirty="0" sz="1600" spc="2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</a:t>
            </a:r>
            <a:r>
              <a:rPr dirty="0" sz="1600" spc="2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Wu</a:t>
            </a:r>
            <a:r>
              <a:rPr dirty="0" sz="1600" spc="2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[4],</a:t>
            </a:r>
            <a:r>
              <a:rPr dirty="0" sz="1600" spc="2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2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Design</a:t>
            </a:r>
            <a:r>
              <a:rPr dirty="0" sz="1600" spc="2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2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Smart</a:t>
            </a:r>
            <a:r>
              <a:rPr dirty="0" sz="1600" spc="29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Glasses-</a:t>
            </a:r>
            <a:r>
              <a:rPr dirty="0" sz="1600" b="1">
                <a:latin typeface="Times New Roman"/>
                <a:cs typeface="Times New Roman"/>
              </a:rPr>
              <a:t>Based</a:t>
            </a:r>
            <a:r>
              <a:rPr dirty="0" sz="1600" spc="2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Gesture</a:t>
            </a:r>
            <a:r>
              <a:rPr dirty="0" sz="1600" spc="2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Recognition</a:t>
            </a:r>
            <a:r>
              <a:rPr dirty="0" sz="1600" spc="290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algn="just" marL="355600">
              <a:lnSpc>
                <a:spcPts val="1714"/>
              </a:lnSpc>
            </a:pPr>
            <a:r>
              <a:rPr dirty="0" sz="1600" spc="-10" b="1">
                <a:latin typeface="Times New Roman"/>
                <a:cs typeface="Times New Roman"/>
              </a:rPr>
              <a:t>Translation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System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for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Sign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Languages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(2023)</a:t>
            </a:r>
            <a:endParaRPr sz="1600">
              <a:latin typeface="Times New Roman"/>
              <a:cs typeface="Times New Roman"/>
            </a:endParaRPr>
          </a:p>
          <a:p>
            <a:pPr algn="ctr" marR="192405">
              <a:lnSpc>
                <a:spcPts val="1325"/>
              </a:lnSpc>
            </a:pPr>
            <a:r>
              <a:rPr dirty="0" sz="1250" spc="8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250">
              <a:latin typeface="Lucida Sans Unicode"/>
              <a:cs typeface="Lucida Sans Unicode"/>
            </a:endParaRPr>
          </a:p>
          <a:p>
            <a:pPr algn="just" marL="355600" marR="5715">
              <a:lnSpc>
                <a:spcPct val="80000"/>
              </a:lnSpc>
              <a:spcBef>
                <a:spcPts val="225"/>
              </a:spcBef>
            </a:pP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presents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innovative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designed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improve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communication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accessibility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hearing </a:t>
            </a:r>
            <a:r>
              <a:rPr dirty="0" sz="1600">
                <a:latin typeface="Times New Roman"/>
                <a:cs typeface="Times New Roman"/>
              </a:rPr>
              <a:t>impaired.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study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focuses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developing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smart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glasses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equipped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gesture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recognition </a:t>
            </a:r>
            <a:r>
              <a:rPr dirty="0" sz="1600">
                <a:latin typeface="Times New Roman"/>
                <a:cs typeface="Times New Roman"/>
              </a:rPr>
              <a:t>technology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accurately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interpret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language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translate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into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spoken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written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text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time.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paper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elaborates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technical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aspects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including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algorithms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gesture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recognition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integration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translation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software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within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smart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glasses </a:t>
            </a:r>
            <a:r>
              <a:rPr dirty="0" sz="1600">
                <a:latin typeface="Times New Roman"/>
                <a:cs typeface="Times New Roman"/>
              </a:rPr>
              <a:t>framework.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providing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seamless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translation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sign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language,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aims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bridge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communication</a:t>
            </a:r>
            <a:r>
              <a:rPr dirty="0" sz="1600" spc="8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gap</a:t>
            </a:r>
            <a:r>
              <a:rPr dirty="0" sz="1600" spc="8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between</a:t>
            </a:r>
            <a:r>
              <a:rPr dirty="0" sz="1600" spc="8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individuals</a:t>
            </a:r>
            <a:r>
              <a:rPr dirty="0" sz="1600" spc="8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8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hearing</a:t>
            </a:r>
            <a:r>
              <a:rPr dirty="0" sz="1600" spc="8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impairments</a:t>
            </a:r>
            <a:r>
              <a:rPr dirty="0" sz="1600" spc="8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8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those</a:t>
            </a:r>
            <a:r>
              <a:rPr dirty="0" sz="1600" spc="8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who</a:t>
            </a:r>
            <a:r>
              <a:rPr dirty="0" sz="1600" spc="7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do</a:t>
            </a:r>
            <a:r>
              <a:rPr dirty="0" sz="1600" spc="80">
                <a:latin typeface="Times New Roman"/>
                <a:cs typeface="Times New Roman"/>
              </a:rPr>
              <a:t>  </a:t>
            </a:r>
            <a:r>
              <a:rPr dirty="0" sz="1600" spc="-25">
                <a:latin typeface="Times New Roman"/>
                <a:cs typeface="Times New Roman"/>
              </a:rPr>
              <a:t>not </a:t>
            </a:r>
            <a:r>
              <a:rPr dirty="0" sz="1600">
                <a:latin typeface="Times New Roman"/>
                <a:cs typeface="Times New Roman"/>
              </a:rPr>
              <a:t>understand</a:t>
            </a:r>
            <a:r>
              <a:rPr dirty="0" sz="1600" spc="1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sign</a:t>
            </a:r>
            <a:r>
              <a:rPr dirty="0" sz="1600" spc="1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language,</a:t>
            </a:r>
            <a:r>
              <a:rPr dirty="0" sz="1600" spc="1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enhancing</a:t>
            </a:r>
            <a:r>
              <a:rPr dirty="0" sz="1600" spc="1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social</a:t>
            </a:r>
            <a:r>
              <a:rPr dirty="0" sz="1600" spc="1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interactions</a:t>
            </a:r>
            <a:r>
              <a:rPr dirty="0" sz="1600" spc="1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inclusivity.</a:t>
            </a:r>
            <a:r>
              <a:rPr dirty="0" sz="1600" spc="15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155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technology </a:t>
            </a:r>
            <a:r>
              <a:rPr dirty="0" sz="1600">
                <a:latin typeface="Times New Roman"/>
                <a:cs typeface="Times New Roman"/>
              </a:rPr>
              <a:t>represents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45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significant</a:t>
            </a:r>
            <a:r>
              <a:rPr dirty="0" sz="1600" spc="4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step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forward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4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assistive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devices,</a:t>
            </a:r>
            <a:r>
              <a:rPr dirty="0" sz="1600" spc="4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offering</a:t>
            </a:r>
            <a:r>
              <a:rPr dirty="0" sz="1600" spc="4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4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communication </a:t>
            </a:r>
            <a:r>
              <a:rPr dirty="0" sz="1600">
                <a:latin typeface="Times New Roman"/>
                <a:cs typeface="Times New Roman"/>
              </a:rPr>
              <a:t>support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hearing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impaired.</a:t>
            </a:r>
            <a:endParaRPr sz="1600">
              <a:latin typeface="Times New Roman"/>
              <a:cs typeface="Times New Roman"/>
            </a:endParaRPr>
          </a:p>
          <a:p>
            <a:pPr algn="ctr" marR="192405">
              <a:lnSpc>
                <a:spcPts val="1465"/>
              </a:lnSpc>
            </a:pPr>
            <a:r>
              <a:rPr dirty="0" sz="1250" spc="8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03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SYSTEM</a:t>
            </a:r>
            <a:r>
              <a:rPr dirty="0" sz="3600" spc="-30"/>
              <a:t> </a:t>
            </a:r>
            <a:r>
              <a:rPr dirty="0" sz="3600"/>
              <a:t>DESIGN</a:t>
            </a:r>
            <a:r>
              <a:rPr dirty="0" sz="3600" spc="-25"/>
              <a:t> </a:t>
            </a:r>
            <a:r>
              <a:rPr dirty="0" sz="3600"/>
              <a:t>OF</a:t>
            </a:r>
            <a:r>
              <a:rPr dirty="0" sz="3600" spc="-140"/>
              <a:t> </a:t>
            </a:r>
            <a:r>
              <a:rPr dirty="0" sz="3600" spc="-10"/>
              <a:t>PROJECT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5" y="1114044"/>
            <a:ext cx="7097268" cy="5743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saritha r</dc:creator>
  <dc:title>RAMAIAH INSTITUTE OF TECHNOLOGY, Bangalore   (Autonomous Institute Affiliated To VTU)  Dept. of Electronics and Telecommunication Engineering</dc:title>
  <dcterms:created xsi:type="dcterms:W3CDTF">2024-05-24T07:52:58Z</dcterms:created>
  <dcterms:modified xsi:type="dcterms:W3CDTF">2024-05-24T07:52:58Z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2024-05-24T00:00:00Z</vt:filetime>
  </property>
  <property fmtid="{D5CDD505-2E9C-101B-9397-08002B2CF9AE}" pid="5" name="Producer">
    <vt:lpwstr>Microsoft® PowerPoint® 2016</vt:lpwstr>
  </property>
</Properties>
</file>