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Lst>
  <p:sldSz cx="18288000" cy="10287000"/>
  <p:notesSz cx="6858000" cy="9144000"/>
  <p:embeddedFontLst>
    <p:embeddedFont>
      <p:font typeface="Garamond Bold" charset="1" panose="02020804030307010803"/>
      <p:regular r:id="rId12"/>
    </p:embeddedFont>
    <p:embeddedFont>
      <p:font typeface="Times New Roman Bold" charset="1" panose="02030802070405020303"/>
      <p:regular r:id="rId13"/>
    </p:embeddedFont>
    <p:embeddedFont>
      <p:font typeface="Arial Bold" charset="1" panose="020B0704020202020204"/>
      <p:regular r:id="rId14"/>
    </p:embeddedFont>
    <p:embeddedFont>
      <p:font typeface="Times New Roman" charset="1" panose="02030502070405020303"/>
      <p:regular r:id="rId15"/>
    </p:embeddedFont>
    <p:embeddedFont>
      <p:font typeface="Trade Gothic" charset="1" panose="020B0503040303020004"/>
      <p:regular r:id="rId16"/>
    </p:embeddedFont>
    <p:embeddedFont>
      <p:font typeface="Arial" charset="1" panose="020B0604020202020204"/>
      <p:regular r:id="rId20"/>
    </p:embeddedFont>
    <p:embeddedFont>
      <p:font typeface="Trade Gothic Bold" charset="1" panose="020B0803040303020004"/>
      <p:regular r:id="rId21"/>
    </p:embeddedFont>
    <p:embeddedFont>
      <p:font typeface="Roca Two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notesSlides/notesSlide3.xml" Type="http://schemas.openxmlformats.org/officeDocument/2006/relationships/notesSlide"/><Relationship Id="rId25" Target="notesSlides/notesSlide4.xml" Type="http://schemas.openxmlformats.org/officeDocument/2006/relationships/notesSlide"/><Relationship Id="rId26" Target="notesSlides/notesSlide5.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01392" y="1277282"/>
            <a:ext cx="6957907" cy="7732451"/>
            <a:chOff x="0" y="0"/>
            <a:chExt cx="9277210" cy="10309934"/>
          </a:xfrm>
        </p:grpSpPr>
        <p:sp>
          <p:nvSpPr>
            <p:cNvPr name="Freeform 3" id="3"/>
            <p:cNvSpPr/>
            <p:nvPr/>
          </p:nvSpPr>
          <p:spPr>
            <a:xfrm flipH="false" flipV="false" rot="0">
              <a:off x="0" y="0"/>
              <a:ext cx="9277210" cy="10309934"/>
            </a:xfrm>
            <a:custGeom>
              <a:avLst/>
              <a:gdLst/>
              <a:ahLst/>
              <a:cxnLst/>
              <a:rect r="r" b="b" t="t" l="l"/>
              <a:pathLst>
                <a:path h="10309934" w="9277210">
                  <a:moveTo>
                    <a:pt x="0" y="0"/>
                  </a:moveTo>
                  <a:lnTo>
                    <a:pt x="9277210" y="0"/>
                  </a:lnTo>
                  <a:lnTo>
                    <a:pt x="9277210" y="10309934"/>
                  </a:lnTo>
                  <a:lnTo>
                    <a:pt x="0" y="10309934"/>
                  </a:lnTo>
                  <a:lnTo>
                    <a:pt x="0" y="0"/>
                  </a:lnTo>
                  <a:close/>
                </a:path>
              </a:pathLst>
            </a:custGeom>
            <a:blipFill>
              <a:blip r:embed="rId2">
                <a:alphaModFix amt="62000"/>
                <a:extLst>
                  <a:ext uri="{96DAC541-7B7A-43D3-8B79-37D633B846F1}">
                    <asvg:svgBlip xmlns:asvg="http://schemas.microsoft.com/office/drawing/2016/SVG/main" r:embed="rId3"/>
                  </a:ext>
                </a:extLst>
              </a:blip>
              <a:stretch>
                <a:fillRect l="0" t="0" r="0" b="0"/>
              </a:stretch>
            </a:blipFill>
          </p:spPr>
        </p:sp>
        <p:grpSp>
          <p:nvGrpSpPr>
            <p:cNvPr name="Group 4" id="4"/>
            <p:cNvGrpSpPr>
              <a:grpSpLocks noChangeAspect="true"/>
            </p:cNvGrpSpPr>
            <p:nvPr/>
          </p:nvGrpSpPr>
          <p:grpSpPr>
            <a:xfrm rot="0">
              <a:off x="2396222" y="1728720"/>
              <a:ext cx="6407018" cy="6852474"/>
              <a:chOff x="0" y="0"/>
              <a:chExt cx="6407018" cy="6852474"/>
            </a:xfrm>
          </p:grpSpPr>
          <p:sp>
            <p:nvSpPr>
              <p:cNvPr name="Freeform 5" id="5"/>
              <p:cNvSpPr/>
              <p:nvPr/>
            </p:nvSpPr>
            <p:spPr>
              <a:xfrm flipH="false" flipV="false" rot="0">
                <a:off x="0" y="0"/>
                <a:ext cx="6407023" cy="6852412"/>
              </a:xfrm>
              <a:custGeom>
                <a:avLst/>
                <a:gdLst/>
                <a:ahLst/>
                <a:cxnLst/>
                <a:rect r="r" b="b" t="t" l="l"/>
                <a:pathLst>
                  <a:path h="6852412" w="6407023">
                    <a:moveTo>
                      <a:pt x="0" y="0"/>
                    </a:moveTo>
                    <a:lnTo>
                      <a:pt x="6407023" y="0"/>
                    </a:lnTo>
                    <a:lnTo>
                      <a:pt x="6407023" y="6852412"/>
                    </a:lnTo>
                    <a:lnTo>
                      <a:pt x="0" y="6852412"/>
                    </a:lnTo>
                    <a:lnTo>
                      <a:pt x="0" y="0"/>
                    </a:lnTo>
                    <a:close/>
                  </a:path>
                </a:pathLst>
              </a:custGeom>
              <a:blipFill>
                <a:blip r:embed="rId4"/>
                <a:stretch>
                  <a:fillRect l="0" t="0" r="-149475" b="-1"/>
                </a:stretch>
              </a:blipFill>
            </p:spPr>
          </p:sp>
        </p:grpSp>
      </p:grpSp>
      <p:grpSp>
        <p:nvGrpSpPr>
          <p:cNvPr name="Group 6" id="6"/>
          <p:cNvGrpSpPr/>
          <p:nvPr/>
        </p:nvGrpSpPr>
        <p:grpSpPr>
          <a:xfrm rot="0">
            <a:off x="1371600" y="-705741"/>
            <a:ext cx="15544800" cy="3114675"/>
            <a:chOff x="0" y="0"/>
            <a:chExt cx="20726400" cy="4152900"/>
          </a:xfrm>
        </p:grpSpPr>
        <p:sp>
          <p:nvSpPr>
            <p:cNvPr name="Freeform 7" id="7"/>
            <p:cNvSpPr/>
            <p:nvPr/>
          </p:nvSpPr>
          <p:spPr>
            <a:xfrm flipH="false" flipV="false" rot="0">
              <a:off x="0" y="0"/>
              <a:ext cx="20726400" cy="4152900"/>
            </a:xfrm>
            <a:custGeom>
              <a:avLst/>
              <a:gdLst/>
              <a:ahLst/>
              <a:cxnLst/>
              <a:rect r="r" b="b" t="t" l="l"/>
              <a:pathLst>
                <a:path h="4152900" w="20726400">
                  <a:moveTo>
                    <a:pt x="0" y="0"/>
                  </a:moveTo>
                  <a:lnTo>
                    <a:pt x="20726400" y="0"/>
                  </a:lnTo>
                  <a:lnTo>
                    <a:pt x="20726400" y="4152900"/>
                  </a:lnTo>
                  <a:lnTo>
                    <a:pt x="0" y="4152900"/>
                  </a:lnTo>
                  <a:close/>
                </a:path>
              </a:pathLst>
            </a:custGeom>
            <a:solidFill>
              <a:srgbClr val="000000">
                <a:alpha val="0"/>
              </a:srgbClr>
            </a:solidFill>
          </p:spPr>
        </p:sp>
        <p:sp>
          <p:nvSpPr>
            <p:cNvPr name="TextBox 8" id="8"/>
            <p:cNvSpPr txBox="true"/>
            <p:nvPr/>
          </p:nvSpPr>
          <p:spPr>
            <a:xfrm>
              <a:off x="0" y="-19050"/>
              <a:ext cx="20726400" cy="4171950"/>
            </a:xfrm>
            <a:prstGeom prst="rect">
              <a:avLst/>
            </a:prstGeom>
          </p:spPr>
          <p:txBody>
            <a:bodyPr anchor="ctr" rtlCol="false" tIns="0" lIns="0" bIns="0" rIns="0"/>
            <a:lstStyle/>
            <a:p>
              <a:pPr algn="ctr">
                <a:lnSpc>
                  <a:spcPts val="7200"/>
                </a:lnSpc>
              </a:pPr>
              <a:r>
                <a:rPr lang="en-US" sz="6000" b="true">
                  <a:solidFill>
                    <a:srgbClr val="1F497D"/>
                  </a:solidFill>
                  <a:latin typeface="Garamond Bold"/>
                  <a:ea typeface="Garamond Bold"/>
                  <a:cs typeface="Garamond Bold"/>
                  <a:sym typeface="Garamond Bold"/>
                </a:rPr>
                <a:t>SMART INDIA HACKATHON 2025</a:t>
              </a:r>
            </a:p>
          </p:txBody>
        </p:sp>
      </p:grpSp>
      <p:sp>
        <p:nvSpPr>
          <p:cNvPr name="TextBox 9" id="9"/>
          <p:cNvSpPr txBox="true"/>
          <p:nvPr/>
        </p:nvSpPr>
        <p:spPr>
          <a:xfrm rot="0">
            <a:off x="2834640" y="1410648"/>
            <a:ext cx="12618720" cy="1543017"/>
          </a:xfrm>
          <a:prstGeom prst="rect">
            <a:avLst/>
          </a:prstGeom>
        </p:spPr>
        <p:txBody>
          <a:bodyPr anchor="t" rtlCol="false" tIns="0" lIns="0" bIns="0" rIns="0">
            <a:spAutoFit/>
          </a:bodyPr>
          <a:lstStyle/>
          <a:p>
            <a:pPr algn="ctr">
              <a:lnSpc>
                <a:spcPts val="5759"/>
              </a:lnSpc>
            </a:pPr>
            <a:r>
              <a:rPr lang="en-US" sz="4800" b="true">
                <a:solidFill>
                  <a:srgbClr val="000000"/>
                </a:solidFill>
                <a:latin typeface="Times New Roman Bold"/>
                <a:ea typeface="Times New Roman Bold"/>
                <a:cs typeface="Times New Roman Bold"/>
                <a:sym typeface="Times New Roman Bold"/>
              </a:rPr>
              <a:t>CAREERSETU: </a:t>
            </a:r>
          </a:p>
          <a:p>
            <a:pPr algn="ctr">
              <a:lnSpc>
                <a:spcPts val="5759"/>
              </a:lnSpc>
            </a:pPr>
          </a:p>
        </p:txBody>
      </p:sp>
      <p:sp>
        <p:nvSpPr>
          <p:cNvPr name="TextBox 10" id="10"/>
          <p:cNvSpPr txBox="true"/>
          <p:nvPr/>
        </p:nvSpPr>
        <p:spPr>
          <a:xfrm rot="0">
            <a:off x="878078" y="2944140"/>
            <a:ext cx="8265922" cy="6368600"/>
          </a:xfrm>
          <a:prstGeom prst="rect">
            <a:avLst/>
          </a:prstGeom>
        </p:spPr>
        <p:txBody>
          <a:bodyPr anchor="t" rtlCol="false" tIns="0" lIns="0" bIns="0" rIns="0">
            <a:spAutoFit/>
          </a:bodyPr>
          <a:lstStyle/>
          <a:p>
            <a:pPr algn="l">
              <a:lnSpc>
                <a:spcPts val="3055"/>
              </a:lnSpc>
            </a:pPr>
          </a:p>
          <a:p>
            <a:pPr algn="just" marL="460734" indent="-230367" lvl="1">
              <a:lnSpc>
                <a:spcPts val="6110"/>
              </a:lnSpc>
              <a:buFont typeface="Arial"/>
              <a:buChar char="•"/>
            </a:pPr>
            <a:r>
              <a:rPr lang="en-US" b="true" sz="2545">
                <a:solidFill>
                  <a:srgbClr val="000000"/>
                </a:solidFill>
                <a:latin typeface="Arial Bold"/>
                <a:ea typeface="Arial Bold"/>
                <a:cs typeface="Arial Bold"/>
                <a:sym typeface="Arial Bold"/>
              </a:rPr>
              <a:t>Problem Statement ID – </a:t>
            </a:r>
            <a:r>
              <a:rPr lang="en-US" b="true" sz="2545">
                <a:solidFill>
                  <a:srgbClr val="0070C0"/>
                </a:solidFill>
                <a:latin typeface="Arial Bold"/>
                <a:ea typeface="Arial Bold"/>
                <a:cs typeface="Arial Bold"/>
                <a:sym typeface="Arial Bold"/>
              </a:rPr>
              <a:t>25094</a:t>
            </a:r>
          </a:p>
          <a:p>
            <a:pPr algn="just" marL="460411" indent="-230205" lvl="1">
              <a:lnSpc>
                <a:spcPts val="6110"/>
              </a:lnSpc>
              <a:buFont typeface="Arial"/>
              <a:buChar char="•"/>
            </a:pPr>
            <a:r>
              <a:rPr lang="en-US" b="true" sz="2545">
                <a:solidFill>
                  <a:srgbClr val="000000"/>
                </a:solidFill>
                <a:latin typeface="Arial Bold"/>
                <a:ea typeface="Arial Bold"/>
                <a:cs typeface="Arial Bold"/>
                <a:sym typeface="Arial Bold"/>
              </a:rPr>
              <a:t>Problem Statement Title- </a:t>
            </a:r>
            <a:r>
              <a:rPr lang="en-US" b="true" sz="2545">
                <a:solidFill>
                  <a:srgbClr val="0070C0"/>
                </a:solidFill>
                <a:latin typeface="Arial Bold"/>
                <a:ea typeface="Arial Bold"/>
                <a:cs typeface="Arial Bold"/>
                <a:sym typeface="Arial Bold"/>
              </a:rPr>
              <a:t>One-Stop Personalized                    Career &amp; Education Advisor</a:t>
            </a:r>
          </a:p>
          <a:p>
            <a:pPr algn="just" marL="460734" indent="-230367" lvl="1">
              <a:lnSpc>
                <a:spcPts val="6110"/>
              </a:lnSpc>
              <a:buFont typeface="Arial"/>
              <a:buChar char="•"/>
            </a:pPr>
            <a:r>
              <a:rPr lang="en-US" b="true" sz="2545">
                <a:solidFill>
                  <a:srgbClr val="000000"/>
                </a:solidFill>
                <a:latin typeface="Arial Bold"/>
                <a:ea typeface="Arial Bold"/>
                <a:cs typeface="Arial Bold"/>
                <a:sym typeface="Arial Bold"/>
              </a:rPr>
              <a:t>Title: </a:t>
            </a:r>
            <a:r>
              <a:rPr lang="en-US" b="true" sz="2545">
                <a:solidFill>
                  <a:srgbClr val="0070C0"/>
                </a:solidFill>
                <a:latin typeface="Arial Bold"/>
                <a:ea typeface="Arial Bold"/>
                <a:cs typeface="Arial Bold"/>
                <a:sym typeface="Arial Bold"/>
              </a:rPr>
              <a:t>CAREERSETU</a:t>
            </a:r>
          </a:p>
          <a:p>
            <a:pPr algn="just" marL="460411" indent="-230205" lvl="1">
              <a:lnSpc>
                <a:spcPts val="6110"/>
              </a:lnSpc>
              <a:buFont typeface="Arial"/>
              <a:buChar char="•"/>
            </a:pPr>
            <a:r>
              <a:rPr lang="en-US" b="true" sz="2545">
                <a:solidFill>
                  <a:srgbClr val="000000"/>
                </a:solidFill>
                <a:latin typeface="Arial Bold"/>
                <a:ea typeface="Arial Bold"/>
                <a:cs typeface="Arial Bold"/>
                <a:sym typeface="Arial Bold"/>
              </a:rPr>
              <a:t>Subtitle-</a:t>
            </a:r>
            <a:r>
              <a:rPr lang="en-US" b="true" sz="2545">
                <a:solidFill>
                  <a:srgbClr val="0070C0"/>
                </a:solidFill>
                <a:latin typeface="Arial Bold"/>
                <a:ea typeface="Arial Bold"/>
                <a:cs typeface="Arial Bold"/>
                <a:sym typeface="Arial Bold"/>
              </a:rPr>
              <a:t> Guiding Every Student to Their Right Career Path</a:t>
            </a:r>
          </a:p>
          <a:p>
            <a:pPr algn="just" marL="460411" indent="-230205" lvl="1">
              <a:lnSpc>
                <a:spcPts val="6110"/>
              </a:lnSpc>
              <a:buFont typeface="Arial"/>
              <a:buChar char="•"/>
            </a:pPr>
            <a:r>
              <a:rPr lang="en-US" b="true" sz="2545">
                <a:solidFill>
                  <a:srgbClr val="000000"/>
                </a:solidFill>
                <a:latin typeface="Arial Bold"/>
                <a:ea typeface="Arial Bold"/>
                <a:cs typeface="Arial Bold"/>
                <a:sym typeface="Arial Bold"/>
              </a:rPr>
              <a:t>PS Category- </a:t>
            </a:r>
            <a:r>
              <a:rPr lang="en-US" b="true" sz="2545">
                <a:solidFill>
                  <a:srgbClr val="0070C0"/>
                </a:solidFill>
                <a:latin typeface="Arial Bold"/>
                <a:ea typeface="Arial Bold"/>
                <a:cs typeface="Arial Bold"/>
                <a:sym typeface="Arial Bold"/>
              </a:rPr>
              <a:t>Software</a:t>
            </a:r>
          </a:p>
          <a:p>
            <a:pPr algn="just" marL="460734" indent="-230367" lvl="1">
              <a:lnSpc>
                <a:spcPts val="6110"/>
              </a:lnSpc>
              <a:buFont typeface="Arial"/>
              <a:buChar char="•"/>
            </a:pPr>
            <a:r>
              <a:rPr lang="en-US" b="true" sz="2545">
                <a:solidFill>
                  <a:srgbClr val="000000"/>
                </a:solidFill>
                <a:latin typeface="Arial Bold"/>
                <a:ea typeface="Arial Bold"/>
                <a:cs typeface="Arial Bold"/>
                <a:sym typeface="Arial Bold"/>
              </a:rPr>
              <a:t>Team Name - </a:t>
            </a:r>
            <a:r>
              <a:rPr lang="en-US" b="true" sz="2545">
                <a:solidFill>
                  <a:srgbClr val="0070C0"/>
                </a:solidFill>
                <a:latin typeface="Arial Bold"/>
                <a:ea typeface="Arial Bold"/>
                <a:cs typeface="Arial Bold"/>
                <a:sym typeface="Arial Bold"/>
              </a:rPr>
              <a:t>CSWD ALPHA</a:t>
            </a:r>
          </a:p>
        </p:txBody>
      </p:sp>
      <p:grpSp>
        <p:nvGrpSpPr>
          <p:cNvPr name="Group 11" id="11"/>
          <p:cNvGrpSpPr>
            <a:grpSpLocks noChangeAspect="true"/>
          </p:cNvGrpSpPr>
          <p:nvPr/>
        </p:nvGrpSpPr>
        <p:grpSpPr>
          <a:xfrm rot="0">
            <a:off x="15669236" y="217679"/>
            <a:ext cx="2494329" cy="1267836"/>
            <a:chOff x="0" y="0"/>
            <a:chExt cx="4418240" cy="2245736"/>
          </a:xfrm>
        </p:grpSpPr>
        <p:sp>
          <p:nvSpPr>
            <p:cNvPr name="Freeform 12" id="12"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5"/>
              <a:stretch>
                <a:fillRect l="0" t="0" r="0" b="0"/>
              </a:stretch>
            </a:blipFill>
          </p:spPr>
        </p:sp>
      </p:grpSp>
      <p:sp>
        <p:nvSpPr>
          <p:cNvPr name="TextBox 13" id="13"/>
          <p:cNvSpPr txBox="true"/>
          <p:nvPr/>
        </p:nvSpPr>
        <p:spPr>
          <a:xfrm rot="0">
            <a:off x="2834640" y="2342259"/>
            <a:ext cx="12618720" cy="1057209"/>
          </a:xfrm>
          <a:prstGeom prst="rect">
            <a:avLst/>
          </a:prstGeom>
        </p:spPr>
        <p:txBody>
          <a:bodyPr anchor="t" rtlCol="false" tIns="0" lIns="0" bIns="0" rIns="0">
            <a:spAutoFit/>
          </a:bodyPr>
          <a:lstStyle/>
          <a:p>
            <a:pPr algn="ctr">
              <a:lnSpc>
                <a:spcPts val="3960"/>
              </a:lnSpc>
            </a:pPr>
            <a:r>
              <a:rPr lang="en-US" sz="3300" u="sng">
                <a:solidFill>
                  <a:srgbClr val="000000"/>
                </a:solidFill>
                <a:latin typeface="Times New Roman"/>
                <a:ea typeface="Times New Roman"/>
                <a:cs typeface="Times New Roman"/>
                <a:sym typeface="Times New Roman"/>
              </a:rPr>
              <a:t>One-Stop Personalized Career &amp; Education Advisor </a:t>
            </a:r>
          </a:p>
          <a:p>
            <a:pPr algn="ctr">
              <a:lnSpc>
                <a:spcPts val="3960"/>
              </a:lnSpc>
            </a:pPr>
          </a:p>
        </p:txBody>
      </p:sp>
      <p:grpSp>
        <p:nvGrpSpPr>
          <p:cNvPr name="Group 14" id="14"/>
          <p:cNvGrpSpPr/>
          <p:nvPr/>
        </p:nvGrpSpPr>
        <p:grpSpPr>
          <a:xfrm rot="0">
            <a:off x="0" y="9532143"/>
            <a:ext cx="18287998" cy="754857"/>
            <a:chOff x="0" y="0"/>
            <a:chExt cx="24383998" cy="1006476"/>
          </a:xfrm>
        </p:grpSpPr>
        <p:grpSp>
          <p:nvGrpSpPr>
            <p:cNvPr name="Group 15" id="15"/>
            <p:cNvGrpSpPr/>
            <p:nvPr/>
          </p:nvGrpSpPr>
          <p:grpSpPr>
            <a:xfrm rot="0">
              <a:off x="0" y="0"/>
              <a:ext cx="24383998" cy="1006476"/>
              <a:chOff x="0" y="0"/>
              <a:chExt cx="24383998" cy="1006476"/>
            </a:xfrm>
          </p:grpSpPr>
          <p:sp>
            <p:nvSpPr>
              <p:cNvPr name="Freeform 16" id="16"/>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17" id="17"/>
            <p:cNvGrpSpPr/>
            <p:nvPr/>
          </p:nvGrpSpPr>
          <p:grpSpPr>
            <a:xfrm rot="0">
              <a:off x="9296400" y="3182"/>
              <a:ext cx="6408000" cy="730250"/>
              <a:chOff x="0" y="0"/>
              <a:chExt cx="6408000" cy="730250"/>
            </a:xfrm>
          </p:grpSpPr>
          <p:sp>
            <p:nvSpPr>
              <p:cNvPr name="Freeform 18" id="18"/>
              <p:cNvSpPr/>
              <p:nvPr/>
            </p:nvSpPr>
            <p:spPr>
              <a:xfrm flipH="false" flipV="false" rot="0">
                <a:off x="0" y="0"/>
                <a:ext cx="6408000" cy="730250"/>
              </a:xfrm>
              <a:custGeom>
                <a:avLst/>
                <a:gdLst/>
                <a:ahLst/>
                <a:cxnLst/>
                <a:rect r="r" b="b" t="t" l="l"/>
                <a:pathLst>
                  <a:path h="730250" w="6408000">
                    <a:moveTo>
                      <a:pt x="0" y="0"/>
                    </a:moveTo>
                    <a:lnTo>
                      <a:pt x="6408000" y="0"/>
                    </a:lnTo>
                    <a:lnTo>
                      <a:pt x="6408000" y="730250"/>
                    </a:lnTo>
                    <a:lnTo>
                      <a:pt x="0" y="730250"/>
                    </a:lnTo>
                    <a:close/>
                  </a:path>
                </a:pathLst>
              </a:custGeom>
              <a:solidFill>
                <a:srgbClr val="000000">
                  <a:alpha val="0"/>
                </a:srgbClr>
              </a:solidFill>
            </p:spPr>
          </p:sp>
          <p:sp>
            <p:nvSpPr>
              <p:cNvPr name="TextBox 19" id="19"/>
              <p:cNvSpPr txBox="true"/>
              <p:nvPr/>
            </p:nvSpPr>
            <p:spPr>
              <a:xfrm>
                <a:off x="0" y="-38100"/>
                <a:ext cx="6408000" cy="768350"/>
              </a:xfrm>
              <a:prstGeom prst="rect">
                <a:avLst/>
              </a:prstGeom>
            </p:spPr>
            <p:txBody>
              <a:bodyPr anchor="ctr" rtlCol="false" tIns="0" lIns="0" bIns="0" rIns="0"/>
              <a:lstStyle/>
              <a:p>
                <a:pPr algn="ctr">
                  <a:lnSpc>
                    <a:spcPts val="2160"/>
                  </a:lnSpc>
                </a:pPr>
                <a:r>
                  <a:rPr lang="en-US" sz="1800">
                    <a:solidFill>
                      <a:srgbClr val="FFFFFF"/>
                    </a:solidFill>
                    <a:latin typeface="Trade Gothic"/>
                    <a:ea typeface="Trade Gothic"/>
                    <a:cs typeface="Trade Gothic"/>
                    <a:sym typeface="Trade Gothic"/>
                  </a:rPr>
                  <a:t>@SIH Idea submission</a:t>
                </a:r>
              </a:p>
            </p:txBody>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 y="0"/>
            <a:ext cx="16459200" cy="1868043"/>
            <a:chOff x="0" y="0"/>
            <a:chExt cx="21945600" cy="2490724"/>
          </a:xfrm>
        </p:grpSpPr>
        <p:sp>
          <p:nvSpPr>
            <p:cNvPr name="Freeform 3" id="3"/>
            <p:cNvSpPr/>
            <p:nvPr/>
          </p:nvSpPr>
          <p:spPr>
            <a:xfrm flipH="false" flipV="false" rot="0">
              <a:off x="0" y="0"/>
              <a:ext cx="21945600" cy="2490724"/>
            </a:xfrm>
            <a:custGeom>
              <a:avLst/>
              <a:gdLst/>
              <a:ahLst/>
              <a:cxnLst/>
              <a:rect r="r" b="b" t="t" l="l"/>
              <a:pathLst>
                <a:path h="2490724" w="21945600">
                  <a:moveTo>
                    <a:pt x="0" y="0"/>
                  </a:moveTo>
                  <a:lnTo>
                    <a:pt x="21945600" y="0"/>
                  </a:lnTo>
                  <a:lnTo>
                    <a:pt x="21945600" y="2490724"/>
                  </a:lnTo>
                  <a:lnTo>
                    <a:pt x="0" y="2490724"/>
                  </a:lnTo>
                  <a:close/>
                </a:path>
              </a:pathLst>
            </a:custGeom>
            <a:solidFill>
              <a:srgbClr val="000000">
                <a:alpha val="0"/>
              </a:srgbClr>
            </a:solidFill>
          </p:spPr>
        </p:sp>
        <p:sp>
          <p:nvSpPr>
            <p:cNvPr name="TextBox 4" id="4"/>
            <p:cNvSpPr txBox="true"/>
            <p:nvPr/>
          </p:nvSpPr>
          <p:spPr>
            <a:xfrm>
              <a:off x="0" y="-104775"/>
              <a:ext cx="21945600" cy="2595499"/>
            </a:xfrm>
            <a:prstGeom prst="rect">
              <a:avLst/>
            </a:prstGeom>
          </p:spPr>
          <p:txBody>
            <a:bodyPr anchor="ctr" rtlCol="false" tIns="0" lIns="0" bIns="0" rIns="0"/>
            <a:lstStyle/>
            <a:p>
              <a:pPr algn="ctr">
                <a:lnSpc>
                  <a:spcPts val="6480"/>
                </a:lnSpc>
              </a:pPr>
            </a:p>
            <a:p>
              <a:pPr algn="ctr">
                <a:lnSpc>
                  <a:spcPts val="6480"/>
                </a:lnSpc>
              </a:pPr>
            </a:p>
          </p:txBody>
        </p:sp>
      </p:grpSp>
      <p:sp>
        <p:nvSpPr>
          <p:cNvPr name="TextBox 5" id="5"/>
          <p:cNvSpPr txBox="true"/>
          <p:nvPr/>
        </p:nvSpPr>
        <p:spPr>
          <a:xfrm rot="0">
            <a:off x="1028700" y="2410015"/>
            <a:ext cx="16230600" cy="5686425"/>
          </a:xfrm>
          <a:prstGeom prst="rect">
            <a:avLst/>
          </a:prstGeom>
        </p:spPr>
        <p:txBody>
          <a:bodyPr anchor="t" rtlCol="false" tIns="0" lIns="0" bIns="0" rIns="0">
            <a:spAutoFit/>
          </a:bodyPr>
          <a:lstStyle/>
          <a:p>
            <a:pPr algn="l">
              <a:lnSpc>
                <a:spcPts val="2639"/>
              </a:lnSpc>
            </a:pPr>
            <a:r>
              <a:rPr lang="en-US" sz="2199">
                <a:solidFill>
                  <a:srgbClr val="1F497D"/>
                </a:solidFill>
                <a:latin typeface="Arial"/>
                <a:ea typeface="Arial"/>
                <a:cs typeface="Arial"/>
                <a:sym typeface="Arial"/>
              </a:rPr>
              <a:t>Problem: </a:t>
            </a:r>
            <a:r>
              <a:rPr lang="en-US" sz="2199">
                <a:solidFill>
                  <a:srgbClr val="000000"/>
                </a:solidFill>
                <a:latin typeface="Arial"/>
                <a:ea typeface="Arial"/>
                <a:cs typeface="Arial"/>
                <a:sym typeface="Arial"/>
              </a:rPr>
              <a:t>Millions of students and parents face confusion in choosing streams and future options after Class 10 and 12. Many are attracted to private institutions due to marketing, despite high fees and mixed quality.</a:t>
            </a:r>
          </a:p>
          <a:p>
            <a:pPr algn="l">
              <a:lnSpc>
                <a:spcPts val="2639"/>
              </a:lnSpc>
            </a:pPr>
          </a:p>
          <a:p>
            <a:pPr algn="l">
              <a:lnSpc>
                <a:spcPts val="2639"/>
              </a:lnSpc>
            </a:pPr>
            <a:r>
              <a:rPr lang="en-US" sz="2199">
                <a:solidFill>
                  <a:srgbClr val="1F497D"/>
                </a:solidFill>
                <a:latin typeface="Arial"/>
                <a:ea typeface="Arial"/>
                <a:cs typeface="Arial"/>
                <a:sym typeface="Arial"/>
              </a:rPr>
              <a:t>Our Solution: </a:t>
            </a:r>
            <a:r>
              <a:rPr lang="en-US" sz="2199">
                <a:solidFill>
                  <a:srgbClr val="000000"/>
                </a:solidFill>
                <a:latin typeface="Arial"/>
                <a:ea typeface="Arial"/>
                <a:cs typeface="Arial"/>
                <a:sym typeface="Arial"/>
              </a:rPr>
              <a:t>We provide a mobile and web platform with AI-driven guidance, a one-stop personalized career and education advisor. It is adaptable for all school boards, including ICSE, CBSE, and State Boards.</a:t>
            </a:r>
          </a:p>
          <a:p>
            <a:pPr algn="l">
              <a:lnSpc>
                <a:spcPts val="2639"/>
              </a:lnSpc>
            </a:pPr>
          </a:p>
          <a:p>
            <a:pPr algn="l">
              <a:lnSpc>
                <a:spcPts val="2639"/>
              </a:lnSpc>
            </a:pPr>
            <a:r>
              <a:rPr lang="en-US" sz="2199">
                <a:solidFill>
                  <a:srgbClr val="1F497D"/>
                </a:solidFill>
                <a:latin typeface="Arial"/>
                <a:ea typeface="Arial"/>
                <a:cs typeface="Arial"/>
                <a:sym typeface="Arial"/>
              </a:rPr>
              <a:t>Key Features:</a:t>
            </a:r>
          </a:p>
          <a:p>
            <a:pPr algn="l">
              <a:lnSpc>
                <a:spcPts val="2639"/>
              </a:lnSpc>
            </a:pPr>
          </a:p>
          <a:p>
            <a:pPr algn="l">
              <a:lnSpc>
                <a:spcPts val="2639"/>
              </a:lnSpc>
            </a:pPr>
            <a:r>
              <a:rPr lang="en-US" sz="2199">
                <a:solidFill>
                  <a:srgbClr val="000000"/>
                </a:solidFill>
                <a:latin typeface="Arial"/>
                <a:ea typeface="Arial"/>
                <a:cs typeface="Arial"/>
                <a:sym typeface="Arial"/>
              </a:rPr>
              <a:t>AI-Driven Guidance: Personalized career advice based on a student's background, interests, and goals.</a:t>
            </a:r>
          </a:p>
          <a:p>
            <a:pPr algn="l">
              <a:lnSpc>
                <a:spcPts val="2639"/>
              </a:lnSpc>
            </a:pPr>
          </a:p>
          <a:p>
            <a:pPr algn="l">
              <a:lnSpc>
                <a:spcPts val="2639"/>
              </a:lnSpc>
            </a:pPr>
            <a:r>
              <a:rPr lang="en-US" sz="2199">
                <a:solidFill>
                  <a:srgbClr val="000000"/>
                </a:solidFill>
                <a:latin typeface="Arial"/>
                <a:ea typeface="Arial"/>
                <a:cs typeface="Arial"/>
                <a:sym typeface="Arial"/>
              </a:rPr>
              <a:t>Interactive Chatbot: A conversational chatbot to understand a user more deeply.</a:t>
            </a:r>
          </a:p>
          <a:p>
            <a:pPr algn="l">
              <a:lnSpc>
                <a:spcPts val="2639"/>
              </a:lnSpc>
            </a:pPr>
          </a:p>
          <a:p>
            <a:pPr algn="l">
              <a:lnSpc>
                <a:spcPts val="2639"/>
              </a:lnSpc>
            </a:pPr>
            <a:r>
              <a:rPr lang="en-US" sz="2199">
                <a:solidFill>
                  <a:srgbClr val="000000"/>
                </a:solidFill>
                <a:latin typeface="Arial"/>
                <a:ea typeface="Arial"/>
                <a:cs typeface="Arial"/>
                <a:sym typeface="Arial"/>
              </a:rPr>
              <a:t>Nearby Government Colleges Directory: A location-based search to help students explore local government colleges.</a:t>
            </a:r>
          </a:p>
          <a:p>
            <a:pPr algn="l">
              <a:lnSpc>
                <a:spcPts val="2639"/>
              </a:lnSpc>
            </a:pPr>
          </a:p>
          <a:p>
            <a:pPr algn="l">
              <a:lnSpc>
                <a:spcPts val="2639"/>
              </a:lnSpc>
            </a:pPr>
            <a:r>
              <a:rPr lang="en-US" sz="2199">
                <a:solidFill>
                  <a:srgbClr val="000000"/>
                </a:solidFill>
                <a:latin typeface="Arial"/>
                <a:ea typeface="Arial"/>
                <a:cs typeface="Arial"/>
                <a:sym typeface="Arial"/>
              </a:rPr>
              <a:t>Visual Career Roadmaps: A clear roadmap for each degree or stream.</a:t>
            </a:r>
          </a:p>
          <a:p>
            <a:pPr algn="l">
              <a:lnSpc>
                <a:spcPts val="2639"/>
              </a:lnSpc>
            </a:pPr>
          </a:p>
          <a:p>
            <a:pPr algn="l">
              <a:lnSpc>
                <a:spcPts val="2639"/>
              </a:lnSpc>
            </a:pPr>
            <a:r>
              <a:rPr lang="en-US" sz="2199">
                <a:solidFill>
                  <a:srgbClr val="000000"/>
                </a:solidFill>
                <a:latin typeface="Arial"/>
                <a:ea typeface="Arial"/>
                <a:cs typeface="Arial"/>
                <a:sym typeface="Arial"/>
              </a:rPr>
              <a:t>Admission &amp; Scholarship Tracker: A smart calendar to remind students about deadlines</a:t>
            </a:r>
            <a:r>
              <a:rPr lang="en-US" sz="2199">
                <a:solidFill>
                  <a:srgbClr val="1F497D"/>
                </a:solidFill>
                <a:latin typeface="Arial"/>
                <a:ea typeface="Arial"/>
                <a:cs typeface="Arial"/>
                <a:sym typeface="Arial"/>
              </a:rPr>
              <a:t>.</a:t>
            </a:r>
          </a:p>
        </p:txBody>
      </p:sp>
      <p:grpSp>
        <p:nvGrpSpPr>
          <p:cNvPr name="Group 6" id="6"/>
          <p:cNvGrpSpPr/>
          <p:nvPr/>
        </p:nvGrpSpPr>
        <p:grpSpPr>
          <a:xfrm rot="0">
            <a:off x="13106400" y="9534530"/>
            <a:ext cx="4267200" cy="547688"/>
            <a:chOff x="0" y="0"/>
            <a:chExt cx="5689600" cy="730250"/>
          </a:xfrm>
        </p:grpSpPr>
        <p:sp>
          <p:nvSpPr>
            <p:cNvPr name="Freeform 7" id="7"/>
            <p:cNvSpPr/>
            <p:nvPr/>
          </p:nvSpPr>
          <p:spPr>
            <a:xfrm flipH="false" flipV="false" rot="0">
              <a:off x="0" y="0"/>
              <a:ext cx="5689600" cy="730250"/>
            </a:xfrm>
            <a:custGeom>
              <a:avLst/>
              <a:gdLst/>
              <a:ahLst/>
              <a:cxnLst/>
              <a:rect r="r" b="b" t="t" l="l"/>
              <a:pathLst>
                <a:path h="730250" w="5689600">
                  <a:moveTo>
                    <a:pt x="0" y="0"/>
                  </a:moveTo>
                  <a:lnTo>
                    <a:pt x="5689600" y="0"/>
                  </a:lnTo>
                  <a:lnTo>
                    <a:pt x="5689600" y="730250"/>
                  </a:lnTo>
                  <a:lnTo>
                    <a:pt x="0" y="730250"/>
                  </a:lnTo>
                  <a:close/>
                </a:path>
              </a:pathLst>
            </a:custGeom>
            <a:solidFill>
              <a:srgbClr val="000000">
                <a:alpha val="0"/>
              </a:srgbClr>
            </a:solidFill>
          </p:spPr>
        </p:sp>
        <p:sp>
          <p:nvSpPr>
            <p:cNvPr name="TextBox 8" id="8"/>
            <p:cNvSpPr txBox="true"/>
            <p:nvPr/>
          </p:nvSpPr>
          <p:spPr>
            <a:xfrm>
              <a:off x="0" y="-38100"/>
              <a:ext cx="5689600" cy="768350"/>
            </a:xfrm>
            <a:prstGeom prst="rect">
              <a:avLst/>
            </a:prstGeom>
          </p:spPr>
          <p:txBody>
            <a:bodyPr anchor="ctr" rtlCol="false" tIns="0" lIns="0" bIns="0" rIns="0"/>
            <a:lstStyle/>
            <a:p>
              <a:pPr algn="r">
                <a:lnSpc>
                  <a:spcPts val="2160"/>
                </a:lnSpc>
              </a:pPr>
              <a:r>
                <a:rPr lang="en-US" sz="1800" b="true">
                  <a:solidFill>
                    <a:srgbClr val="FFFFFF"/>
                  </a:solidFill>
                  <a:latin typeface="Trade Gothic Bold"/>
                  <a:ea typeface="Trade Gothic Bold"/>
                  <a:cs typeface="Trade Gothic Bold"/>
                  <a:sym typeface="Trade Gothic Bold"/>
                </a:rPr>
                <a:t>2</a:t>
              </a:r>
            </a:p>
          </p:txBody>
        </p:sp>
      </p:grpSp>
      <p:grpSp>
        <p:nvGrpSpPr>
          <p:cNvPr name="Group 9" id="9"/>
          <p:cNvGrpSpPr/>
          <p:nvPr/>
        </p:nvGrpSpPr>
        <p:grpSpPr>
          <a:xfrm rot="0">
            <a:off x="0" y="9532143"/>
            <a:ext cx="18287998" cy="754857"/>
            <a:chOff x="0" y="0"/>
            <a:chExt cx="24383998" cy="1006476"/>
          </a:xfrm>
        </p:grpSpPr>
        <p:grpSp>
          <p:nvGrpSpPr>
            <p:cNvPr name="Group 10" id="10"/>
            <p:cNvGrpSpPr/>
            <p:nvPr/>
          </p:nvGrpSpPr>
          <p:grpSpPr>
            <a:xfrm rot="0">
              <a:off x="0" y="0"/>
              <a:ext cx="24383998" cy="1006476"/>
              <a:chOff x="0" y="0"/>
              <a:chExt cx="24383998" cy="1006476"/>
            </a:xfrm>
          </p:grpSpPr>
          <p:sp>
            <p:nvSpPr>
              <p:cNvPr name="Freeform 11" id="11"/>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12" id="12"/>
            <p:cNvGrpSpPr/>
            <p:nvPr/>
          </p:nvGrpSpPr>
          <p:grpSpPr>
            <a:xfrm rot="0">
              <a:off x="9296400" y="3182"/>
              <a:ext cx="6408000" cy="730250"/>
              <a:chOff x="0" y="0"/>
              <a:chExt cx="6408000" cy="730250"/>
            </a:xfrm>
          </p:grpSpPr>
          <p:sp>
            <p:nvSpPr>
              <p:cNvPr name="Freeform 13" id="13"/>
              <p:cNvSpPr/>
              <p:nvPr/>
            </p:nvSpPr>
            <p:spPr>
              <a:xfrm flipH="false" flipV="false" rot="0">
                <a:off x="0" y="0"/>
                <a:ext cx="6408000" cy="730250"/>
              </a:xfrm>
              <a:custGeom>
                <a:avLst/>
                <a:gdLst/>
                <a:ahLst/>
                <a:cxnLst/>
                <a:rect r="r" b="b" t="t" l="l"/>
                <a:pathLst>
                  <a:path h="730250" w="6408000">
                    <a:moveTo>
                      <a:pt x="0" y="0"/>
                    </a:moveTo>
                    <a:lnTo>
                      <a:pt x="6408000" y="0"/>
                    </a:lnTo>
                    <a:lnTo>
                      <a:pt x="6408000" y="730250"/>
                    </a:lnTo>
                    <a:lnTo>
                      <a:pt x="0" y="730250"/>
                    </a:lnTo>
                    <a:close/>
                  </a:path>
                </a:pathLst>
              </a:custGeom>
              <a:solidFill>
                <a:srgbClr val="000000">
                  <a:alpha val="0"/>
                </a:srgbClr>
              </a:solidFill>
            </p:spPr>
          </p:sp>
          <p:sp>
            <p:nvSpPr>
              <p:cNvPr name="TextBox 14" id="14"/>
              <p:cNvSpPr txBox="true"/>
              <p:nvPr/>
            </p:nvSpPr>
            <p:spPr>
              <a:xfrm>
                <a:off x="0" y="-38100"/>
                <a:ext cx="6408000" cy="768350"/>
              </a:xfrm>
              <a:prstGeom prst="rect">
                <a:avLst/>
              </a:prstGeom>
            </p:spPr>
            <p:txBody>
              <a:bodyPr anchor="ctr" rtlCol="false" tIns="0" lIns="0" bIns="0" rIns="0"/>
              <a:lstStyle/>
              <a:p>
                <a:pPr algn="ctr">
                  <a:lnSpc>
                    <a:spcPts val="2160"/>
                  </a:lnSpc>
                </a:pPr>
                <a:r>
                  <a:rPr lang="en-US" sz="1800">
                    <a:solidFill>
                      <a:srgbClr val="FFFFFF"/>
                    </a:solidFill>
                    <a:latin typeface="Trade Gothic"/>
                    <a:ea typeface="Trade Gothic"/>
                    <a:cs typeface="Trade Gothic"/>
                    <a:sym typeface="Trade Gothic"/>
                  </a:rPr>
                  <a:t>@SIH Idea submission</a:t>
                </a:r>
              </a:p>
            </p:txBody>
          </p:sp>
        </p:grpSp>
      </p:grpSp>
      <p:sp>
        <p:nvSpPr>
          <p:cNvPr name="TextBox 15" id="15"/>
          <p:cNvSpPr txBox="true"/>
          <p:nvPr/>
        </p:nvSpPr>
        <p:spPr>
          <a:xfrm rot="0">
            <a:off x="475610" y="1128831"/>
            <a:ext cx="16459200" cy="923925"/>
          </a:xfrm>
          <a:prstGeom prst="rect">
            <a:avLst/>
          </a:prstGeom>
        </p:spPr>
        <p:txBody>
          <a:bodyPr anchor="t" rtlCol="false" tIns="0" lIns="0" bIns="0" rIns="0">
            <a:spAutoFit/>
          </a:bodyPr>
          <a:lstStyle/>
          <a:p>
            <a:pPr algn="ctr">
              <a:lnSpc>
                <a:spcPts val="6480"/>
              </a:lnSpc>
              <a:spcBef>
                <a:spcPct val="0"/>
              </a:spcBef>
            </a:pPr>
            <a:r>
              <a:rPr lang="en-US" b="true" sz="5400">
                <a:solidFill>
                  <a:srgbClr val="000000"/>
                </a:solidFill>
                <a:latin typeface="Times New Roman Bold"/>
                <a:ea typeface="Times New Roman Bold"/>
                <a:cs typeface="Times New Roman Bold"/>
                <a:sym typeface="Times New Roman Bold"/>
              </a:rPr>
              <a:t> The Confusion Crisis &amp; Our AI-Powered Solution</a:t>
            </a:r>
          </a:p>
        </p:txBody>
      </p:sp>
      <p:sp>
        <p:nvSpPr>
          <p:cNvPr name="TextBox 16" id="16"/>
          <p:cNvSpPr txBox="true"/>
          <p:nvPr/>
        </p:nvSpPr>
        <p:spPr>
          <a:xfrm rot="0">
            <a:off x="388175" y="508705"/>
            <a:ext cx="3464365" cy="618083"/>
          </a:xfrm>
          <a:prstGeom prst="rect">
            <a:avLst/>
          </a:prstGeom>
        </p:spPr>
        <p:txBody>
          <a:bodyPr anchor="t" rtlCol="false" tIns="0" lIns="0" bIns="0" rIns="0">
            <a:spAutoFit/>
          </a:bodyPr>
          <a:lstStyle/>
          <a:p>
            <a:pPr algn="ctr">
              <a:lnSpc>
                <a:spcPts val="4814"/>
              </a:lnSpc>
              <a:spcBef>
                <a:spcPct val="0"/>
              </a:spcBef>
            </a:pPr>
            <a:r>
              <a:rPr lang="en-US" b="true" sz="4011">
                <a:solidFill>
                  <a:srgbClr val="F16315"/>
                </a:solidFill>
                <a:latin typeface="Roca Two Bold"/>
                <a:ea typeface="Roca Two Bold"/>
                <a:cs typeface="Roca Two Bold"/>
                <a:sym typeface="Roca Two Bold"/>
              </a:rPr>
              <a:t>CSWD ALPHA</a:t>
            </a:r>
          </a:p>
        </p:txBody>
      </p:sp>
      <p:grpSp>
        <p:nvGrpSpPr>
          <p:cNvPr name="Group 17" id="17"/>
          <p:cNvGrpSpPr>
            <a:grpSpLocks noChangeAspect="true"/>
          </p:cNvGrpSpPr>
          <p:nvPr/>
        </p:nvGrpSpPr>
        <p:grpSpPr>
          <a:xfrm rot="0">
            <a:off x="15669236" y="217679"/>
            <a:ext cx="2494329" cy="1267836"/>
            <a:chOff x="0" y="0"/>
            <a:chExt cx="4418240" cy="2245736"/>
          </a:xfrm>
        </p:grpSpPr>
        <p:sp>
          <p:nvSpPr>
            <p:cNvPr name="Freeform 18" id="18"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3"/>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143"/>
            <a:ext cx="18287998" cy="754857"/>
            <a:chOff x="0" y="0"/>
            <a:chExt cx="24383998" cy="1006476"/>
          </a:xfrm>
        </p:grpSpPr>
        <p:sp>
          <p:nvSpPr>
            <p:cNvPr name="Freeform 3" id="3"/>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4" id="4"/>
          <p:cNvGrpSpPr/>
          <p:nvPr/>
        </p:nvGrpSpPr>
        <p:grpSpPr>
          <a:xfrm rot="0">
            <a:off x="475610" y="822509"/>
            <a:ext cx="16459200" cy="1714500"/>
            <a:chOff x="0" y="0"/>
            <a:chExt cx="21945600" cy="2286000"/>
          </a:xfrm>
        </p:grpSpPr>
        <p:sp>
          <p:nvSpPr>
            <p:cNvPr name="Freeform 5" id="5"/>
            <p:cNvSpPr/>
            <p:nvPr/>
          </p:nvSpPr>
          <p:spPr>
            <a:xfrm flipH="false" flipV="false" rot="0">
              <a:off x="0" y="0"/>
              <a:ext cx="21945600" cy="2286000"/>
            </a:xfrm>
            <a:custGeom>
              <a:avLst/>
              <a:gdLst/>
              <a:ahLst/>
              <a:cxnLst/>
              <a:rect r="r" b="b" t="t" l="l"/>
              <a:pathLst>
                <a:path h="2286000" w="21945600">
                  <a:moveTo>
                    <a:pt x="0" y="0"/>
                  </a:moveTo>
                  <a:lnTo>
                    <a:pt x="21945600" y="0"/>
                  </a:lnTo>
                  <a:lnTo>
                    <a:pt x="21945600" y="2286000"/>
                  </a:lnTo>
                  <a:lnTo>
                    <a:pt x="0" y="2286000"/>
                  </a:lnTo>
                  <a:close/>
                </a:path>
              </a:pathLst>
            </a:custGeom>
            <a:solidFill>
              <a:srgbClr val="000000">
                <a:alpha val="0"/>
              </a:srgbClr>
            </a:solidFill>
          </p:spPr>
        </p:sp>
        <p:sp>
          <p:nvSpPr>
            <p:cNvPr name="TextBox 6" id="6"/>
            <p:cNvSpPr txBox="true"/>
            <p:nvPr/>
          </p:nvSpPr>
          <p:spPr>
            <a:xfrm>
              <a:off x="0" y="-104775"/>
              <a:ext cx="21945600" cy="2390775"/>
            </a:xfrm>
            <a:prstGeom prst="rect">
              <a:avLst/>
            </a:prstGeom>
          </p:spPr>
          <p:txBody>
            <a:bodyPr anchor="ctr" rtlCol="false" tIns="0" lIns="0" bIns="0" rIns="0"/>
            <a:lstStyle/>
            <a:p>
              <a:pPr algn="ctr">
                <a:lnSpc>
                  <a:spcPts val="6480"/>
                </a:lnSpc>
              </a:pPr>
              <a:r>
                <a:rPr lang="en-US" sz="5400" b="true">
                  <a:solidFill>
                    <a:srgbClr val="000000"/>
                  </a:solidFill>
                  <a:latin typeface="Times New Roman Bold"/>
                  <a:ea typeface="Times New Roman Bold"/>
                  <a:cs typeface="Times New Roman Bold"/>
                  <a:sym typeface="Times New Roman Bold"/>
                </a:rPr>
                <a:t>Simple, Intuitive, and AI-Powered Workflow</a:t>
              </a:r>
            </a:p>
          </p:txBody>
        </p:sp>
      </p:grpSp>
      <p:grpSp>
        <p:nvGrpSpPr>
          <p:cNvPr name="Group 7" id="7"/>
          <p:cNvGrpSpPr/>
          <p:nvPr/>
        </p:nvGrpSpPr>
        <p:grpSpPr>
          <a:xfrm rot="0">
            <a:off x="13106400" y="9534530"/>
            <a:ext cx="4267200" cy="547688"/>
            <a:chOff x="0" y="0"/>
            <a:chExt cx="5689600" cy="730250"/>
          </a:xfrm>
        </p:grpSpPr>
        <p:sp>
          <p:nvSpPr>
            <p:cNvPr name="Freeform 8" id="8"/>
            <p:cNvSpPr/>
            <p:nvPr/>
          </p:nvSpPr>
          <p:spPr>
            <a:xfrm flipH="false" flipV="false" rot="0">
              <a:off x="0" y="0"/>
              <a:ext cx="5689600" cy="730250"/>
            </a:xfrm>
            <a:custGeom>
              <a:avLst/>
              <a:gdLst/>
              <a:ahLst/>
              <a:cxnLst/>
              <a:rect r="r" b="b" t="t" l="l"/>
              <a:pathLst>
                <a:path h="730250" w="5689600">
                  <a:moveTo>
                    <a:pt x="0" y="0"/>
                  </a:moveTo>
                  <a:lnTo>
                    <a:pt x="5689600" y="0"/>
                  </a:lnTo>
                  <a:lnTo>
                    <a:pt x="5689600" y="730250"/>
                  </a:lnTo>
                  <a:lnTo>
                    <a:pt x="0" y="730250"/>
                  </a:lnTo>
                  <a:close/>
                </a:path>
              </a:pathLst>
            </a:custGeom>
            <a:solidFill>
              <a:srgbClr val="000000">
                <a:alpha val="0"/>
              </a:srgbClr>
            </a:solidFill>
          </p:spPr>
        </p:sp>
        <p:sp>
          <p:nvSpPr>
            <p:cNvPr name="TextBox 9" id="9"/>
            <p:cNvSpPr txBox="true"/>
            <p:nvPr/>
          </p:nvSpPr>
          <p:spPr>
            <a:xfrm>
              <a:off x="0" y="-38100"/>
              <a:ext cx="5689600" cy="768350"/>
            </a:xfrm>
            <a:prstGeom prst="rect">
              <a:avLst/>
            </a:prstGeom>
          </p:spPr>
          <p:txBody>
            <a:bodyPr anchor="ctr" rtlCol="false" tIns="0" lIns="0" bIns="0" rIns="0"/>
            <a:lstStyle/>
            <a:p>
              <a:pPr algn="r">
                <a:lnSpc>
                  <a:spcPts val="2160"/>
                </a:lnSpc>
              </a:pPr>
              <a:r>
                <a:rPr lang="en-US" sz="1800" b="true">
                  <a:solidFill>
                    <a:srgbClr val="FFFFFF"/>
                  </a:solidFill>
                  <a:latin typeface="Trade Gothic Bold"/>
                  <a:ea typeface="Trade Gothic Bold"/>
                  <a:cs typeface="Trade Gothic Bold"/>
                  <a:sym typeface="Trade Gothic Bold"/>
                </a:rPr>
                <a:t>3</a:t>
              </a:r>
            </a:p>
          </p:txBody>
        </p:sp>
      </p:grpSp>
      <p:grpSp>
        <p:nvGrpSpPr>
          <p:cNvPr name="Group 10" id="10"/>
          <p:cNvGrpSpPr/>
          <p:nvPr/>
        </p:nvGrpSpPr>
        <p:grpSpPr>
          <a:xfrm rot="0">
            <a:off x="7957116" y="9534530"/>
            <a:ext cx="2373767" cy="547688"/>
            <a:chOff x="0" y="0"/>
            <a:chExt cx="3165023" cy="730250"/>
          </a:xfrm>
        </p:grpSpPr>
        <p:sp>
          <p:nvSpPr>
            <p:cNvPr name="Freeform 11" id="11"/>
            <p:cNvSpPr/>
            <p:nvPr/>
          </p:nvSpPr>
          <p:spPr>
            <a:xfrm flipH="false" flipV="false" rot="0">
              <a:off x="0" y="0"/>
              <a:ext cx="3165023" cy="730250"/>
            </a:xfrm>
            <a:custGeom>
              <a:avLst/>
              <a:gdLst/>
              <a:ahLst/>
              <a:cxnLst/>
              <a:rect r="r" b="b" t="t" l="l"/>
              <a:pathLst>
                <a:path h="730250" w="3165023">
                  <a:moveTo>
                    <a:pt x="0" y="0"/>
                  </a:moveTo>
                  <a:lnTo>
                    <a:pt x="3165023" y="0"/>
                  </a:lnTo>
                  <a:lnTo>
                    <a:pt x="3165023" y="730250"/>
                  </a:lnTo>
                  <a:lnTo>
                    <a:pt x="0" y="730250"/>
                  </a:lnTo>
                  <a:close/>
                </a:path>
              </a:pathLst>
            </a:custGeom>
            <a:solidFill>
              <a:srgbClr val="000000">
                <a:alpha val="0"/>
              </a:srgbClr>
            </a:solidFill>
          </p:spPr>
        </p:sp>
        <p:sp>
          <p:nvSpPr>
            <p:cNvPr name="TextBox 12" id="12"/>
            <p:cNvSpPr txBox="true"/>
            <p:nvPr/>
          </p:nvSpPr>
          <p:spPr>
            <a:xfrm>
              <a:off x="0" y="-38100"/>
              <a:ext cx="3165023" cy="768350"/>
            </a:xfrm>
            <a:prstGeom prst="rect">
              <a:avLst/>
            </a:prstGeom>
          </p:spPr>
          <p:txBody>
            <a:bodyPr anchor="ctr" rtlCol="false" tIns="0" lIns="0" bIns="0" rIns="0"/>
            <a:lstStyle/>
            <a:p>
              <a:pPr algn="just">
                <a:lnSpc>
                  <a:spcPts val="2160"/>
                </a:lnSpc>
              </a:pPr>
              <a:r>
                <a:rPr lang="en-US" sz="1800">
                  <a:solidFill>
                    <a:srgbClr val="FFFFFF"/>
                  </a:solidFill>
                  <a:latin typeface="Trade Gothic"/>
                  <a:ea typeface="Trade Gothic"/>
                  <a:cs typeface="Trade Gothic"/>
                  <a:sym typeface="Trade Gothic"/>
                </a:rPr>
                <a:t>@SIH Idea submission</a:t>
              </a:r>
            </a:p>
          </p:txBody>
        </p:sp>
      </p:grpSp>
      <p:sp>
        <p:nvSpPr>
          <p:cNvPr name="TextBox 13" id="13"/>
          <p:cNvSpPr txBox="true"/>
          <p:nvPr/>
        </p:nvSpPr>
        <p:spPr>
          <a:xfrm rot="0">
            <a:off x="1028700" y="2219726"/>
            <a:ext cx="16230600" cy="7458456"/>
          </a:xfrm>
          <a:prstGeom prst="rect">
            <a:avLst/>
          </a:prstGeom>
        </p:spPr>
        <p:txBody>
          <a:bodyPr anchor="t" rtlCol="false" tIns="0" lIns="0" bIns="0" rIns="0">
            <a:spAutoFit/>
          </a:bodyPr>
          <a:lstStyle/>
          <a:p>
            <a:pPr algn="l">
              <a:lnSpc>
                <a:spcPts val="2566"/>
              </a:lnSpc>
            </a:pPr>
            <a:r>
              <a:rPr lang="en-US" sz="2138" b="true">
                <a:solidFill>
                  <a:srgbClr val="000000"/>
                </a:solidFill>
                <a:latin typeface="Arial Bold"/>
                <a:ea typeface="Arial Bold"/>
                <a:cs typeface="Arial Bold"/>
                <a:sym typeface="Arial Bold"/>
              </a:rPr>
              <a:t>User Journey (Diagram):</a:t>
            </a:r>
          </a:p>
          <a:p>
            <a:pPr algn="l">
              <a:lnSpc>
                <a:spcPts val="2566"/>
              </a:lnSpc>
            </a:pPr>
          </a:p>
          <a:p>
            <a:pPr algn="l">
              <a:lnSpc>
                <a:spcPts val="2566"/>
              </a:lnSpc>
            </a:pPr>
            <a:r>
              <a:rPr lang="en-US" sz="2138">
                <a:solidFill>
                  <a:srgbClr val="000000"/>
                </a:solidFill>
                <a:latin typeface="Arial"/>
                <a:ea typeface="Arial"/>
                <a:cs typeface="Arial"/>
                <a:sym typeface="Arial"/>
              </a:rPr>
              <a:t>Student Login: User logs in and sets up a profile.</a:t>
            </a:r>
          </a:p>
          <a:p>
            <a:pPr algn="l">
              <a:lnSpc>
                <a:spcPts val="2566"/>
              </a:lnSpc>
            </a:pPr>
          </a:p>
          <a:p>
            <a:pPr algn="l">
              <a:lnSpc>
                <a:spcPts val="2566"/>
              </a:lnSpc>
            </a:pPr>
            <a:r>
              <a:rPr lang="en-US" sz="2138">
                <a:solidFill>
                  <a:srgbClr val="000000"/>
                </a:solidFill>
                <a:latin typeface="Arial"/>
                <a:ea typeface="Arial"/>
                <a:cs typeface="Arial"/>
                <a:sym typeface="Arial"/>
              </a:rPr>
              <a:t>Upload Documents: Student uploads mark sheets and results from Class 10/12, JEE, NEET, etc. This helps in more accurate recommendations.</a:t>
            </a:r>
          </a:p>
          <a:p>
            <a:pPr algn="l">
              <a:lnSpc>
                <a:spcPts val="2566"/>
              </a:lnSpc>
            </a:pPr>
          </a:p>
          <a:p>
            <a:pPr algn="l">
              <a:lnSpc>
                <a:spcPts val="2566"/>
              </a:lnSpc>
            </a:pPr>
            <a:r>
              <a:rPr lang="en-US" sz="2138">
                <a:solidFill>
                  <a:srgbClr val="000000"/>
                </a:solidFill>
                <a:latin typeface="Arial"/>
                <a:ea typeface="Arial"/>
                <a:cs typeface="Arial"/>
                <a:sym typeface="Arial"/>
              </a:rPr>
              <a:t>Chatbot/Quiz: The student interacts with the chatbot or takes a quiz to analyze their interests, strengths, budget, and location using AI.</a:t>
            </a:r>
          </a:p>
          <a:p>
            <a:pPr algn="l">
              <a:lnSpc>
                <a:spcPts val="2566"/>
              </a:lnSpc>
            </a:pPr>
          </a:p>
          <a:p>
            <a:pPr algn="l">
              <a:lnSpc>
                <a:spcPts val="2566"/>
              </a:lnSpc>
            </a:pPr>
            <a:r>
              <a:rPr lang="en-US" sz="2138">
                <a:solidFill>
                  <a:srgbClr val="000000"/>
                </a:solidFill>
                <a:latin typeface="Arial"/>
                <a:ea typeface="Arial"/>
                <a:cs typeface="Arial"/>
                <a:sym typeface="Arial"/>
              </a:rPr>
              <a:t>Personalized Recommendations: The system provides AI-based personalized recommendations for colleges and career options.</a:t>
            </a:r>
          </a:p>
          <a:p>
            <a:pPr algn="l">
              <a:lnSpc>
                <a:spcPts val="2566"/>
              </a:lnSpc>
            </a:pPr>
          </a:p>
          <a:p>
            <a:pPr algn="l">
              <a:lnSpc>
                <a:spcPts val="2566"/>
              </a:lnSpc>
            </a:pPr>
            <a:r>
              <a:rPr lang="en-US" sz="2138">
                <a:solidFill>
                  <a:srgbClr val="000000"/>
                </a:solidFill>
                <a:latin typeface="Arial"/>
                <a:ea typeface="Arial"/>
                <a:cs typeface="Arial"/>
                <a:sym typeface="Arial"/>
              </a:rPr>
              <a:t>Notifications: The student receives timeline notifications about admission and exam schedules.</a:t>
            </a:r>
          </a:p>
          <a:p>
            <a:pPr algn="l">
              <a:lnSpc>
                <a:spcPts val="2566"/>
              </a:lnSpc>
            </a:pPr>
          </a:p>
          <a:p>
            <a:pPr algn="l">
              <a:lnSpc>
                <a:spcPts val="2566"/>
              </a:lnSpc>
            </a:pPr>
            <a:r>
              <a:rPr lang="en-US" sz="2138" b="true">
                <a:solidFill>
                  <a:srgbClr val="000000"/>
                </a:solidFill>
                <a:latin typeface="Arial Bold"/>
                <a:ea typeface="Arial Bold"/>
                <a:cs typeface="Arial Bold"/>
                <a:sym typeface="Arial Bold"/>
              </a:rPr>
              <a:t>Technical Approach:</a:t>
            </a:r>
          </a:p>
          <a:p>
            <a:pPr algn="l">
              <a:lnSpc>
                <a:spcPts val="2566"/>
              </a:lnSpc>
            </a:pPr>
          </a:p>
          <a:p>
            <a:pPr algn="l">
              <a:lnSpc>
                <a:spcPts val="2566"/>
              </a:lnSpc>
            </a:pPr>
            <a:r>
              <a:rPr lang="en-US" sz="2138">
                <a:solidFill>
                  <a:srgbClr val="000000"/>
                </a:solidFill>
                <a:latin typeface="Arial"/>
                <a:ea typeface="Arial"/>
                <a:cs typeface="Arial"/>
                <a:sym typeface="Arial"/>
              </a:rPr>
              <a:t>Frontend: The web interface will be built using HTML, CSS, and JavaScript. This provides a lightweight and accessible solution that can even work in low-internet areas.</a:t>
            </a:r>
          </a:p>
          <a:p>
            <a:pPr algn="l">
              <a:lnSpc>
                <a:spcPts val="2566"/>
              </a:lnSpc>
            </a:pPr>
          </a:p>
          <a:p>
            <a:pPr algn="l">
              <a:lnSpc>
                <a:spcPts val="2566"/>
              </a:lnSpc>
            </a:pPr>
            <a:r>
              <a:rPr lang="en-US" sz="2138">
                <a:solidFill>
                  <a:srgbClr val="000000"/>
                </a:solidFill>
                <a:latin typeface="Arial"/>
                <a:ea typeface="Arial"/>
                <a:cs typeface="Arial"/>
                <a:sym typeface="Arial"/>
              </a:rPr>
              <a:t>Backend: Python and Node.js will be used for APIs.</a:t>
            </a:r>
          </a:p>
          <a:p>
            <a:pPr algn="l">
              <a:lnSpc>
                <a:spcPts val="2566"/>
              </a:lnSpc>
            </a:pPr>
          </a:p>
          <a:p>
            <a:pPr algn="l">
              <a:lnSpc>
                <a:spcPts val="2566"/>
              </a:lnSpc>
            </a:pPr>
            <a:r>
              <a:rPr lang="en-US" sz="2138">
                <a:solidFill>
                  <a:srgbClr val="000000"/>
                </a:solidFill>
                <a:latin typeface="Arial"/>
                <a:ea typeface="Arial"/>
                <a:cs typeface="Arial"/>
                <a:sym typeface="Arial"/>
              </a:rPr>
              <a:t>AI/ML: The recommendation engine will be built using Scikit-learn and TensorFlow Lite. A rule-based chatbot will be implemented for the prototype.</a:t>
            </a:r>
          </a:p>
          <a:p>
            <a:pPr algn="l">
              <a:lnSpc>
                <a:spcPts val="2566"/>
              </a:lnSpc>
            </a:pPr>
          </a:p>
        </p:txBody>
      </p:sp>
      <p:sp>
        <p:nvSpPr>
          <p:cNvPr name="TextBox 14" id="14"/>
          <p:cNvSpPr txBox="true"/>
          <p:nvPr/>
        </p:nvSpPr>
        <p:spPr>
          <a:xfrm rot="0">
            <a:off x="388175" y="508705"/>
            <a:ext cx="3464365" cy="618083"/>
          </a:xfrm>
          <a:prstGeom prst="rect">
            <a:avLst/>
          </a:prstGeom>
        </p:spPr>
        <p:txBody>
          <a:bodyPr anchor="t" rtlCol="false" tIns="0" lIns="0" bIns="0" rIns="0">
            <a:spAutoFit/>
          </a:bodyPr>
          <a:lstStyle/>
          <a:p>
            <a:pPr algn="ctr">
              <a:lnSpc>
                <a:spcPts val="4814"/>
              </a:lnSpc>
              <a:spcBef>
                <a:spcPct val="0"/>
              </a:spcBef>
            </a:pPr>
            <a:r>
              <a:rPr lang="en-US" b="true" sz="4011">
                <a:solidFill>
                  <a:srgbClr val="F16315"/>
                </a:solidFill>
                <a:latin typeface="Roca Two Bold"/>
                <a:ea typeface="Roca Two Bold"/>
                <a:cs typeface="Roca Two Bold"/>
                <a:sym typeface="Roca Two Bold"/>
              </a:rPr>
              <a:t>CSWD ALPHA</a:t>
            </a:r>
          </a:p>
        </p:txBody>
      </p:sp>
      <p:grpSp>
        <p:nvGrpSpPr>
          <p:cNvPr name="Group 15" id="15"/>
          <p:cNvGrpSpPr>
            <a:grpSpLocks noChangeAspect="true"/>
          </p:cNvGrpSpPr>
          <p:nvPr/>
        </p:nvGrpSpPr>
        <p:grpSpPr>
          <a:xfrm rot="0">
            <a:off x="15669236" y="217679"/>
            <a:ext cx="2494329" cy="1267836"/>
            <a:chOff x="0" y="0"/>
            <a:chExt cx="4418240" cy="2245736"/>
          </a:xfrm>
        </p:grpSpPr>
        <p:sp>
          <p:nvSpPr>
            <p:cNvPr name="Freeform 16" id="16"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3"/>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143"/>
            <a:ext cx="18287998" cy="754857"/>
            <a:chOff x="0" y="0"/>
            <a:chExt cx="24383998" cy="1006476"/>
          </a:xfrm>
        </p:grpSpPr>
        <p:sp>
          <p:nvSpPr>
            <p:cNvPr name="Freeform 3" id="3"/>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4" id="4"/>
          <p:cNvGrpSpPr/>
          <p:nvPr/>
        </p:nvGrpSpPr>
        <p:grpSpPr>
          <a:xfrm rot="0">
            <a:off x="914399" y="822509"/>
            <a:ext cx="16459200" cy="1714500"/>
            <a:chOff x="0" y="0"/>
            <a:chExt cx="21945600" cy="2286000"/>
          </a:xfrm>
        </p:grpSpPr>
        <p:sp>
          <p:nvSpPr>
            <p:cNvPr name="Freeform 5" id="5"/>
            <p:cNvSpPr/>
            <p:nvPr/>
          </p:nvSpPr>
          <p:spPr>
            <a:xfrm flipH="false" flipV="false" rot="0">
              <a:off x="0" y="0"/>
              <a:ext cx="21945600" cy="2286000"/>
            </a:xfrm>
            <a:custGeom>
              <a:avLst/>
              <a:gdLst/>
              <a:ahLst/>
              <a:cxnLst/>
              <a:rect r="r" b="b" t="t" l="l"/>
              <a:pathLst>
                <a:path h="2286000" w="21945600">
                  <a:moveTo>
                    <a:pt x="0" y="0"/>
                  </a:moveTo>
                  <a:lnTo>
                    <a:pt x="21945600" y="0"/>
                  </a:lnTo>
                  <a:lnTo>
                    <a:pt x="21945600" y="2286000"/>
                  </a:lnTo>
                  <a:lnTo>
                    <a:pt x="0" y="2286000"/>
                  </a:lnTo>
                  <a:close/>
                </a:path>
              </a:pathLst>
            </a:custGeom>
            <a:solidFill>
              <a:srgbClr val="000000">
                <a:alpha val="0"/>
              </a:srgbClr>
            </a:solidFill>
          </p:spPr>
        </p:sp>
        <p:sp>
          <p:nvSpPr>
            <p:cNvPr name="TextBox 6" id="6"/>
            <p:cNvSpPr txBox="true"/>
            <p:nvPr/>
          </p:nvSpPr>
          <p:spPr>
            <a:xfrm>
              <a:off x="0" y="-104775"/>
              <a:ext cx="21945600" cy="2390775"/>
            </a:xfrm>
            <a:prstGeom prst="rect">
              <a:avLst/>
            </a:prstGeom>
          </p:spPr>
          <p:txBody>
            <a:bodyPr anchor="ctr" rtlCol="false" tIns="0" lIns="0" bIns="0" rIns="0"/>
            <a:lstStyle/>
            <a:p>
              <a:pPr algn="ctr">
                <a:lnSpc>
                  <a:spcPts val="6480"/>
                </a:lnSpc>
              </a:pPr>
              <a:r>
                <a:rPr lang="en-US" sz="5400" b="true">
                  <a:solidFill>
                    <a:srgbClr val="000000"/>
                  </a:solidFill>
                  <a:latin typeface="Times New Roman Bold"/>
                  <a:ea typeface="Times New Roman Bold"/>
                  <a:cs typeface="Times New Roman Bold"/>
                  <a:sym typeface="Times New Roman Bold"/>
                </a:rPr>
                <a:t>Practicality and Strategies for Success</a:t>
              </a:r>
            </a:p>
          </p:txBody>
        </p:sp>
      </p:grpSp>
      <p:sp>
        <p:nvSpPr>
          <p:cNvPr name="TextBox 7" id="7"/>
          <p:cNvSpPr txBox="true"/>
          <p:nvPr/>
        </p:nvSpPr>
        <p:spPr>
          <a:xfrm rot="0">
            <a:off x="1028700" y="2346509"/>
            <a:ext cx="16230600" cy="6621078"/>
          </a:xfrm>
          <a:prstGeom prst="rect">
            <a:avLst/>
          </a:prstGeom>
        </p:spPr>
        <p:txBody>
          <a:bodyPr anchor="t" rtlCol="false" tIns="0" lIns="0" bIns="0" rIns="0">
            <a:spAutoFit/>
          </a:bodyPr>
          <a:lstStyle/>
          <a:p>
            <a:pPr algn="just">
              <a:lnSpc>
                <a:spcPts val="2485"/>
              </a:lnSpc>
            </a:pPr>
          </a:p>
          <a:p>
            <a:pPr algn="just">
              <a:lnSpc>
                <a:spcPts val="2485"/>
              </a:lnSpc>
            </a:pPr>
            <a:r>
              <a:rPr lang="en-US" b="true" sz="2199">
                <a:solidFill>
                  <a:srgbClr val="000000"/>
                </a:solidFill>
                <a:latin typeface="Arial Bold"/>
                <a:ea typeface="Arial Bold"/>
                <a:cs typeface="Arial Bold"/>
                <a:sym typeface="Arial Bold"/>
              </a:rPr>
              <a:t>Feasibility:</a:t>
            </a:r>
          </a:p>
          <a:p>
            <a:pPr algn="just">
              <a:lnSpc>
                <a:spcPts val="2485"/>
              </a:lnSpc>
            </a:pPr>
          </a:p>
          <a:p>
            <a:pPr algn="just">
              <a:lnSpc>
                <a:spcPts val="2485"/>
              </a:lnSpc>
            </a:pPr>
            <a:r>
              <a:rPr lang="en-US" sz="2199">
                <a:solidFill>
                  <a:srgbClr val="000000"/>
                </a:solidFill>
                <a:latin typeface="Arial"/>
                <a:ea typeface="Arial"/>
                <a:cs typeface="Arial"/>
                <a:sym typeface="Arial"/>
              </a:rPr>
              <a:t>Low-Cost &amp; Scalable: The system is inexpensive to develop and can be scaled across districts and states.</a:t>
            </a:r>
          </a:p>
          <a:p>
            <a:pPr algn="just">
              <a:lnSpc>
                <a:spcPts val="2485"/>
              </a:lnSpc>
            </a:pPr>
          </a:p>
          <a:p>
            <a:pPr algn="just">
              <a:lnSpc>
                <a:spcPts val="2485"/>
              </a:lnSpc>
            </a:pPr>
            <a:r>
              <a:rPr lang="en-US" sz="2199">
                <a:solidFill>
                  <a:srgbClr val="000000"/>
                </a:solidFill>
                <a:latin typeface="Arial"/>
                <a:ea typeface="Arial"/>
                <a:cs typeface="Arial"/>
                <a:sym typeface="Arial"/>
              </a:rPr>
              <a:t>Accessibility: Works in low-internet areas with Progressive Web App (PWA) support.</a:t>
            </a:r>
          </a:p>
          <a:p>
            <a:pPr algn="just">
              <a:lnSpc>
                <a:spcPts val="2485"/>
              </a:lnSpc>
            </a:pPr>
          </a:p>
          <a:p>
            <a:pPr algn="just">
              <a:lnSpc>
                <a:spcPts val="2485"/>
              </a:lnSpc>
            </a:pPr>
            <a:r>
              <a:rPr lang="en-US" sz="2199">
                <a:solidFill>
                  <a:srgbClr val="000000"/>
                </a:solidFill>
                <a:latin typeface="Arial"/>
                <a:ea typeface="Arial"/>
                <a:cs typeface="Arial"/>
                <a:sym typeface="Arial"/>
              </a:rPr>
              <a:t>Reduces Confusion: Helps reduce confusion and dropouts after Class 10/12.</a:t>
            </a:r>
          </a:p>
          <a:p>
            <a:pPr algn="just">
              <a:lnSpc>
                <a:spcPts val="2485"/>
              </a:lnSpc>
            </a:pPr>
          </a:p>
          <a:p>
            <a:pPr algn="just">
              <a:lnSpc>
                <a:spcPts val="2485"/>
              </a:lnSpc>
            </a:pPr>
            <a:r>
              <a:rPr lang="en-US" b="true" sz="2199">
                <a:solidFill>
                  <a:srgbClr val="000000"/>
                </a:solidFill>
                <a:latin typeface="Arial Bold"/>
                <a:ea typeface="Arial Bold"/>
                <a:cs typeface="Arial Bold"/>
                <a:sym typeface="Arial Bold"/>
              </a:rPr>
              <a:t>Challenges &amp; Our Strategies:</a:t>
            </a:r>
          </a:p>
          <a:p>
            <a:pPr algn="just">
              <a:lnSpc>
                <a:spcPts val="2485"/>
              </a:lnSpc>
            </a:pPr>
          </a:p>
          <a:p>
            <a:pPr algn="just">
              <a:lnSpc>
                <a:spcPts val="2485"/>
              </a:lnSpc>
            </a:pPr>
            <a:r>
              <a:rPr lang="en-US" sz="2199">
                <a:solidFill>
                  <a:srgbClr val="000000"/>
                </a:solidFill>
                <a:latin typeface="Arial"/>
                <a:ea typeface="Arial"/>
                <a:cs typeface="Arial"/>
                <a:sym typeface="Arial"/>
              </a:rPr>
              <a:t>Data Updates: A challenge is keeping college and course data updated every year. Our strategy is to establish direct tie-ups with government boards and college databases.</a:t>
            </a:r>
          </a:p>
          <a:p>
            <a:pPr algn="just">
              <a:lnSpc>
                <a:spcPts val="2485"/>
              </a:lnSpc>
            </a:pPr>
          </a:p>
          <a:p>
            <a:pPr algn="just">
              <a:lnSpc>
                <a:spcPts val="2485"/>
              </a:lnSpc>
            </a:pPr>
            <a:r>
              <a:rPr lang="en-US" sz="2199">
                <a:solidFill>
                  <a:srgbClr val="000000"/>
                </a:solidFill>
                <a:latin typeface="Arial"/>
                <a:ea typeface="Arial"/>
                <a:cs typeface="Arial"/>
                <a:sym typeface="Arial"/>
              </a:rPr>
              <a:t>Internet Issues: Addressing internet issues in rural areas is a challenge. We will use an offline mode and SMS/email alerts for deadlines.</a:t>
            </a:r>
          </a:p>
          <a:p>
            <a:pPr algn="just">
              <a:lnSpc>
                <a:spcPts val="2485"/>
              </a:lnSpc>
            </a:pPr>
          </a:p>
          <a:p>
            <a:pPr algn="just">
              <a:lnSpc>
                <a:spcPts val="2485"/>
              </a:lnSpc>
            </a:pPr>
            <a:r>
              <a:rPr lang="en-US" sz="2199">
                <a:solidFill>
                  <a:srgbClr val="000000"/>
                </a:solidFill>
                <a:latin typeface="Arial"/>
                <a:ea typeface="Arial"/>
                <a:cs typeface="Arial"/>
                <a:sym typeface="Arial"/>
              </a:rPr>
              <a:t>Perception: Many students and parents prefer private colleges blindly. We will conduct awareness drives in schools with teachers and NGOs to build trust and show the value of our platform</a:t>
            </a:r>
          </a:p>
          <a:p>
            <a:pPr algn="just">
              <a:lnSpc>
                <a:spcPts val="2485"/>
              </a:lnSpc>
            </a:pPr>
          </a:p>
          <a:p>
            <a:pPr algn="just">
              <a:lnSpc>
                <a:spcPts val="2485"/>
              </a:lnSpc>
            </a:pPr>
          </a:p>
        </p:txBody>
      </p:sp>
      <p:grpSp>
        <p:nvGrpSpPr>
          <p:cNvPr name="Group 8" id="8"/>
          <p:cNvGrpSpPr/>
          <p:nvPr/>
        </p:nvGrpSpPr>
        <p:grpSpPr>
          <a:xfrm rot="0">
            <a:off x="13106400" y="9534530"/>
            <a:ext cx="4267200" cy="547688"/>
            <a:chOff x="0" y="0"/>
            <a:chExt cx="5689600" cy="730250"/>
          </a:xfrm>
        </p:grpSpPr>
        <p:sp>
          <p:nvSpPr>
            <p:cNvPr name="Freeform 9" id="9"/>
            <p:cNvSpPr/>
            <p:nvPr/>
          </p:nvSpPr>
          <p:spPr>
            <a:xfrm flipH="false" flipV="false" rot="0">
              <a:off x="0" y="0"/>
              <a:ext cx="5689600" cy="730250"/>
            </a:xfrm>
            <a:custGeom>
              <a:avLst/>
              <a:gdLst/>
              <a:ahLst/>
              <a:cxnLst/>
              <a:rect r="r" b="b" t="t" l="l"/>
              <a:pathLst>
                <a:path h="730250" w="5689600">
                  <a:moveTo>
                    <a:pt x="0" y="0"/>
                  </a:moveTo>
                  <a:lnTo>
                    <a:pt x="5689600" y="0"/>
                  </a:lnTo>
                  <a:lnTo>
                    <a:pt x="5689600" y="730250"/>
                  </a:lnTo>
                  <a:lnTo>
                    <a:pt x="0" y="730250"/>
                  </a:lnTo>
                  <a:close/>
                </a:path>
              </a:pathLst>
            </a:custGeom>
            <a:solidFill>
              <a:srgbClr val="000000">
                <a:alpha val="0"/>
              </a:srgbClr>
            </a:solidFill>
          </p:spPr>
        </p:sp>
        <p:sp>
          <p:nvSpPr>
            <p:cNvPr name="TextBox 10" id="10"/>
            <p:cNvSpPr txBox="true"/>
            <p:nvPr/>
          </p:nvSpPr>
          <p:spPr>
            <a:xfrm>
              <a:off x="0" y="-38100"/>
              <a:ext cx="5689600" cy="768350"/>
            </a:xfrm>
            <a:prstGeom prst="rect">
              <a:avLst/>
            </a:prstGeom>
          </p:spPr>
          <p:txBody>
            <a:bodyPr anchor="ctr" rtlCol="false" tIns="0" lIns="0" bIns="0" rIns="0"/>
            <a:lstStyle/>
            <a:p>
              <a:pPr algn="r">
                <a:lnSpc>
                  <a:spcPts val="2160"/>
                </a:lnSpc>
              </a:pPr>
              <a:r>
                <a:rPr lang="en-US" b="true" sz="1800">
                  <a:solidFill>
                    <a:srgbClr val="FFFFFF"/>
                  </a:solidFill>
                  <a:latin typeface="Trade Gothic Bold"/>
                  <a:ea typeface="Trade Gothic Bold"/>
                  <a:cs typeface="Trade Gothic Bold"/>
                  <a:sym typeface="Trade Gothic Bold"/>
                </a:rPr>
                <a:t>4</a:t>
              </a:r>
            </a:p>
          </p:txBody>
        </p:sp>
      </p:grpSp>
      <p:grpSp>
        <p:nvGrpSpPr>
          <p:cNvPr name="Group 11" id="11"/>
          <p:cNvGrpSpPr/>
          <p:nvPr/>
        </p:nvGrpSpPr>
        <p:grpSpPr>
          <a:xfrm rot="0">
            <a:off x="6972300" y="9532143"/>
            <a:ext cx="4806000" cy="550074"/>
            <a:chOff x="0" y="0"/>
            <a:chExt cx="6408000" cy="733432"/>
          </a:xfrm>
        </p:grpSpPr>
        <p:sp>
          <p:nvSpPr>
            <p:cNvPr name="Freeform 12" id="12"/>
            <p:cNvSpPr/>
            <p:nvPr/>
          </p:nvSpPr>
          <p:spPr>
            <a:xfrm flipH="false" flipV="false" rot="0">
              <a:off x="0" y="0"/>
              <a:ext cx="6408000" cy="733432"/>
            </a:xfrm>
            <a:custGeom>
              <a:avLst/>
              <a:gdLst/>
              <a:ahLst/>
              <a:cxnLst/>
              <a:rect r="r" b="b" t="t" l="l"/>
              <a:pathLst>
                <a:path h="733432" w="6408000">
                  <a:moveTo>
                    <a:pt x="0" y="0"/>
                  </a:moveTo>
                  <a:lnTo>
                    <a:pt x="6408000" y="0"/>
                  </a:lnTo>
                  <a:lnTo>
                    <a:pt x="6408000" y="733432"/>
                  </a:lnTo>
                  <a:lnTo>
                    <a:pt x="0" y="733432"/>
                  </a:lnTo>
                  <a:close/>
                </a:path>
              </a:pathLst>
            </a:custGeom>
            <a:solidFill>
              <a:srgbClr val="000000">
                <a:alpha val="0"/>
              </a:srgbClr>
            </a:solidFill>
          </p:spPr>
        </p:sp>
        <p:sp>
          <p:nvSpPr>
            <p:cNvPr name="TextBox 13" id="13"/>
            <p:cNvSpPr txBox="true"/>
            <p:nvPr/>
          </p:nvSpPr>
          <p:spPr>
            <a:xfrm>
              <a:off x="0" y="-38100"/>
              <a:ext cx="6408000" cy="771532"/>
            </a:xfrm>
            <a:prstGeom prst="rect">
              <a:avLst/>
            </a:prstGeom>
          </p:spPr>
          <p:txBody>
            <a:bodyPr anchor="ctr" rtlCol="false" tIns="0" lIns="0" bIns="0" rIns="0"/>
            <a:lstStyle/>
            <a:p>
              <a:pPr algn="ctr">
                <a:lnSpc>
                  <a:spcPts val="2160"/>
                </a:lnSpc>
              </a:pPr>
              <a:r>
                <a:rPr lang="en-US" sz="1800">
                  <a:solidFill>
                    <a:srgbClr val="FFFFFF"/>
                  </a:solidFill>
                  <a:latin typeface="Trade Gothic"/>
                  <a:ea typeface="Trade Gothic"/>
                  <a:cs typeface="Trade Gothic"/>
                  <a:sym typeface="Trade Gothic"/>
                </a:rPr>
                <a:t>@SIH Idea submission</a:t>
              </a:r>
            </a:p>
          </p:txBody>
        </p:sp>
      </p:grpSp>
      <p:sp>
        <p:nvSpPr>
          <p:cNvPr name="TextBox 14" id="14"/>
          <p:cNvSpPr txBox="true"/>
          <p:nvPr/>
        </p:nvSpPr>
        <p:spPr>
          <a:xfrm rot="0">
            <a:off x="388175" y="508705"/>
            <a:ext cx="3464365" cy="618083"/>
          </a:xfrm>
          <a:prstGeom prst="rect">
            <a:avLst/>
          </a:prstGeom>
        </p:spPr>
        <p:txBody>
          <a:bodyPr anchor="t" rtlCol="false" tIns="0" lIns="0" bIns="0" rIns="0">
            <a:spAutoFit/>
          </a:bodyPr>
          <a:lstStyle/>
          <a:p>
            <a:pPr algn="ctr">
              <a:lnSpc>
                <a:spcPts val="4814"/>
              </a:lnSpc>
              <a:spcBef>
                <a:spcPct val="0"/>
              </a:spcBef>
            </a:pPr>
            <a:r>
              <a:rPr lang="en-US" b="true" sz="4011">
                <a:solidFill>
                  <a:srgbClr val="F16315"/>
                </a:solidFill>
                <a:latin typeface="Roca Two Bold"/>
                <a:ea typeface="Roca Two Bold"/>
                <a:cs typeface="Roca Two Bold"/>
                <a:sym typeface="Roca Two Bold"/>
              </a:rPr>
              <a:t>CSWD ALPHA</a:t>
            </a:r>
          </a:p>
        </p:txBody>
      </p:sp>
      <p:grpSp>
        <p:nvGrpSpPr>
          <p:cNvPr name="Group 15" id="15"/>
          <p:cNvGrpSpPr>
            <a:grpSpLocks noChangeAspect="true"/>
          </p:cNvGrpSpPr>
          <p:nvPr/>
        </p:nvGrpSpPr>
        <p:grpSpPr>
          <a:xfrm rot="0">
            <a:off x="15669236" y="217679"/>
            <a:ext cx="2494329" cy="1267836"/>
            <a:chOff x="0" y="0"/>
            <a:chExt cx="4418240" cy="2245736"/>
          </a:xfrm>
        </p:grpSpPr>
        <p:sp>
          <p:nvSpPr>
            <p:cNvPr name="Freeform 16" id="16"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3"/>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143"/>
            <a:ext cx="18287998" cy="754857"/>
            <a:chOff x="0" y="0"/>
            <a:chExt cx="24383998" cy="1006476"/>
          </a:xfrm>
        </p:grpSpPr>
        <p:sp>
          <p:nvSpPr>
            <p:cNvPr name="Freeform 3" id="3"/>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4" id="4"/>
          <p:cNvGrpSpPr/>
          <p:nvPr/>
        </p:nvGrpSpPr>
        <p:grpSpPr>
          <a:xfrm rot="0">
            <a:off x="914399" y="637789"/>
            <a:ext cx="16459200" cy="1714500"/>
            <a:chOff x="0" y="0"/>
            <a:chExt cx="21945600" cy="2286000"/>
          </a:xfrm>
        </p:grpSpPr>
        <p:sp>
          <p:nvSpPr>
            <p:cNvPr name="Freeform 5" id="5"/>
            <p:cNvSpPr/>
            <p:nvPr/>
          </p:nvSpPr>
          <p:spPr>
            <a:xfrm flipH="false" flipV="false" rot="0">
              <a:off x="0" y="0"/>
              <a:ext cx="21945600" cy="2286000"/>
            </a:xfrm>
            <a:custGeom>
              <a:avLst/>
              <a:gdLst/>
              <a:ahLst/>
              <a:cxnLst/>
              <a:rect r="r" b="b" t="t" l="l"/>
              <a:pathLst>
                <a:path h="2286000" w="21945600">
                  <a:moveTo>
                    <a:pt x="0" y="0"/>
                  </a:moveTo>
                  <a:lnTo>
                    <a:pt x="21945600" y="0"/>
                  </a:lnTo>
                  <a:lnTo>
                    <a:pt x="21945600" y="2286000"/>
                  </a:lnTo>
                  <a:lnTo>
                    <a:pt x="0" y="2286000"/>
                  </a:lnTo>
                  <a:close/>
                </a:path>
              </a:pathLst>
            </a:custGeom>
            <a:solidFill>
              <a:srgbClr val="000000">
                <a:alpha val="0"/>
              </a:srgbClr>
            </a:solidFill>
          </p:spPr>
        </p:sp>
        <p:sp>
          <p:nvSpPr>
            <p:cNvPr name="TextBox 6" id="6"/>
            <p:cNvSpPr txBox="true"/>
            <p:nvPr/>
          </p:nvSpPr>
          <p:spPr>
            <a:xfrm>
              <a:off x="0" y="-104775"/>
              <a:ext cx="21945600" cy="2390775"/>
            </a:xfrm>
            <a:prstGeom prst="rect">
              <a:avLst/>
            </a:prstGeom>
          </p:spPr>
          <p:txBody>
            <a:bodyPr anchor="ctr" rtlCol="false" tIns="0" lIns="0" bIns="0" rIns="0"/>
            <a:lstStyle/>
            <a:p>
              <a:pPr algn="ctr">
                <a:lnSpc>
                  <a:spcPts val="6480"/>
                </a:lnSpc>
              </a:pPr>
              <a:r>
                <a:rPr lang="en-US" sz="5400" b="true">
                  <a:solidFill>
                    <a:srgbClr val="000000"/>
                  </a:solidFill>
                  <a:latin typeface="Times New Roman Bold"/>
                  <a:ea typeface="Times New Roman Bold"/>
                  <a:cs typeface="Times New Roman Bold"/>
                  <a:sym typeface="Times New Roman Bold"/>
                </a:rPr>
                <a:t>Our Prototype &amp; Roadmap to Launch</a:t>
              </a:r>
            </a:p>
          </p:txBody>
        </p:sp>
      </p:grpSp>
      <p:sp>
        <p:nvSpPr>
          <p:cNvPr name="TextBox 7" id="7"/>
          <p:cNvSpPr txBox="true"/>
          <p:nvPr/>
        </p:nvSpPr>
        <p:spPr>
          <a:xfrm rot="0">
            <a:off x="1028700" y="2333239"/>
            <a:ext cx="16230600" cy="6533836"/>
          </a:xfrm>
          <a:prstGeom prst="rect">
            <a:avLst/>
          </a:prstGeom>
        </p:spPr>
        <p:txBody>
          <a:bodyPr anchor="t" rtlCol="false" tIns="0" lIns="0" bIns="0" rIns="0">
            <a:spAutoFit/>
          </a:bodyPr>
          <a:lstStyle/>
          <a:p>
            <a:pPr algn="just">
              <a:lnSpc>
                <a:spcPts val="2760"/>
              </a:lnSpc>
            </a:pPr>
            <a:r>
              <a:rPr lang="en-US" sz="2300" b="true">
                <a:solidFill>
                  <a:srgbClr val="000000"/>
                </a:solidFill>
                <a:latin typeface="Arial Bold"/>
                <a:ea typeface="Arial Bold"/>
                <a:cs typeface="Arial Bold"/>
                <a:sym typeface="Arial Bold"/>
              </a:rPr>
              <a:t>Prototype Demo:</a:t>
            </a:r>
          </a:p>
          <a:p>
            <a:pPr algn="just">
              <a:lnSpc>
                <a:spcPts val="2760"/>
              </a:lnSpc>
            </a:pPr>
          </a:p>
          <a:p>
            <a:pPr algn="just">
              <a:lnSpc>
                <a:spcPts val="2760"/>
              </a:lnSpc>
            </a:pPr>
            <a:r>
              <a:rPr lang="en-US" sz="2300">
                <a:solidFill>
                  <a:srgbClr val="000000"/>
                </a:solidFill>
                <a:latin typeface="Arial"/>
                <a:ea typeface="Arial"/>
                <a:cs typeface="Arial"/>
                <a:sym typeface="Arial"/>
              </a:rPr>
              <a:t>We will demonstrate a functional 40% prototype built with HTML, CSS, and JavaScript. It will show:</a:t>
            </a:r>
          </a:p>
          <a:p>
            <a:pPr algn="just">
              <a:lnSpc>
                <a:spcPts val="2760"/>
              </a:lnSpc>
            </a:pPr>
          </a:p>
          <a:p>
            <a:pPr algn="just">
              <a:lnSpc>
                <a:spcPts val="2760"/>
              </a:lnSpc>
            </a:pPr>
            <a:r>
              <a:rPr lang="en-US" sz="2300">
                <a:solidFill>
                  <a:srgbClr val="000000"/>
                </a:solidFill>
                <a:latin typeface="Arial"/>
                <a:ea typeface="Arial"/>
                <a:cs typeface="Arial"/>
                <a:sym typeface="Arial"/>
              </a:rPr>
              <a:t>A simple file upload interface for mark sheets.</a:t>
            </a:r>
          </a:p>
          <a:p>
            <a:pPr algn="just">
              <a:lnSpc>
                <a:spcPts val="2760"/>
              </a:lnSpc>
            </a:pPr>
          </a:p>
          <a:p>
            <a:pPr algn="just">
              <a:lnSpc>
                <a:spcPts val="2760"/>
              </a:lnSpc>
            </a:pPr>
            <a:r>
              <a:rPr lang="en-US" sz="2300">
                <a:solidFill>
                  <a:srgbClr val="000000"/>
                </a:solidFill>
                <a:latin typeface="Arial"/>
                <a:ea typeface="Arial"/>
                <a:cs typeface="Arial"/>
                <a:sym typeface="Arial"/>
              </a:rPr>
              <a:t>A rule-based chatbot for a conversational user experience.</a:t>
            </a:r>
          </a:p>
          <a:p>
            <a:pPr algn="just">
              <a:lnSpc>
                <a:spcPts val="2760"/>
              </a:lnSpc>
            </a:pPr>
          </a:p>
          <a:p>
            <a:pPr algn="just">
              <a:lnSpc>
                <a:spcPts val="2760"/>
              </a:lnSpc>
            </a:pPr>
            <a:r>
              <a:rPr lang="en-US" sz="2300">
                <a:solidFill>
                  <a:srgbClr val="000000"/>
                </a:solidFill>
                <a:latin typeface="Arial"/>
                <a:ea typeface="Arial"/>
                <a:cs typeface="Arial"/>
                <a:sym typeface="Arial"/>
              </a:rPr>
              <a:t>A mock results page displaying a hardcoded recommendation based on user input.</a:t>
            </a:r>
          </a:p>
          <a:p>
            <a:pPr algn="just">
              <a:lnSpc>
                <a:spcPts val="2760"/>
              </a:lnSpc>
            </a:pPr>
          </a:p>
          <a:p>
            <a:pPr algn="just">
              <a:lnSpc>
                <a:spcPts val="2760"/>
              </a:lnSpc>
            </a:pPr>
            <a:r>
              <a:rPr lang="en-US" sz="2300">
                <a:solidFill>
                  <a:srgbClr val="000000"/>
                </a:solidFill>
                <a:latin typeface="Arial"/>
                <a:ea typeface="Arial"/>
                <a:cs typeface="Arial"/>
                <a:sym typeface="Arial"/>
              </a:rPr>
              <a:t>A static visual roadmap demonstrating a career path.</a:t>
            </a:r>
          </a:p>
          <a:p>
            <a:pPr algn="just">
              <a:lnSpc>
                <a:spcPts val="2760"/>
              </a:lnSpc>
            </a:pPr>
          </a:p>
          <a:p>
            <a:pPr algn="just">
              <a:lnSpc>
                <a:spcPts val="2760"/>
              </a:lnSpc>
            </a:pPr>
            <a:r>
              <a:rPr lang="en-US" sz="2300" b="true">
                <a:solidFill>
                  <a:srgbClr val="000000"/>
                </a:solidFill>
                <a:latin typeface="Arial Bold"/>
                <a:ea typeface="Arial Bold"/>
                <a:cs typeface="Arial Bold"/>
                <a:sym typeface="Arial Bold"/>
              </a:rPr>
              <a:t>What's Next:</a:t>
            </a:r>
          </a:p>
          <a:p>
            <a:pPr algn="just">
              <a:lnSpc>
                <a:spcPts val="2760"/>
              </a:lnSpc>
            </a:pPr>
          </a:p>
          <a:p>
            <a:pPr algn="just">
              <a:lnSpc>
                <a:spcPts val="2760"/>
              </a:lnSpc>
            </a:pPr>
            <a:r>
              <a:rPr lang="en-US" sz="2300">
                <a:solidFill>
                  <a:srgbClr val="000000"/>
                </a:solidFill>
                <a:latin typeface="Arial"/>
                <a:ea typeface="Arial"/>
                <a:cs typeface="Arial"/>
                <a:sym typeface="Arial"/>
              </a:rPr>
              <a:t>Develop a full-fledged backend with a live database.</a:t>
            </a:r>
          </a:p>
          <a:p>
            <a:pPr algn="just">
              <a:lnSpc>
                <a:spcPts val="2760"/>
              </a:lnSpc>
            </a:pPr>
          </a:p>
          <a:p>
            <a:pPr algn="just">
              <a:lnSpc>
                <a:spcPts val="2760"/>
              </a:lnSpc>
            </a:pPr>
            <a:r>
              <a:rPr lang="en-US" sz="2300">
                <a:solidFill>
                  <a:srgbClr val="000000"/>
                </a:solidFill>
                <a:latin typeface="Arial"/>
                <a:ea typeface="Arial"/>
                <a:cs typeface="Arial"/>
                <a:sym typeface="Arial"/>
              </a:rPr>
              <a:t>Integrate a more advanced AI/ML model for more accurate recommendations.</a:t>
            </a:r>
          </a:p>
          <a:p>
            <a:pPr algn="just">
              <a:lnSpc>
                <a:spcPts val="2760"/>
              </a:lnSpc>
            </a:pPr>
          </a:p>
          <a:p>
            <a:pPr algn="just">
              <a:lnSpc>
                <a:spcPts val="2760"/>
              </a:lnSpc>
            </a:pPr>
            <a:r>
              <a:rPr lang="en-US" sz="2300">
                <a:solidFill>
                  <a:srgbClr val="000000"/>
                </a:solidFill>
                <a:latin typeface="Arial"/>
                <a:ea typeface="Arial"/>
                <a:cs typeface="Arial"/>
                <a:sym typeface="Arial"/>
              </a:rPr>
              <a:t>Establish partnerships with colleges and government bodies to keep data updated.</a:t>
            </a:r>
          </a:p>
        </p:txBody>
      </p:sp>
      <p:grpSp>
        <p:nvGrpSpPr>
          <p:cNvPr name="Group 8" id="8"/>
          <p:cNvGrpSpPr/>
          <p:nvPr/>
        </p:nvGrpSpPr>
        <p:grpSpPr>
          <a:xfrm rot="0">
            <a:off x="13106400" y="9534530"/>
            <a:ext cx="4267200" cy="547688"/>
            <a:chOff x="0" y="0"/>
            <a:chExt cx="5689600" cy="730250"/>
          </a:xfrm>
        </p:grpSpPr>
        <p:sp>
          <p:nvSpPr>
            <p:cNvPr name="Freeform 9" id="9"/>
            <p:cNvSpPr/>
            <p:nvPr/>
          </p:nvSpPr>
          <p:spPr>
            <a:xfrm flipH="false" flipV="false" rot="0">
              <a:off x="0" y="0"/>
              <a:ext cx="5689600" cy="730250"/>
            </a:xfrm>
            <a:custGeom>
              <a:avLst/>
              <a:gdLst/>
              <a:ahLst/>
              <a:cxnLst/>
              <a:rect r="r" b="b" t="t" l="l"/>
              <a:pathLst>
                <a:path h="730250" w="5689600">
                  <a:moveTo>
                    <a:pt x="0" y="0"/>
                  </a:moveTo>
                  <a:lnTo>
                    <a:pt x="5689600" y="0"/>
                  </a:lnTo>
                  <a:lnTo>
                    <a:pt x="5689600" y="730250"/>
                  </a:lnTo>
                  <a:lnTo>
                    <a:pt x="0" y="730250"/>
                  </a:lnTo>
                  <a:close/>
                </a:path>
              </a:pathLst>
            </a:custGeom>
            <a:solidFill>
              <a:srgbClr val="000000">
                <a:alpha val="0"/>
              </a:srgbClr>
            </a:solidFill>
          </p:spPr>
        </p:sp>
        <p:sp>
          <p:nvSpPr>
            <p:cNvPr name="TextBox 10" id="10"/>
            <p:cNvSpPr txBox="true"/>
            <p:nvPr/>
          </p:nvSpPr>
          <p:spPr>
            <a:xfrm>
              <a:off x="0" y="-38100"/>
              <a:ext cx="5689600" cy="768350"/>
            </a:xfrm>
            <a:prstGeom prst="rect">
              <a:avLst/>
            </a:prstGeom>
          </p:spPr>
          <p:txBody>
            <a:bodyPr anchor="ctr" rtlCol="false" tIns="0" lIns="0" bIns="0" rIns="0"/>
            <a:lstStyle/>
            <a:p>
              <a:pPr algn="r">
                <a:lnSpc>
                  <a:spcPts val="2160"/>
                </a:lnSpc>
              </a:pPr>
              <a:r>
                <a:rPr lang="en-US" b="true" sz="1800">
                  <a:solidFill>
                    <a:srgbClr val="FFFFFF"/>
                  </a:solidFill>
                  <a:latin typeface="Trade Gothic Bold"/>
                  <a:ea typeface="Trade Gothic Bold"/>
                  <a:cs typeface="Trade Gothic Bold"/>
                  <a:sym typeface="Trade Gothic Bold"/>
                </a:rPr>
                <a:t>5</a:t>
              </a:r>
            </a:p>
          </p:txBody>
        </p:sp>
      </p:grpSp>
      <p:grpSp>
        <p:nvGrpSpPr>
          <p:cNvPr name="Group 11" id="11"/>
          <p:cNvGrpSpPr/>
          <p:nvPr/>
        </p:nvGrpSpPr>
        <p:grpSpPr>
          <a:xfrm rot="0">
            <a:off x="6972300" y="9534530"/>
            <a:ext cx="4806000" cy="547688"/>
            <a:chOff x="0" y="0"/>
            <a:chExt cx="6408000" cy="730250"/>
          </a:xfrm>
        </p:grpSpPr>
        <p:sp>
          <p:nvSpPr>
            <p:cNvPr name="Freeform 12" id="12"/>
            <p:cNvSpPr/>
            <p:nvPr/>
          </p:nvSpPr>
          <p:spPr>
            <a:xfrm flipH="false" flipV="false" rot="0">
              <a:off x="0" y="0"/>
              <a:ext cx="6408000" cy="730250"/>
            </a:xfrm>
            <a:custGeom>
              <a:avLst/>
              <a:gdLst/>
              <a:ahLst/>
              <a:cxnLst/>
              <a:rect r="r" b="b" t="t" l="l"/>
              <a:pathLst>
                <a:path h="730250" w="6408000">
                  <a:moveTo>
                    <a:pt x="0" y="0"/>
                  </a:moveTo>
                  <a:lnTo>
                    <a:pt x="6408000" y="0"/>
                  </a:lnTo>
                  <a:lnTo>
                    <a:pt x="6408000" y="730250"/>
                  </a:lnTo>
                  <a:lnTo>
                    <a:pt x="0" y="730250"/>
                  </a:lnTo>
                  <a:close/>
                </a:path>
              </a:pathLst>
            </a:custGeom>
            <a:solidFill>
              <a:srgbClr val="000000">
                <a:alpha val="0"/>
              </a:srgbClr>
            </a:solidFill>
          </p:spPr>
        </p:sp>
        <p:sp>
          <p:nvSpPr>
            <p:cNvPr name="TextBox 13" id="13"/>
            <p:cNvSpPr txBox="true"/>
            <p:nvPr/>
          </p:nvSpPr>
          <p:spPr>
            <a:xfrm>
              <a:off x="0" y="-38100"/>
              <a:ext cx="6408000" cy="768350"/>
            </a:xfrm>
            <a:prstGeom prst="rect">
              <a:avLst/>
            </a:prstGeom>
          </p:spPr>
          <p:txBody>
            <a:bodyPr anchor="ctr" rtlCol="false" tIns="0" lIns="0" bIns="0" rIns="0"/>
            <a:lstStyle/>
            <a:p>
              <a:pPr algn="ctr">
                <a:lnSpc>
                  <a:spcPts val="2160"/>
                </a:lnSpc>
              </a:pPr>
              <a:r>
                <a:rPr lang="en-US" sz="1800">
                  <a:solidFill>
                    <a:srgbClr val="FFFFFF"/>
                  </a:solidFill>
                  <a:latin typeface="Trade Gothic"/>
                  <a:ea typeface="Trade Gothic"/>
                  <a:cs typeface="Trade Gothic"/>
                  <a:sym typeface="Trade Gothic"/>
                </a:rPr>
                <a:t>@SIH Idea submission</a:t>
              </a:r>
            </a:p>
          </p:txBody>
        </p:sp>
      </p:grpSp>
      <p:grpSp>
        <p:nvGrpSpPr>
          <p:cNvPr name="Group 14" id="14"/>
          <p:cNvGrpSpPr>
            <a:grpSpLocks noChangeAspect="true"/>
          </p:cNvGrpSpPr>
          <p:nvPr/>
        </p:nvGrpSpPr>
        <p:grpSpPr>
          <a:xfrm rot="0">
            <a:off x="15669236" y="217679"/>
            <a:ext cx="2494329" cy="1267836"/>
            <a:chOff x="0" y="0"/>
            <a:chExt cx="4418240" cy="2245736"/>
          </a:xfrm>
        </p:grpSpPr>
        <p:sp>
          <p:nvSpPr>
            <p:cNvPr name="Freeform 15" id="15"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3"/>
              <a:stretch>
                <a:fillRect l="0" t="0" r="0" b="0"/>
              </a:stretch>
            </a:blipFill>
          </p:spPr>
        </p:sp>
      </p:grpSp>
      <p:sp>
        <p:nvSpPr>
          <p:cNvPr name="TextBox 16" id="16"/>
          <p:cNvSpPr txBox="true"/>
          <p:nvPr/>
        </p:nvSpPr>
        <p:spPr>
          <a:xfrm rot="0">
            <a:off x="388175" y="508705"/>
            <a:ext cx="3464365" cy="618083"/>
          </a:xfrm>
          <a:prstGeom prst="rect">
            <a:avLst/>
          </a:prstGeom>
        </p:spPr>
        <p:txBody>
          <a:bodyPr anchor="t" rtlCol="false" tIns="0" lIns="0" bIns="0" rIns="0">
            <a:spAutoFit/>
          </a:bodyPr>
          <a:lstStyle/>
          <a:p>
            <a:pPr algn="ctr">
              <a:lnSpc>
                <a:spcPts val="4814"/>
              </a:lnSpc>
              <a:spcBef>
                <a:spcPct val="0"/>
              </a:spcBef>
            </a:pPr>
            <a:r>
              <a:rPr lang="en-US" b="true" sz="4011">
                <a:solidFill>
                  <a:srgbClr val="F16315"/>
                </a:solidFill>
                <a:latin typeface="Roca Two Bold"/>
                <a:ea typeface="Roca Two Bold"/>
                <a:cs typeface="Roca Two Bold"/>
                <a:sym typeface="Roca Two Bold"/>
              </a:rPr>
              <a:t>CSWD ALPHA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32143"/>
            <a:ext cx="18287998" cy="754857"/>
            <a:chOff x="0" y="0"/>
            <a:chExt cx="24383998" cy="1006476"/>
          </a:xfrm>
        </p:grpSpPr>
        <p:sp>
          <p:nvSpPr>
            <p:cNvPr name="Freeform 3" id="3"/>
            <p:cNvSpPr/>
            <p:nvPr/>
          </p:nvSpPr>
          <p:spPr>
            <a:xfrm flipH="false" flipV="false" rot="0">
              <a:off x="0" y="0"/>
              <a:ext cx="24384000" cy="1006475"/>
            </a:xfrm>
            <a:custGeom>
              <a:avLst/>
              <a:gdLst/>
              <a:ahLst/>
              <a:cxnLst/>
              <a:rect r="r" b="b" t="t" l="l"/>
              <a:pathLst>
                <a:path h="1006475" w="24384000">
                  <a:moveTo>
                    <a:pt x="0" y="0"/>
                  </a:moveTo>
                  <a:lnTo>
                    <a:pt x="24384000" y="0"/>
                  </a:lnTo>
                  <a:lnTo>
                    <a:pt x="24384000" y="1006475"/>
                  </a:lnTo>
                  <a:lnTo>
                    <a:pt x="0" y="1006475"/>
                  </a:lnTo>
                  <a:close/>
                </a:path>
              </a:pathLst>
            </a:custGeom>
            <a:solidFill>
              <a:srgbClr val="0070C0"/>
            </a:solidFill>
          </p:spPr>
        </p:sp>
      </p:grpSp>
      <p:grpSp>
        <p:nvGrpSpPr>
          <p:cNvPr name="Group 4" id="4"/>
          <p:cNvGrpSpPr/>
          <p:nvPr/>
        </p:nvGrpSpPr>
        <p:grpSpPr>
          <a:xfrm rot="0">
            <a:off x="914400" y="812984"/>
            <a:ext cx="16459200" cy="1714500"/>
            <a:chOff x="0" y="0"/>
            <a:chExt cx="21945600" cy="2286000"/>
          </a:xfrm>
        </p:grpSpPr>
        <p:sp>
          <p:nvSpPr>
            <p:cNvPr name="Freeform 5" id="5"/>
            <p:cNvSpPr/>
            <p:nvPr/>
          </p:nvSpPr>
          <p:spPr>
            <a:xfrm flipH="false" flipV="false" rot="0">
              <a:off x="0" y="0"/>
              <a:ext cx="21945600" cy="2286000"/>
            </a:xfrm>
            <a:custGeom>
              <a:avLst/>
              <a:gdLst/>
              <a:ahLst/>
              <a:cxnLst/>
              <a:rect r="r" b="b" t="t" l="l"/>
              <a:pathLst>
                <a:path h="2286000" w="21945600">
                  <a:moveTo>
                    <a:pt x="0" y="0"/>
                  </a:moveTo>
                  <a:lnTo>
                    <a:pt x="21945600" y="0"/>
                  </a:lnTo>
                  <a:lnTo>
                    <a:pt x="21945600" y="2286000"/>
                  </a:lnTo>
                  <a:lnTo>
                    <a:pt x="0" y="2286000"/>
                  </a:lnTo>
                  <a:close/>
                </a:path>
              </a:pathLst>
            </a:custGeom>
            <a:solidFill>
              <a:srgbClr val="000000">
                <a:alpha val="0"/>
              </a:srgbClr>
            </a:solidFill>
          </p:spPr>
        </p:sp>
        <p:sp>
          <p:nvSpPr>
            <p:cNvPr name="TextBox 6" id="6"/>
            <p:cNvSpPr txBox="true"/>
            <p:nvPr/>
          </p:nvSpPr>
          <p:spPr>
            <a:xfrm>
              <a:off x="0" y="-104775"/>
              <a:ext cx="21945600" cy="2390775"/>
            </a:xfrm>
            <a:prstGeom prst="rect">
              <a:avLst/>
            </a:prstGeom>
          </p:spPr>
          <p:txBody>
            <a:bodyPr anchor="ctr" rtlCol="false" tIns="0" lIns="0" bIns="0" rIns="0"/>
            <a:lstStyle/>
            <a:p>
              <a:pPr algn="ctr">
                <a:lnSpc>
                  <a:spcPts val="6480"/>
                </a:lnSpc>
              </a:pPr>
              <a:r>
                <a:rPr lang="en-US" sz="5400" b="true">
                  <a:solidFill>
                    <a:srgbClr val="000000"/>
                  </a:solidFill>
                  <a:latin typeface="Times New Roman Bold"/>
                  <a:ea typeface="Times New Roman Bold"/>
                  <a:cs typeface="Times New Roman Bold"/>
                  <a:sym typeface="Times New Roman Bold"/>
                </a:rPr>
                <a:t>Shaping the Future of Education in India</a:t>
              </a:r>
            </a:p>
          </p:txBody>
        </p:sp>
      </p:grpSp>
      <p:sp>
        <p:nvSpPr>
          <p:cNvPr name="TextBox 7" id="7"/>
          <p:cNvSpPr txBox="true"/>
          <p:nvPr/>
        </p:nvSpPr>
        <p:spPr>
          <a:xfrm rot="0">
            <a:off x="1028700" y="2241734"/>
            <a:ext cx="16230600" cy="5419843"/>
          </a:xfrm>
          <a:prstGeom prst="rect">
            <a:avLst/>
          </a:prstGeom>
        </p:spPr>
        <p:txBody>
          <a:bodyPr anchor="t" rtlCol="false" tIns="0" lIns="0" bIns="0" rIns="0">
            <a:spAutoFit/>
          </a:bodyPr>
          <a:lstStyle/>
          <a:p>
            <a:pPr algn="just">
              <a:lnSpc>
                <a:spcPts val="5411"/>
              </a:lnSpc>
            </a:pPr>
            <a:r>
              <a:rPr lang="en-US" sz="2199">
                <a:solidFill>
                  <a:srgbClr val="000000"/>
                </a:solidFill>
                <a:latin typeface="Arial"/>
                <a:ea typeface="Arial"/>
                <a:cs typeface="Arial"/>
                <a:sym typeface="Arial"/>
              </a:rPr>
              <a:t>BENEFITS FOR STUDENTS: PERSONALIZED GUIDANCE, CLEAR ROADMAPS, AND FREE ACCESS TO RESOURCES.</a:t>
            </a:r>
          </a:p>
          <a:p>
            <a:pPr algn="just">
              <a:lnSpc>
                <a:spcPts val="5411"/>
              </a:lnSpc>
            </a:pPr>
          </a:p>
          <a:p>
            <a:pPr algn="just">
              <a:lnSpc>
                <a:spcPts val="5411"/>
              </a:lnSpc>
            </a:pPr>
            <a:r>
              <a:rPr lang="en-US" sz="2199">
                <a:solidFill>
                  <a:srgbClr val="000000"/>
                </a:solidFill>
                <a:latin typeface="Arial"/>
                <a:ea typeface="Arial"/>
                <a:cs typeface="Arial"/>
                <a:sym typeface="Arial"/>
              </a:rPr>
              <a:t>Benefits for Government: Better utilization of government college seats and infrastructure.</a:t>
            </a:r>
          </a:p>
          <a:p>
            <a:pPr algn="just">
              <a:lnSpc>
                <a:spcPts val="5411"/>
              </a:lnSpc>
            </a:pPr>
          </a:p>
          <a:p>
            <a:pPr algn="just">
              <a:lnSpc>
                <a:spcPts val="5411"/>
              </a:lnSpc>
            </a:pPr>
            <a:r>
              <a:rPr lang="en-US" sz="2199">
                <a:solidFill>
                  <a:srgbClr val="000000"/>
                </a:solidFill>
                <a:latin typeface="Arial"/>
                <a:ea typeface="Arial"/>
                <a:cs typeface="Arial"/>
                <a:sym typeface="Arial"/>
              </a:rPr>
              <a:t>Benefits for Society: Affordable higher education access for rural and low-income families.</a:t>
            </a:r>
          </a:p>
          <a:p>
            <a:pPr algn="just">
              <a:lnSpc>
                <a:spcPts val="5411"/>
              </a:lnSpc>
            </a:pPr>
          </a:p>
          <a:p>
            <a:pPr algn="just">
              <a:lnSpc>
                <a:spcPts val="5411"/>
              </a:lnSpc>
            </a:pPr>
            <a:r>
              <a:rPr lang="en-US" sz="2199">
                <a:solidFill>
                  <a:srgbClr val="000000"/>
                </a:solidFill>
                <a:latin typeface="Arial"/>
                <a:ea typeface="Arial"/>
                <a:cs typeface="Arial"/>
                <a:sym typeface="Arial"/>
              </a:rPr>
              <a:t>Closing Statement: "We are not just building an app; we are building a bridge between every student and their dream career, creating a more confident and skilled India."</a:t>
            </a:r>
          </a:p>
        </p:txBody>
      </p:sp>
      <p:grpSp>
        <p:nvGrpSpPr>
          <p:cNvPr name="Group 8" id="8"/>
          <p:cNvGrpSpPr/>
          <p:nvPr/>
        </p:nvGrpSpPr>
        <p:grpSpPr>
          <a:xfrm rot="0">
            <a:off x="13106400" y="9534530"/>
            <a:ext cx="4267200" cy="547688"/>
            <a:chOff x="0" y="0"/>
            <a:chExt cx="5689600" cy="730250"/>
          </a:xfrm>
        </p:grpSpPr>
        <p:sp>
          <p:nvSpPr>
            <p:cNvPr name="Freeform 9" id="9"/>
            <p:cNvSpPr/>
            <p:nvPr/>
          </p:nvSpPr>
          <p:spPr>
            <a:xfrm flipH="false" flipV="false" rot="0">
              <a:off x="0" y="0"/>
              <a:ext cx="5689600" cy="730250"/>
            </a:xfrm>
            <a:custGeom>
              <a:avLst/>
              <a:gdLst/>
              <a:ahLst/>
              <a:cxnLst/>
              <a:rect r="r" b="b" t="t" l="l"/>
              <a:pathLst>
                <a:path h="730250" w="5689600">
                  <a:moveTo>
                    <a:pt x="0" y="0"/>
                  </a:moveTo>
                  <a:lnTo>
                    <a:pt x="5689600" y="0"/>
                  </a:lnTo>
                  <a:lnTo>
                    <a:pt x="5689600" y="730250"/>
                  </a:lnTo>
                  <a:lnTo>
                    <a:pt x="0" y="730250"/>
                  </a:lnTo>
                  <a:close/>
                </a:path>
              </a:pathLst>
            </a:custGeom>
            <a:solidFill>
              <a:srgbClr val="000000">
                <a:alpha val="0"/>
              </a:srgbClr>
            </a:solidFill>
          </p:spPr>
        </p:sp>
        <p:sp>
          <p:nvSpPr>
            <p:cNvPr name="TextBox 10" id="10"/>
            <p:cNvSpPr txBox="true"/>
            <p:nvPr/>
          </p:nvSpPr>
          <p:spPr>
            <a:xfrm>
              <a:off x="0" y="-38100"/>
              <a:ext cx="5689600" cy="768350"/>
            </a:xfrm>
            <a:prstGeom prst="rect">
              <a:avLst/>
            </a:prstGeom>
          </p:spPr>
          <p:txBody>
            <a:bodyPr anchor="ctr" rtlCol="false" tIns="0" lIns="0" bIns="0" rIns="0"/>
            <a:lstStyle/>
            <a:p>
              <a:pPr algn="r">
                <a:lnSpc>
                  <a:spcPts val="2160"/>
                </a:lnSpc>
              </a:pPr>
              <a:r>
                <a:rPr lang="en-US" b="true" sz="1800">
                  <a:solidFill>
                    <a:srgbClr val="FFFFFF"/>
                  </a:solidFill>
                  <a:latin typeface="Trade Gothic Bold"/>
                  <a:ea typeface="Trade Gothic Bold"/>
                  <a:cs typeface="Trade Gothic Bold"/>
                  <a:sym typeface="Trade Gothic Bold"/>
                </a:rPr>
                <a:t>6</a:t>
              </a:r>
            </a:p>
          </p:txBody>
        </p:sp>
      </p:grpSp>
      <p:grpSp>
        <p:nvGrpSpPr>
          <p:cNvPr name="Group 11" id="11"/>
          <p:cNvGrpSpPr/>
          <p:nvPr/>
        </p:nvGrpSpPr>
        <p:grpSpPr>
          <a:xfrm rot="0">
            <a:off x="6972300" y="9534530"/>
            <a:ext cx="4806000" cy="547688"/>
            <a:chOff x="0" y="0"/>
            <a:chExt cx="6408000" cy="730250"/>
          </a:xfrm>
        </p:grpSpPr>
        <p:sp>
          <p:nvSpPr>
            <p:cNvPr name="Freeform 12" id="12"/>
            <p:cNvSpPr/>
            <p:nvPr/>
          </p:nvSpPr>
          <p:spPr>
            <a:xfrm flipH="false" flipV="false" rot="0">
              <a:off x="0" y="0"/>
              <a:ext cx="6408000" cy="730250"/>
            </a:xfrm>
            <a:custGeom>
              <a:avLst/>
              <a:gdLst/>
              <a:ahLst/>
              <a:cxnLst/>
              <a:rect r="r" b="b" t="t" l="l"/>
              <a:pathLst>
                <a:path h="730250" w="6408000">
                  <a:moveTo>
                    <a:pt x="0" y="0"/>
                  </a:moveTo>
                  <a:lnTo>
                    <a:pt x="6408000" y="0"/>
                  </a:lnTo>
                  <a:lnTo>
                    <a:pt x="6408000" y="730250"/>
                  </a:lnTo>
                  <a:lnTo>
                    <a:pt x="0" y="730250"/>
                  </a:lnTo>
                  <a:close/>
                </a:path>
              </a:pathLst>
            </a:custGeom>
            <a:solidFill>
              <a:srgbClr val="000000">
                <a:alpha val="0"/>
              </a:srgbClr>
            </a:solidFill>
          </p:spPr>
        </p:sp>
        <p:sp>
          <p:nvSpPr>
            <p:cNvPr name="TextBox 13" id="13"/>
            <p:cNvSpPr txBox="true"/>
            <p:nvPr/>
          </p:nvSpPr>
          <p:spPr>
            <a:xfrm>
              <a:off x="0" y="-38100"/>
              <a:ext cx="6408000" cy="768350"/>
            </a:xfrm>
            <a:prstGeom prst="rect">
              <a:avLst/>
            </a:prstGeom>
          </p:spPr>
          <p:txBody>
            <a:bodyPr anchor="ctr" rtlCol="false" tIns="0" lIns="0" bIns="0" rIns="0"/>
            <a:lstStyle/>
            <a:p>
              <a:pPr algn="ctr">
                <a:lnSpc>
                  <a:spcPts val="2160"/>
                </a:lnSpc>
              </a:pPr>
              <a:r>
                <a:rPr lang="en-US" sz="1800">
                  <a:solidFill>
                    <a:srgbClr val="FFFFFF"/>
                  </a:solidFill>
                  <a:latin typeface="Trade Gothic"/>
                  <a:ea typeface="Trade Gothic"/>
                  <a:cs typeface="Trade Gothic"/>
                  <a:sym typeface="Trade Gothic"/>
                </a:rPr>
                <a:t>@SIH Idea submission</a:t>
              </a:r>
            </a:p>
          </p:txBody>
        </p:sp>
      </p:grpSp>
      <p:grpSp>
        <p:nvGrpSpPr>
          <p:cNvPr name="Group 14" id="14"/>
          <p:cNvGrpSpPr>
            <a:grpSpLocks noChangeAspect="true"/>
          </p:cNvGrpSpPr>
          <p:nvPr/>
        </p:nvGrpSpPr>
        <p:grpSpPr>
          <a:xfrm rot="0">
            <a:off x="15669236" y="217679"/>
            <a:ext cx="2494329" cy="1267836"/>
            <a:chOff x="0" y="0"/>
            <a:chExt cx="4418240" cy="2245736"/>
          </a:xfrm>
        </p:grpSpPr>
        <p:sp>
          <p:nvSpPr>
            <p:cNvPr name="Freeform 15" id="15" descr="https://www.sih.gov.in/img1/SIH-Logo.png"/>
            <p:cNvSpPr/>
            <p:nvPr/>
          </p:nvSpPr>
          <p:spPr>
            <a:xfrm flipH="false" flipV="false" rot="0">
              <a:off x="0" y="0"/>
              <a:ext cx="4418203" cy="2245741"/>
            </a:xfrm>
            <a:custGeom>
              <a:avLst/>
              <a:gdLst/>
              <a:ahLst/>
              <a:cxnLst/>
              <a:rect r="r" b="b" t="t" l="l"/>
              <a:pathLst>
                <a:path h="2245741" w="4418203">
                  <a:moveTo>
                    <a:pt x="0" y="0"/>
                  </a:moveTo>
                  <a:lnTo>
                    <a:pt x="4418203" y="0"/>
                  </a:lnTo>
                  <a:lnTo>
                    <a:pt x="4418203" y="2245741"/>
                  </a:lnTo>
                  <a:lnTo>
                    <a:pt x="0" y="2245741"/>
                  </a:lnTo>
                  <a:lnTo>
                    <a:pt x="0" y="0"/>
                  </a:lnTo>
                  <a:close/>
                </a:path>
              </a:pathLst>
            </a:custGeom>
            <a:blipFill>
              <a:blip r:embed="rId3"/>
              <a:stretch>
                <a:fillRect l="0" t="0" r="0" b="0"/>
              </a:stretch>
            </a:blipFill>
          </p:spPr>
        </p:sp>
      </p:grpSp>
      <p:sp>
        <p:nvSpPr>
          <p:cNvPr name="TextBox 16" id="16"/>
          <p:cNvSpPr txBox="true"/>
          <p:nvPr/>
        </p:nvSpPr>
        <p:spPr>
          <a:xfrm rot="0">
            <a:off x="388175" y="508705"/>
            <a:ext cx="3464365" cy="618083"/>
          </a:xfrm>
          <a:prstGeom prst="rect">
            <a:avLst/>
          </a:prstGeom>
        </p:spPr>
        <p:txBody>
          <a:bodyPr anchor="t" rtlCol="false" tIns="0" lIns="0" bIns="0" rIns="0">
            <a:spAutoFit/>
          </a:bodyPr>
          <a:lstStyle/>
          <a:p>
            <a:pPr algn="ctr">
              <a:lnSpc>
                <a:spcPts val="4814"/>
              </a:lnSpc>
              <a:spcBef>
                <a:spcPct val="0"/>
              </a:spcBef>
            </a:pPr>
            <a:r>
              <a:rPr lang="en-US" b="true" sz="4011">
                <a:solidFill>
                  <a:srgbClr val="F16315"/>
                </a:solidFill>
                <a:latin typeface="Roca Two Bold"/>
                <a:ea typeface="Roca Two Bold"/>
                <a:cs typeface="Roca Two Bold"/>
                <a:sym typeface="Roca Two Bold"/>
              </a:rPr>
              <a:t>CSWD ALPHA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DAGyH4_qJ1U</dc:identifier>
  <dcterms:modified xsi:type="dcterms:W3CDTF">2011-08-01T06:04:30Z</dcterms:modified>
  <cp:revision>1</cp:revision>
  <dc:title>SIH2025-IDEA-Presentation-Format.pptx</dc:title>
</cp:coreProperties>
</file>