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1" autoAdjust="0"/>
    <p:restoredTop sz="94660"/>
  </p:normalViewPr>
  <p:slideViewPr>
    <p:cSldViewPr snapToGrid="0">
      <p:cViewPr varScale="1">
        <p:scale>
          <a:sx n="62" d="100"/>
          <a:sy n="62" d="100"/>
        </p:scale>
        <p:origin x="75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152E28-AE2E-4683-9C49-A2587D3EDDD8}"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A377E977-56EA-4425-A74F-756E643F2D35}">
      <dgm:prSet/>
      <dgm:spPr/>
      <dgm:t>
        <a:bodyPr/>
        <a:lstStyle/>
        <a:p>
          <a:r>
            <a:rPr lang="en-US" dirty="0"/>
            <a:t>Join tables on regional data (city, state, or county)</a:t>
          </a:r>
        </a:p>
      </dgm:t>
    </dgm:pt>
    <dgm:pt modelId="{A48917BF-3763-43BC-ABF3-EF53278D8F87}" type="parTrans" cxnId="{8D0C72C8-6C0C-4551-8297-C4F717BD34AC}">
      <dgm:prSet/>
      <dgm:spPr/>
      <dgm:t>
        <a:bodyPr/>
        <a:lstStyle/>
        <a:p>
          <a:endParaRPr lang="en-US"/>
        </a:p>
      </dgm:t>
    </dgm:pt>
    <dgm:pt modelId="{4FDEE177-5E6D-4CD2-907C-1BB197AA756C}" type="sibTrans" cxnId="{8D0C72C8-6C0C-4551-8297-C4F717BD34AC}">
      <dgm:prSet/>
      <dgm:spPr/>
      <dgm:t>
        <a:bodyPr/>
        <a:lstStyle/>
        <a:p>
          <a:endParaRPr lang="en-US"/>
        </a:p>
      </dgm:t>
    </dgm:pt>
    <dgm:pt modelId="{0973DB9D-C1E0-446C-AA4B-1CABEDD52BCC}">
      <dgm:prSet/>
      <dgm:spPr/>
      <dgm:t>
        <a:bodyPr/>
        <a:lstStyle/>
        <a:p>
          <a:r>
            <a:rPr lang="en-US"/>
            <a:t>Develop inferential model to determine factors that increase risk of drug-related crime (assuming drug-related crime increases the risk of all other drug-related incidents), as well as doctor/healthcare shortage</a:t>
          </a:r>
        </a:p>
      </dgm:t>
    </dgm:pt>
    <dgm:pt modelId="{6AF9815B-5782-4415-9B20-CE30712CBDA0}" type="parTrans" cxnId="{3E041E0E-1082-49F5-8032-DA2D9312784F}">
      <dgm:prSet/>
      <dgm:spPr/>
      <dgm:t>
        <a:bodyPr/>
        <a:lstStyle/>
        <a:p>
          <a:endParaRPr lang="en-US"/>
        </a:p>
      </dgm:t>
    </dgm:pt>
    <dgm:pt modelId="{58387FA7-DDB4-46D1-AF2C-04F0BAB3EE03}" type="sibTrans" cxnId="{3E041E0E-1082-49F5-8032-DA2D9312784F}">
      <dgm:prSet/>
      <dgm:spPr/>
      <dgm:t>
        <a:bodyPr/>
        <a:lstStyle/>
        <a:p>
          <a:endParaRPr lang="en-US"/>
        </a:p>
      </dgm:t>
    </dgm:pt>
    <dgm:pt modelId="{B4905C55-DCC7-43DB-AFC3-A886C38F135C}">
      <dgm:prSet/>
      <dgm:spPr/>
      <dgm:t>
        <a:bodyPr/>
        <a:lstStyle/>
        <a:p>
          <a:r>
            <a:rPr lang="en-US" dirty="0"/>
            <a:t>Determine target census groups that are most at-risk for BOTH physician shortages AND drug-related crime</a:t>
          </a:r>
        </a:p>
      </dgm:t>
    </dgm:pt>
    <dgm:pt modelId="{93BCD439-1360-4981-AD0A-269580309AC9}" type="parTrans" cxnId="{E386A2F9-F808-4B47-90B2-414007CEFE8A}">
      <dgm:prSet/>
      <dgm:spPr/>
      <dgm:t>
        <a:bodyPr/>
        <a:lstStyle/>
        <a:p>
          <a:endParaRPr lang="en-US"/>
        </a:p>
      </dgm:t>
    </dgm:pt>
    <dgm:pt modelId="{CE8778B6-123F-4689-A11F-7D1D2E6509E5}" type="sibTrans" cxnId="{E386A2F9-F808-4B47-90B2-414007CEFE8A}">
      <dgm:prSet/>
      <dgm:spPr/>
      <dgm:t>
        <a:bodyPr/>
        <a:lstStyle/>
        <a:p>
          <a:endParaRPr lang="en-US"/>
        </a:p>
      </dgm:t>
    </dgm:pt>
    <dgm:pt modelId="{82364F10-2327-4D16-9621-65A0C3D02F3A}">
      <dgm:prSet/>
      <dgm:spPr/>
      <dgm:t>
        <a:bodyPr/>
        <a:lstStyle/>
        <a:p>
          <a:r>
            <a:rPr lang="en-US" dirty="0"/>
            <a:t>Research additional studies that have proposed solutions for these problems. Ideal examples would be pilot programs that have shown a measurable impact on </a:t>
          </a:r>
          <a:r>
            <a:rPr lang="en-US"/>
            <a:t>the community, </a:t>
          </a:r>
          <a:r>
            <a:rPr lang="en-US" dirty="0"/>
            <a:t>reducing either drug-related incidents or reducing healthcare shortages.</a:t>
          </a:r>
        </a:p>
      </dgm:t>
    </dgm:pt>
    <dgm:pt modelId="{387EC4BC-A52D-4216-96F5-90435D92FC4F}" type="parTrans" cxnId="{C1385090-C2FF-426A-9689-75E1E8C87355}">
      <dgm:prSet/>
      <dgm:spPr/>
      <dgm:t>
        <a:bodyPr/>
        <a:lstStyle/>
        <a:p>
          <a:endParaRPr lang="en-US"/>
        </a:p>
      </dgm:t>
    </dgm:pt>
    <dgm:pt modelId="{B0309732-5655-40A1-AE06-03279BDBA45D}" type="sibTrans" cxnId="{C1385090-C2FF-426A-9689-75E1E8C87355}">
      <dgm:prSet/>
      <dgm:spPr/>
      <dgm:t>
        <a:bodyPr/>
        <a:lstStyle/>
        <a:p>
          <a:endParaRPr lang="en-US"/>
        </a:p>
      </dgm:t>
    </dgm:pt>
    <dgm:pt modelId="{3523571E-07BF-42E9-BD66-B6F4E1E83250}">
      <dgm:prSet/>
      <dgm:spPr/>
      <dgm:t>
        <a:bodyPr/>
        <a:lstStyle/>
        <a:p>
          <a:r>
            <a:rPr lang="en-US" dirty="0"/>
            <a:t>Cite studies as a viable option for reducing risk factors moving forward </a:t>
          </a:r>
        </a:p>
      </dgm:t>
    </dgm:pt>
    <dgm:pt modelId="{5F0B84D7-76FC-45C9-BFF5-89EFBE833055}" type="parTrans" cxnId="{ED1421A0-5E4A-4DEB-8512-F555767D61B5}">
      <dgm:prSet/>
      <dgm:spPr/>
      <dgm:t>
        <a:bodyPr/>
        <a:lstStyle/>
        <a:p>
          <a:endParaRPr lang="en-US"/>
        </a:p>
      </dgm:t>
    </dgm:pt>
    <dgm:pt modelId="{B88B4316-3D67-4401-906F-E8D3280839F3}" type="sibTrans" cxnId="{ED1421A0-5E4A-4DEB-8512-F555767D61B5}">
      <dgm:prSet/>
      <dgm:spPr/>
      <dgm:t>
        <a:bodyPr/>
        <a:lstStyle/>
        <a:p>
          <a:endParaRPr lang="en-US"/>
        </a:p>
      </dgm:t>
    </dgm:pt>
    <dgm:pt modelId="{A6894C5A-AB28-4D48-8B29-CB22E24724DA}" type="pres">
      <dgm:prSet presAssocID="{7D152E28-AE2E-4683-9C49-A2587D3EDDD8}" presName="Name0" presStyleCnt="0">
        <dgm:presLayoutVars>
          <dgm:dir/>
          <dgm:resizeHandles val="exact"/>
        </dgm:presLayoutVars>
      </dgm:prSet>
      <dgm:spPr/>
    </dgm:pt>
    <dgm:pt modelId="{15F9F715-12CB-4549-880B-20C521357723}" type="pres">
      <dgm:prSet presAssocID="{A377E977-56EA-4425-A74F-756E643F2D35}" presName="node" presStyleLbl="node1" presStyleIdx="0" presStyleCnt="5" custScaleY="100000">
        <dgm:presLayoutVars>
          <dgm:bulletEnabled val="1"/>
        </dgm:presLayoutVars>
      </dgm:prSet>
      <dgm:spPr/>
    </dgm:pt>
    <dgm:pt modelId="{C5BBDDCC-7702-4ACA-9212-DC2F8B865752}" type="pres">
      <dgm:prSet presAssocID="{4FDEE177-5E6D-4CD2-907C-1BB197AA756C}" presName="sibTrans" presStyleLbl="sibTrans2D1" presStyleIdx="0" presStyleCnt="4"/>
      <dgm:spPr/>
    </dgm:pt>
    <dgm:pt modelId="{BDE9836B-2169-4534-8855-F285555D1612}" type="pres">
      <dgm:prSet presAssocID="{4FDEE177-5E6D-4CD2-907C-1BB197AA756C}" presName="connectorText" presStyleLbl="sibTrans2D1" presStyleIdx="0" presStyleCnt="4"/>
      <dgm:spPr/>
    </dgm:pt>
    <dgm:pt modelId="{1D976F8D-9119-44A2-9A48-A79B644519B0}" type="pres">
      <dgm:prSet presAssocID="{0973DB9D-C1E0-446C-AA4B-1CABEDD52BCC}" presName="node" presStyleLbl="node1" presStyleIdx="1" presStyleCnt="5">
        <dgm:presLayoutVars>
          <dgm:bulletEnabled val="1"/>
        </dgm:presLayoutVars>
      </dgm:prSet>
      <dgm:spPr/>
    </dgm:pt>
    <dgm:pt modelId="{383D65BA-420C-4BF6-AED9-93ED97C72CC1}" type="pres">
      <dgm:prSet presAssocID="{58387FA7-DDB4-46D1-AF2C-04F0BAB3EE03}" presName="sibTrans" presStyleLbl="sibTrans2D1" presStyleIdx="1" presStyleCnt="4"/>
      <dgm:spPr/>
    </dgm:pt>
    <dgm:pt modelId="{8F330D7D-50EC-4628-AB84-9264D3E49DF6}" type="pres">
      <dgm:prSet presAssocID="{58387FA7-DDB4-46D1-AF2C-04F0BAB3EE03}" presName="connectorText" presStyleLbl="sibTrans2D1" presStyleIdx="1" presStyleCnt="4"/>
      <dgm:spPr/>
    </dgm:pt>
    <dgm:pt modelId="{401EE0C7-DED6-4576-8A11-1D10A3C938E1}" type="pres">
      <dgm:prSet presAssocID="{B4905C55-DCC7-43DB-AFC3-A886C38F135C}" presName="node" presStyleLbl="node1" presStyleIdx="2" presStyleCnt="5">
        <dgm:presLayoutVars>
          <dgm:bulletEnabled val="1"/>
        </dgm:presLayoutVars>
      </dgm:prSet>
      <dgm:spPr/>
    </dgm:pt>
    <dgm:pt modelId="{D171B3FA-21DB-47CE-B332-94D24561B9A8}" type="pres">
      <dgm:prSet presAssocID="{CE8778B6-123F-4689-A11F-7D1D2E6509E5}" presName="sibTrans" presStyleLbl="sibTrans2D1" presStyleIdx="2" presStyleCnt="4"/>
      <dgm:spPr/>
    </dgm:pt>
    <dgm:pt modelId="{20DB0510-3DFC-448B-B6CB-6DFF740E8044}" type="pres">
      <dgm:prSet presAssocID="{CE8778B6-123F-4689-A11F-7D1D2E6509E5}" presName="connectorText" presStyleLbl="sibTrans2D1" presStyleIdx="2" presStyleCnt="4"/>
      <dgm:spPr/>
    </dgm:pt>
    <dgm:pt modelId="{E1797DF4-457E-4C0C-AD32-7FF07412788B}" type="pres">
      <dgm:prSet presAssocID="{82364F10-2327-4D16-9621-65A0C3D02F3A}" presName="node" presStyleLbl="node1" presStyleIdx="3" presStyleCnt="5">
        <dgm:presLayoutVars>
          <dgm:bulletEnabled val="1"/>
        </dgm:presLayoutVars>
      </dgm:prSet>
      <dgm:spPr/>
    </dgm:pt>
    <dgm:pt modelId="{1F8A77B4-758C-4ACE-B00D-44A98425BF78}" type="pres">
      <dgm:prSet presAssocID="{B0309732-5655-40A1-AE06-03279BDBA45D}" presName="sibTrans" presStyleLbl="sibTrans2D1" presStyleIdx="3" presStyleCnt="4"/>
      <dgm:spPr/>
    </dgm:pt>
    <dgm:pt modelId="{37A58B06-192F-4915-88E4-0B13DDE26D01}" type="pres">
      <dgm:prSet presAssocID="{B0309732-5655-40A1-AE06-03279BDBA45D}" presName="connectorText" presStyleLbl="sibTrans2D1" presStyleIdx="3" presStyleCnt="4"/>
      <dgm:spPr/>
    </dgm:pt>
    <dgm:pt modelId="{22E3AA98-80D4-4E5C-8464-7BE8E515B6C9}" type="pres">
      <dgm:prSet presAssocID="{3523571E-07BF-42E9-BD66-B6F4E1E83250}" presName="node" presStyleLbl="node1" presStyleIdx="4" presStyleCnt="5">
        <dgm:presLayoutVars>
          <dgm:bulletEnabled val="1"/>
        </dgm:presLayoutVars>
      </dgm:prSet>
      <dgm:spPr/>
    </dgm:pt>
  </dgm:ptLst>
  <dgm:cxnLst>
    <dgm:cxn modelId="{3E041E0E-1082-49F5-8032-DA2D9312784F}" srcId="{7D152E28-AE2E-4683-9C49-A2587D3EDDD8}" destId="{0973DB9D-C1E0-446C-AA4B-1CABEDD52BCC}" srcOrd="1" destOrd="0" parTransId="{6AF9815B-5782-4415-9B20-CE30712CBDA0}" sibTransId="{58387FA7-DDB4-46D1-AF2C-04F0BAB3EE03}"/>
    <dgm:cxn modelId="{3123870F-E062-4F2C-A3F2-38852F3B378C}" type="presOf" srcId="{CE8778B6-123F-4689-A11F-7D1D2E6509E5}" destId="{D171B3FA-21DB-47CE-B332-94D24561B9A8}" srcOrd="0" destOrd="0" presId="urn:microsoft.com/office/officeart/2005/8/layout/process1"/>
    <dgm:cxn modelId="{49326E11-0E04-4699-992C-ED27E2558E06}" type="presOf" srcId="{B0309732-5655-40A1-AE06-03279BDBA45D}" destId="{1F8A77B4-758C-4ACE-B00D-44A98425BF78}" srcOrd="0" destOrd="0" presId="urn:microsoft.com/office/officeart/2005/8/layout/process1"/>
    <dgm:cxn modelId="{86795436-5497-45C8-BE05-BBB5356DB39C}" type="presOf" srcId="{58387FA7-DDB4-46D1-AF2C-04F0BAB3EE03}" destId="{8F330D7D-50EC-4628-AB84-9264D3E49DF6}" srcOrd="1" destOrd="0" presId="urn:microsoft.com/office/officeart/2005/8/layout/process1"/>
    <dgm:cxn modelId="{BBCAFA66-389A-4D09-AB04-FBF334D44207}" type="presOf" srcId="{CE8778B6-123F-4689-A11F-7D1D2E6509E5}" destId="{20DB0510-3DFC-448B-B6CB-6DFF740E8044}" srcOrd="1" destOrd="0" presId="urn:microsoft.com/office/officeart/2005/8/layout/process1"/>
    <dgm:cxn modelId="{C1385090-C2FF-426A-9689-75E1E8C87355}" srcId="{7D152E28-AE2E-4683-9C49-A2587D3EDDD8}" destId="{82364F10-2327-4D16-9621-65A0C3D02F3A}" srcOrd="3" destOrd="0" parTransId="{387EC4BC-A52D-4216-96F5-90435D92FC4F}" sibTransId="{B0309732-5655-40A1-AE06-03279BDBA45D}"/>
    <dgm:cxn modelId="{D9162991-1B03-44A5-934A-D42263D00F2F}" type="presOf" srcId="{58387FA7-DDB4-46D1-AF2C-04F0BAB3EE03}" destId="{383D65BA-420C-4BF6-AED9-93ED97C72CC1}" srcOrd="0" destOrd="0" presId="urn:microsoft.com/office/officeart/2005/8/layout/process1"/>
    <dgm:cxn modelId="{ED1421A0-5E4A-4DEB-8512-F555767D61B5}" srcId="{7D152E28-AE2E-4683-9C49-A2587D3EDDD8}" destId="{3523571E-07BF-42E9-BD66-B6F4E1E83250}" srcOrd="4" destOrd="0" parTransId="{5F0B84D7-76FC-45C9-BFF5-89EFBE833055}" sibTransId="{B88B4316-3D67-4401-906F-E8D3280839F3}"/>
    <dgm:cxn modelId="{47115BAD-B285-414E-8DE8-708E90D36E22}" type="presOf" srcId="{7D152E28-AE2E-4683-9C49-A2587D3EDDD8}" destId="{A6894C5A-AB28-4D48-8B29-CB22E24724DA}" srcOrd="0" destOrd="0" presId="urn:microsoft.com/office/officeart/2005/8/layout/process1"/>
    <dgm:cxn modelId="{9D2DE1B5-84A5-4A37-AE13-A7EA20454B88}" type="presOf" srcId="{B0309732-5655-40A1-AE06-03279BDBA45D}" destId="{37A58B06-192F-4915-88E4-0B13DDE26D01}" srcOrd="1" destOrd="0" presId="urn:microsoft.com/office/officeart/2005/8/layout/process1"/>
    <dgm:cxn modelId="{E39D28BC-389F-478D-A76C-1879EBC18389}" type="presOf" srcId="{B4905C55-DCC7-43DB-AFC3-A886C38F135C}" destId="{401EE0C7-DED6-4576-8A11-1D10A3C938E1}" srcOrd="0" destOrd="0" presId="urn:microsoft.com/office/officeart/2005/8/layout/process1"/>
    <dgm:cxn modelId="{85068CBF-665A-4BAD-B95B-66A32ECA549B}" type="presOf" srcId="{82364F10-2327-4D16-9621-65A0C3D02F3A}" destId="{E1797DF4-457E-4C0C-AD32-7FF07412788B}" srcOrd="0" destOrd="0" presId="urn:microsoft.com/office/officeart/2005/8/layout/process1"/>
    <dgm:cxn modelId="{CEC031C8-8D6F-4EAA-A787-F9B90952EBC2}" type="presOf" srcId="{4FDEE177-5E6D-4CD2-907C-1BB197AA756C}" destId="{C5BBDDCC-7702-4ACA-9212-DC2F8B865752}" srcOrd="0" destOrd="0" presId="urn:microsoft.com/office/officeart/2005/8/layout/process1"/>
    <dgm:cxn modelId="{8D0C72C8-6C0C-4551-8297-C4F717BD34AC}" srcId="{7D152E28-AE2E-4683-9C49-A2587D3EDDD8}" destId="{A377E977-56EA-4425-A74F-756E643F2D35}" srcOrd="0" destOrd="0" parTransId="{A48917BF-3763-43BC-ABF3-EF53278D8F87}" sibTransId="{4FDEE177-5E6D-4CD2-907C-1BB197AA756C}"/>
    <dgm:cxn modelId="{34A1DDCB-D0A8-4BD9-951B-BD0DDC2CBE91}" type="presOf" srcId="{4FDEE177-5E6D-4CD2-907C-1BB197AA756C}" destId="{BDE9836B-2169-4534-8855-F285555D1612}" srcOrd="1" destOrd="0" presId="urn:microsoft.com/office/officeart/2005/8/layout/process1"/>
    <dgm:cxn modelId="{A87DF9D1-E1FE-4873-B09D-DB46FEC5260A}" type="presOf" srcId="{0973DB9D-C1E0-446C-AA4B-1CABEDD52BCC}" destId="{1D976F8D-9119-44A2-9A48-A79B644519B0}" srcOrd="0" destOrd="0" presId="urn:microsoft.com/office/officeart/2005/8/layout/process1"/>
    <dgm:cxn modelId="{7151E8DD-0C7E-4AA2-83B0-8DA339ACC804}" type="presOf" srcId="{A377E977-56EA-4425-A74F-756E643F2D35}" destId="{15F9F715-12CB-4549-880B-20C521357723}" srcOrd="0" destOrd="0" presId="urn:microsoft.com/office/officeart/2005/8/layout/process1"/>
    <dgm:cxn modelId="{32C9E5F6-F621-4244-A364-CA8DCDC0EB3F}" type="presOf" srcId="{3523571E-07BF-42E9-BD66-B6F4E1E83250}" destId="{22E3AA98-80D4-4E5C-8464-7BE8E515B6C9}" srcOrd="0" destOrd="0" presId="urn:microsoft.com/office/officeart/2005/8/layout/process1"/>
    <dgm:cxn modelId="{E386A2F9-F808-4B47-90B2-414007CEFE8A}" srcId="{7D152E28-AE2E-4683-9C49-A2587D3EDDD8}" destId="{B4905C55-DCC7-43DB-AFC3-A886C38F135C}" srcOrd="2" destOrd="0" parTransId="{93BCD439-1360-4981-AD0A-269580309AC9}" sibTransId="{CE8778B6-123F-4689-A11F-7D1D2E6509E5}"/>
    <dgm:cxn modelId="{5CC627EF-8762-4B55-A660-719D68BEE8B5}" type="presParOf" srcId="{A6894C5A-AB28-4D48-8B29-CB22E24724DA}" destId="{15F9F715-12CB-4549-880B-20C521357723}" srcOrd="0" destOrd="0" presId="urn:microsoft.com/office/officeart/2005/8/layout/process1"/>
    <dgm:cxn modelId="{999A6E76-CAB7-40C1-B02D-6A6BB830CB5C}" type="presParOf" srcId="{A6894C5A-AB28-4D48-8B29-CB22E24724DA}" destId="{C5BBDDCC-7702-4ACA-9212-DC2F8B865752}" srcOrd="1" destOrd="0" presId="urn:microsoft.com/office/officeart/2005/8/layout/process1"/>
    <dgm:cxn modelId="{7A0757C4-73CD-4622-83DE-3278B9FB083A}" type="presParOf" srcId="{C5BBDDCC-7702-4ACA-9212-DC2F8B865752}" destId="{BDE9836B-2169-4534-8855-F285555D1612}" srcOrd="0" destOrd="0" presId="urn:microsoft.com/office/officeart/2005/8/layout/process1"/>
    <dgm:cxn modelId="{1E4F4A87-3E2F-4E73-905C-EB494628F791}" type="presParOf" srcId="{A6894C5A-AB28-4D48-8B29-CB22E24724DA}" destId="{1D976F8D-9119-44A2-9A48-A79B644519B0}" srcOrd="2" destOrd="0" presId="urn:microsoft.com/office/officeart/2005/8/layout/process1"/>
    <dgm:cxn modelId="{13588FD8-AB7B-4460-9188-394FD02861B7}" type="presParOf" srcId="{A6894C5A-AB28-4D48-8B29-CB22E24724DA}" destId="{383D65BA-420C-4BF6-AED9-93ED97C72CC1}" srcOrd="3" destOrd="0" presId="urn:microsoft.com/office/officeart/2005/8/layout/process1"/>
    <dgm:cxn modelId="{EDD295D3-640D-47DE-9C54-F3C414148FC7}" type="presParOf" srcId="{383D65BA-420C-4BF6-AED9-93ED97C72CC1}" destId="{8F330D7D-50EC-4628-AB84-9264D3E49DF6}" srcOrd="0" destOrd="0" presId="urn:microsoft.com/office/officeart/2005/8/layout/process1"/>
    <dgm:cxn modelId="{4FC33F67-A305-4958-AB1C-8CDD8620FFED}" type="presParOf" srcId="{A6894C5A-AB28-4D48-8B29-CB22E24724DA}" destId="{401EE0C7-DED6-4576-8A11-1D10A3C938E1}" srcOrd="4" destOrd="0" presId="urn:microsoft.com/office/officeart/2005/8/layout/process1"/>
    <dgm:cxn modelId="{D5E528CE-A096-4D3C-B7CC-2E5CF268446A}" type="presParOf" srcId="{A6894C5A-AB28-4D48-8B29-CB22E24724DA}" destId="{D171B3FA-21DB-47CE-B332-94D24561B9A8}" srcOrd="5" destOrd="0" presId="urn:microsoft.com/office/officeart/2005/8/layout/process1"/>
    <dgm:cxn modelId="{4AEB8B54-0472-4B8C-848F-E5F8836EF251}" type="presParOf" srcId="{D171B3FA-21DB-47CE-B332-94D24561B9A8}" destId="{20DB0510-3DFC-448B-B6CB-6DFF740E8044}" srcOrd="0" destOrd="0" presId="urn:microsoft.com/office/officeart/2005/8/layout/process1"/>
    <dgm:cxn modelId="{5D6E8A53-63EF-425F-803B-BF205C0899A4}" type="presParOf" srcId="{A6894C5A-AB28-4D48-8B29-CB22E24724DA}" destId="{E1797DF4-457E-4C0C-AD32-7FF07412788B}" srcOrd="6" destOrd="0" presId="urn:microsoft.com/office/officeart/2005/8/layout/process1"/>
    <dgm:cxn modelId="{0A6AD733-3181-4FA5-B1C6-C7B79A260DF0}" type="presParOf" srcId="{A6894C5A-AB28-4D48-8B29-CB22E24724DA}" destId="{1F8A77B4-758C-4ACE-B00D-44A98425BF78}" srcOrd="7" destOrd="0" presId="urn:microsoft.com/office/officeart/2005/8/layout/process1"/>
    <dgm:cxn modelId="{849E8892-3920-42EE-800F-37CCFF3F3DBD}" type="presParOf" srcId="{1F8A77B4-758C-4ACE-B00D-44A98425BF78}" destId="{37A58B06-192F-4915-88E4-0B13DDE26D01}" srcOrd="0" destOrd="0" presId="urn:microsoft.com/office/officeart/2005/8/layout/process1"/>
    <dgm:cxn modelId="{D481AE5E-25D3-4772-92D5-C3E47E9A5CAF}" type="presParOf" srcId="{A6894C5A-AB28-4D48-8B29-CB22E24724DA}" destId="{22E3AA98-80D4-4E5C-8464-7BE8E515B6C9}"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9F715-12CB-4549-880B-20C521357723}">
      <dsp:nvSpPr>
        <dsp:cNvPr id="0" name=""/>
        <dsp:cNvSpPr/>
      </dsp:nvSpPr>
      <dsp:spPr>
        <a:xfrm>
          <a:off x="5489" y="1195633"/>
          <a:ext cx="1701808" cy="23732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Join tables on regional data (city, state, or county)</a:t>
          </a:r>
        </a:p>
      </dsp:txBody>
      <dsp:txXfrm>
        <a:off x="55333" y="1245477"/>
        <a:ext cx="1602120" cy="2273537"/>
      </dsp:txXfrm>
    </dsp:sp>
    <dsp:sp modelId="{C5BBDDCC-7702-4ACA-9212-DC2F8B865752}">
      <dsp:nvSpPr>
        <dsp:cNvPr id="0" name=""/>
        <dsp:cNvSpPr/>
      </dsp:nvSpPr>
      <dsp:spPr>
        <a:xfrm>
          <a:off x="1877478" y="2171221"/>
          <a:ext cx="360783" cy="4220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877478" y="2255631"/>
        <a:ext cx="252548" cy="253228"/>
      </dsp:txXfrm>
    </dsp:sp>
    <dsp:sp modelId="{1D976F8D-9119-44A2-9A48-A79B644519B0}">
      <dsp:nvSpPr>
        <dsp:cNvPr id="0" name=""/>
        <dsp:cNvSpPr/>
      </dsp:nvSpPr>
      <dsp:spPr>
        <a:xfrm>
          <a:off x="2388021" y="1195633"/>
          <a:ext cx="1701808" cy="23732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Develop inferential model to determine factors that increase risk of drug-related crime (assuming drug-related crime increases the risk of all other drug-related incidents), as well as doctor/healthcare shortage</a:t>
          </a:r>
        </a:p>
      </dsp:txBody>
      <dsp:txXfrm>
        <a:off x="2437865" y="1245477"/>
        <a:ext cx="1602120" cy="2273537"/>
      </dsp:txXfrm>
    </dsp:sp>
    <dsp:sp modelId="{383D65BA-420C-4BF6-AED9-93ED97C72CC1}">
      <dsp:nvSpPr>
        <dsp:cNvPr id="0" name=""/>
        <dsp:cNvSpPr/>
      </dsp:nvSpPr>
      <dsp:spPr>
        <a:xfrm>
          <a:off x="4260010" y="2171221"/>
          <a:ext cx="360783" cy="4220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260010" y="2255631"/>
        <a:ext cx="252548" cy="253228"/>
      </dsp:txXfrm>
    </dsp:sp>
    <dsp:sp modelId="{401EE0C7-DED6-4576-8A11-1D10A3C938E1}">
      <dsp:nvSpPr>
        <dsp:cNvPr id="0" name=""/>
        <dsp:cNvSpPr/>
      </dsp:nvSpPr>
      <dsp:spPr>
        <a:xfrm>
          <a:off x="4770553" y="1195633"/>
          <a:ext cx="1701808" cy="23732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Determine target census groups that are most at-risk for BOTH physician shortages AND drug-related crime</a:t>
          </a:r>
        </a:p>
      </dsp:txBody>
      <dsp:txXfrm>
        <a:off x="4820397" y="1245477"/>
        <a:ext cx="1602120" cy="2273537"/>
      </dsp:txXfrm>
    </dsp:sp>
    <dsp:sp modelId="{D171B3FA-21DB-47CE-B332-94D24561B9A8}">
      <dsp:nvSpPr>
        <dsp:cNvPr id="0" name=""/>
        <dsp:cNvSpPr/>
      </dsp:nvSpPr>
      <dsp:spPr>
        <a:xfrm>
          <a:off x="6642542" y="2171221"/>
          <a:ext cx="360783" cy="4220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642542" y="2255631"/>
        <a:ext cx="252548" cy="253228"/>
      </dsp:txXfrm>
    </dsp:sp>
    <dsp:sp modelId="{E1797DF4-457E-4C0C-AD32-7FF07412788B}">
      <dsp:nvSpPr>
        <dsp:cNvPr id="0" name=""/>
        <dsp:cNvSpPr/>
      </dsp:nvSpPr>
      <dsp:spPr>
        <a:xfrm>
          <a:off x="7153085" y="1195633"/>
          <a:ext cx="1701808" cy="23732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Research additional studies that have proposed solutions for these problems. Ideal examples would be pilot programs that have shown a measurable impact on </a:t>
          </a:r>
          <a:r>
            <a:rPr lang="en-US" sz="1200" kern="1200"/>
            <a:t>the community, </a:t>
          </a:r>
          <a:r>
            <a:rPr lang="en-US" sz="1200" kern="1200" dirty="0"/>
            <a:t>reducing either drug-related incidents or reducing healthcare shortages.</a:t>
          </a:r>
        </a:p>
      </dsp:txBody>
      <dsp:txXfrm>
        <a:off x="7202929" y="1245477"/>
        <a:ext cx="1602120" cy="2273537"/>
      </dsp:txXfrm>
    </dsp:sp>
    <dsp:sp modelId="{1F8A77B4-758C-4ACE-B00D-44A98425BF78}">
      <dsp:nvSpPr>
        <dsp:cNvPr id="0" name=""/>
        <dsp:cNvSpPr/>
      </dsp:nvSpPr>
      <dsp:spPr>
        <a:xfrm>
          <a:off x="9025074" y="2171221"/>
          <a:ext cx="360783" cy="4220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9025074" y="2255631"/>
        <a:ext cx="252548" cy="253228"/>
      </dsp:txXfrm>
    </dsp:sp>
    <dsp:sp modelId="{22E3AA98-80D4-4E5C-8464-7BE8E515B6C9}">
      <dsp:nvSpPr>
        <dsp:cNvPr id="0" name=""/>
        <dsp:cNvSpPr/>
      </dsp:nvSpPr>
      <dsp:spPr>
        <a:xfrm>
          <a:off x="9535616" y="1195633"/>
          <a:ext cx="1701808" cy="23732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Cite studies as a viable option for reducing risk factors moving forward </a:t>
          </a:r>
        </a:p>
      </dsp:txBody>
      <dsp:txXfrm>
        <a:off x="9585460" y="1245477"/>
        <a:ext cx="1602120" cy="22735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80200-39B7-44AA-BC18-67BEE3C7A720}" type="datetimeFigureOut">
              <a:rPr lang="en-US" smtClean="0"/>
              <a:t>4/15/2024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038BA-FBC3-4B92-9607-90AA47762397}" type="slidenum">
              <a:rPr lang="en-US" smtClean="0"/>
              <a:t>‹#›</a:t>
            </a:fld>
            <a:endParaRPr lang="en-US"/>
          </a:p>
        </p:txBody>
      </p:sp>
    </p:spTree>
    <p:extLst>
      <p:ext uri="{BB962C8B-B14F-4D97-AF65-F5344CB8AC3E}">
        <p14:creationId xmlns:p14="http://schemas.microsoft.com/office/powerpoint/2010/main" val="672710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4038BA-FBC3-4B92-9607-90AA47762397}" type="slidenum">
              <a:rPr lang="en-US" smtClean="0"/>
              <a:t>2</a:t>
            </a:fld>
            <a:endParaRPr lang="en-US"/>
          </a:p>
        </p:txBody>
      </p:sp>
    </p:spTree>
    <p:extLst>
      <p:ext uri="{BB962C8B-B14F-4D97-AF65-F5344CB8AC3E}">
        <p14:creationId xmlns:p14="http://schemas.microsoft.com/office/powerpoint/2010/main" val="186766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B788-D585-B41A-74C6-2D56730396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4D34ED-E70B-7E72-F1B5-AF172121F4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11AC51-1D89-6C23-3D8C-3C9981CDEEDE}"/>
              </a:ext>
            </a:extLst>
          </p:cNvPr>
          <p:cNvSpPr>
            <a:spLocks noGrp="1"/>
          </p:cNvSpPr>
          <p:nvPr>
            <p:ph type="dt" sz="half" idx="10"/>
          </p:nvPr>
        </p:nvSpPr>
        <p:spPr/>
        <p:txBody>
          <a:bodyPr/>
          <a:lstStyle/>
          <a:p>
            <a:fld id="{B72488C9-BD5C-4694-ADF6-DD3A108372C8}" type="datetimeFigureOut">
              <a:rPr lang="en-US" smtClean="0"/>
              <a:t>4/15/2024</a:t>
            </a:fld>
            <a:endParaRPr lang="en-US"/>
          </a:p>
        </p:txBody>
      </p:sp>
      <p:sp>
        <p:nvSpPr>
          <p:cNvPr id="5" name="Footer Placeholder 4">
            <a:extLst>
              <a:ext uri="{FF2B5EF4-FFF2-40B4-BE49-F238E27FC236}">
                <a16:creationId xmlns:a16="http://schemas.microsoft.com/office/drawing/2014/main" id="{70B28240-7818-912E-770E-5ACFDEF1A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66F69-1E72-6A39-B126-D8AD69997386}"/>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48409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2E56-5B2A-85DB-C518-068EA89866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644F5C-B13D-7F98-9E67-DAB1722B64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90995A-77C1-D8DB-89BB-A1B295F79BD1}"/>
              </a:ext>
            </a:extLst>
          </p:cNvPr>
          <p:cNvSpPr>
            <a:spLocks noGrp="1"/>
          </p:cNvSpPr>
          <p:nvPr>
            <p:ph type="dt" sz="half" idx="10"/>
          </p:nvPr>
        </p:nvSpPr>
        <p:spPr/>
        <p:txBody>
          <a:bodyPr/>
          <a:lstStyle/>
          <a:p>
            <a:fld id="{B72488C9-BD5C-4694-ADF6-DD3A108372C8}" type="datetimeFigureOut">
              <a:rPr lang="en-US" smtClean="0"/>
              <a:t>4/15/2024</a:t>
            </a:fld>
            <a:endParaRPr lang="en-US"/>
          </a:p>
        </p:txBody>
      </p:sp>
      <p:sp>
        <p:nvSpPr>
          <p:cNvPr id="5" name="Footer Placeholder 4">
            <a:extLst>
              <a:ext uri="{FF2B5EF4-FFF2-40B4-BE49-F238E27FC236}">
                <a16:creationId xmlns:a16="http://schemas.microsoft.com/office/drawing/2014/main" id="{0E6D60FA-D99A-06D4-433A-42537DB2B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B8D14-02B5-0ACB-10EF-C30BC985D6A9}"/>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1638042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AD05DD-82FD-11FB-17F8-A50395C193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63AEF6-E7BC-AF90-B584-C3E7D3EBFE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9243-FAE6-4378-D959-D0B0634CC6F1}"/>
              </a:ext>
            </a:extLst>
          </p:cNvPr>
          <p:cNvSpPr>
            <a:spLocks noGrp="1"/>
          </p:cNvSpPr>
          <p:nvPr>
            <p:ph type="dt" sz="half" idx="10"/>
          </p:nvPr>
        </p:nvSpPr>
        <p:spPr/>
        <p:txBody>
          <a:bodyPr/>
          <a:lstStyle/>
          <a:p>
            <a:fld id="{B72488C9-BD5C-4694-ADF6-DD3A108372C8}" type="datetimeFigureOut">
              <a:rPr lang="en-US" smtClean="0"/>
              <a:t>4/15/2024</a:t>
            </a:fld>
            <a:endParaRPr lang="en-US"/>
          </a:p>
        </p:txBody>
      </p:sp>
      <p:sp>
        <p:nvSpPr>
          <p:cNvPr id="5" name="Footer Placeholder 4">
            <a:extLst>
              <a:ext uri="{FF2B5EF4-FFF2-40B4-BE49-F238E27FC236}">
                <a16:creationId xmlns:a16="http://schemas.microsoft.com/office/drawing/2014/main" id="{B81809F6-0791-9F19-9D49-84EE93A77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CDA224-3965-F106-A948-CE4E35B5110C}"/>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3062282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F9FF-9759-C230-46AD-1B61E9E4CE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219D04-654C-B609-746F-4487E63D06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3DB079-7CAF-A737-B115-56F15D1A96B4}"/>
              </a:ext>
            </a:extLst>
          </p:cNvPr>
          <p:cNvSpPr>
            <a:spLocks noGrp="1"/>
          </p:cNvSpPr>
          <p:nvPr>
            <p:ph type="dt" sz="half" idx="10"/>
          </p:nvPr>
        </p:nvSpPr>
        <p:spPr/>
        <p:txBody>
          <a:bodyPr/>
          <a:lstStyle/>
          <a:p>
            <a:fld id="{B72488C9-BD5C-4694-ADF6-DD3A108372C8}" type="datetimeFigureOut">
              <a:rPr lang="en-US" smtClean="0"/>
              <a:t>4/15/2024</a:t>
            </a:fld>
            <a:endParaRPr lang="en-US"/>
          </a:p>
        </p:txBody>
      </p:sp>
      <p:sp>
        <p:nvSpPr>
          <p:cNvPr id="5" name="Footer Placeholder 4">
            <a:extLst>
              <a:ext uri="{FF2B5EF4-FFF2-40B4-BE49-F238E27FC236}">
                <a16:creationId xmlns:a16="http://schemas.microsoft.com/office/drawing/2014/main" id="{492F411C-2CD6-2548-D9E8-51DE696BC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053F0-2499-E6EC-3126-A1B5C6F7F489}"/>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1884673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064CB-FD91-E425-640B-214DC1378C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F44333-4679-CC92-2BD6-42E364ADE7B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C769F7-6C15-D0D8-A8F0-94ADEA9F8409}"/>
              </a:ext>
            </a:extLst>
          </p:cNvPr>
          <p:cNvSpPr>
            <a:spLocks noGrp="1"/>
          </p:cNvSpPr>
          <p:nvPr>
            <p:ph type="dt" sz="half" idx="10"/>
          </p:nvPr>
        </p:nvSpPr>
        <p:spPr/>
        <p:txBody>
          <a:bodyPr/>
          <a:lstStyle/>
          <a:p>
            <a:fld id="{B72488C9-BD5C-4694-ADF6-DD3A108372C8}" type="datetimeFigureOut">
              <a:rPr lang="en-US" smtClean="0"/>
              <a:t>4/15/2024</a:t>
            </a:fld>
            <a:endParaRPr lang="en-US"/>
          </a:p>
        </p:txBody>
      </p:sp>
      <p:sp>
        <p:nvSpPr>
          <p:cNvPr id="5" name="Footer Placeholder 4">
            <a:extLst>
              <a:ext uri="{FF2B5EF4-FFF2-40B4-BE49-F238E27FC236}">
                <a16:creationId xmlns:a16="http://schemas.microsoft.com/office/drawing/2014/main" id="{E2DF375F-AD61-B17F-D05D-D885E0609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38C4E-B416-A084-A246-B4949F904B18}"/>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3545448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4E04-D50C-BC4F-325E-E573885BFF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09F020-C22E-A619-605B-0242F6A1D7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2E1262-61DA-D83E-7E36-2A02AF3DDC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93DE3B-702A-AE4F-0278-2D84DEF195CE}"/>
              </a:ext>
            </a:extLst>
          </p:cNvPr>
          <p:cNvSpPr>
            <a:spLocks noGrp="1"/>
          </p:cNvSpPr>
          <p:nvPr>
            <p:ph type="dt" sz="half" idx="10"/>
          </p:nvPr>
        </p:nvSpPr>
        <p:spPr/>
        <p:txBody>
          <a:bodyPr/>
          <a:lstStyle/>
          <a:p>
            <a:fld id="{B72488C9-BD5C-4694-ADF6-DD3A108372C8}" type="datetimeFigureOut">
              <a:rPr lang="en-US" smtClean="0"/>
              <a:t>4/15/2024</a:t>
            </a:fld>
            <a:endParaRPr lang="en-US"/>
          </a:p>
        </p:txBody>
      </p:sp>
      <p:sp>
        <p:nvSpPr>
          <p:cNvPr id="6" name="Footer Placeholder 5">
            <a:extLst>
              <a:ext uri="{FF2B5EF4-FFF2-40B4-BE49-F238E27FC236}">
                <a16:creationId xmlns:a16="http://schemas.microsoft.com/office/drawing/2014/main" id="{710D20F9-E1E2-5AD6-34D4-9B4B64F05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4F68E8-751C-40A7-706F-665044B770AC}"/>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3346129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7D09-0898-30CA-6E7B-945E682B1A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B2A743-9EF3-C7EE-C8EF-11FE581C74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6D1C5F-BB0D-1F93-CE4C-4CE6D5D932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9A751E-8EBB-68D1-7B72-339A76B61E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C7ED53-6A00-1FEE-4A9E-859AF75C92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5A28FA-F54D-5FA3-957D-0AF2B9DED30D}"/>
              </a:ext>
            </a:extLst>
          </p:cNvPr>
          <p:cNvSpPr>
            <a:spLocks noGrp="1"/>
          </p:cNvSpPr>
          <p:nvPr>
            <p:ph type="dt" sz="half" idx="10"/>
          </p:nvPr>
        </p:nvSpPr>
        <p:spPr/>
        <p:txBody>
          <a:bodyPr/>
          <a:lstStyle/>
          <a:p>
            <a:fld id="{B72488C9-BD5C-4694-ADF6-DD3A108372C8}" type="datetimeFigureOut">
              <a:rPr lang="en-US" smtClean="0"/>
              <a:t>4/15/2024</a:t>
            </a:fld>
            <a:endParaRPr lang="en-US"/>
          </a:p>
        </p:txBody>
      </p:sp>
      <p:sp>
        <p:nvSpPr>
          <p:cNvPr id="8" name="Footer Placeholder 7">
            <a:extLst>
              <a:ext uri="{FF2B5EF4-FFF2-40B4-BE49-F238E27FC236}">
                <a16:creationId xmlns:a16="http://schemas.microsoft.com/office/drawing/2014/main" id="{AAFBE65A-758C-FCCE-A6DB-2CD1BF439A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8F70F7-C031-347E-5A2F-F21B603B57CE}"/>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1077699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EB9B-8E8C-1773-3E9C-D83E6FC82C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FED42B-4140-87F1-A52B-B03F198465AB}"/>
              </a:ext>
            </a:extLst>
          </p:cNvPr>
          <p:cNvSpPr>
            <a:spLocks noGrp="1"/>
          </p:cNvSpPr>
          <p:nvPr>
            <p:ph type="dt" sz="half" idx="10"/>
          </p:nvPr>
        </p:nvSpPr>
        <p:spPr/>
        <p:txBody>
          <a:bodyPr/>
          <a:lstStyle/>
          <a:p>
            <a:fld id="{B72488C9-BD5C-4694-ADF6-DD3A108372C8}" type="datetimeFigureOut">
              <a:rPr lang="en-US" smtClean="0"/>
              <a:t>4/15/2024</a:t>
            </a:fld>
            <a:endParaRPr lang="en-US"/>
          </a:p>
        </p:txBody>
      </p:sp>
      <p:sp>
        <p:nvSpPr>
          <p:cNvPr id="4" name="Footer Placeholder 3">
            <a:extLst>
              <a:ext uri="{FF2B5EF4-FFF2-40B4-BE49-F238E27FC236}">
                <a16:creationId xmlns:a16="http://schemas.microsoft.com/office/drawing/2014/main" id="{1D794EC1-A825-DEF4-9C95-1212BDB13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F01E5C-2185-E963-1FE7-4D95C2FDF7F1}"/>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113204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FB71FB-5E91-0175-9D5C-11EA136067DB}"/>
              </a:ext>
            </a:extLst>
          </p:cNvPr>
          <p:cNvSpPr>
            <a:spLocks noGrp="1"/>
          </p:cNvSpPr>
          <p:nvPr>
            <p:ph type="dt" sz="half" idx="10"/>
          </p:nvPr>
        </p:nvSpPr>
        <p:spPr/>
        <p:txBody>
          <a:bodyPr/>
          <a:lstStyle/>
          <a:p>
            <a:fld id="{B72488C9-BD5C-4694-ADF6-DD3A108372C8}" type="datetimeFigureOut">
              <a:rPr lang="en-US" smtClean="0"/>
              <a:t>4/15/2024</a:t>
            </a:fld>
            <a:endParaRPr lang="en-US"/>
          </a:p>
        </p:txBody>
      </p:sp>
      <p:sp>
        <p:nvSpPr>
          <p:cNvPr id="3" name="Footer Placeholder 2">
            <a:extLst>
              <a:ext uri="{FF2B5EF4-FFF2-40B4-BE49-F238E27FC236}">
                <a16:creationId xmlns:a16="http://schemas.microsoft.com/office/drawing/2014/main" id="{035BE66D-20F6-F3D7-D41B-2B983F66AF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08BB25-D75B-71DD-B3C2-529E244435F6}"/>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13870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558C-1B4F-D201-5C35-18EDB472C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579BEA-9D58-ACEF-20C8-7A56E0BBA3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B15DE5-4CC3-D46E-E173-42AEF3690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3F4E9-7C5A-1533-179F-3470EBE2032D}"/>
              </a:ext>
            </a:extLst>
          </p:cNvPr>
          <p:cNvSpPr>
            <a:spLocks noGrp="1"/>
          </p:cNvSpPr>
          <p:nvPr>
            <p:ph type="dt" sz="half" idx="10"/>
          </p:nvPr>
        </p:nvSpPr>
        <p:spPr/>
        <p:txBody>
          <a:bodyPr/>
          <a:lstStyle/>
          <a:p>
            <a:fld id="{B72488C9-BD5C-4694-ADF6-DD3A108372C8}" type="datetimeFigureOut">
              <a:rPr lang="en-US" smtClean="0"/>
              <a:t>4/15/2024</a:t>
            </a:fld>
            <a:endParaRPr lang="en-US"/>
          </a:p>
        </p:txBody>
      </p:sp>
      <p:sp>
        <p:nvSpPr>
          <p:cNvPr id="6" name="Footer Placeholder 5">
            <a:extLst>
              <a:ext uri="{FF2B5EF4-FFF2-40B4-BE49-F238E27FC236}">
                <a16:creationId xmlns:a16="http://schemas.microsoft.com/office/drawing/2014/main" id="{B47C39C5-E5C2-D842-28B3-7E230963BA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A4F47-6A3E-F910-9627-726D044024E5}"/>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1017602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ACF1A-0C6F-0C00-9857-F117B06BB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F53DB0-039A-237F-8288-C9BA878931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06B615-EF05-1AE0-55FC-D2234192BD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D41A6-F8F9-EEEA-BBDC-7E3CA93C269E}"/>
              </a:ext>
            </a:extLst>
          </p:cNvPr>
          <p:cNvSpPr>
            <a:spLocks noGrp="1"/>
          </p:cNvSpPr>
          <p:nvPr>
            <p:ph type="dt" sz="half" idx="10"/>
          </p:nvPr>
        </p:nvSpPr>
        <p:spPr/>
        <p:txBody>
          <a:bodyPr/>
          <a:lstStyle/>
          <a:p>
            <a:fld id="{B72488C9-BD5C-4694-ADF6-DD3A108372C8}" type="datetimeFigureOut">
              <a:rPr lang="en-US" smtClean="0"/>
              <a:t>4/15/2024</a:t>
            </a:fld>
            <a:endParaRPr lang="en-US"/>
          </a:p>
        </p:txBody>
      </p:sp>
      <p:sp>
        <p:nvSpPr>
          <p:cNvPr id="6" name="Footer Placeholder 5">
            <a:extLst>
              <a:ext uri="{FF2B5EF4-FFF2-40B4-BE49-F238E27FC236}">
                <a16:creationId xmlns:a16="http://schemas.microsoft.com/office/drawing/2014/main" id="{E88CDC29-9D35-A2D9-4620-900A4E7A6D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9A7F77-A877-DC28-943B-42BCDF5AF798}"/>
              </a:ext>
            </a:extLst>
          </p:cNvPr>
          <p:cNvSpPr>
            <a:spLocks noGrp="1"/>
          </p:cNvSpPr>
          <p:nvPr>
            <p:ph type="sldNum" sz="quarter" idx="12"/>
          </p:nvPr>
        </p:nvSpPr>
        <p:spPr/>
        <p:txBody>
          <a:bodyPr/>
          <a:lstStyle/>
          <a:p>
            <a:fld id="{EB395295-4542-4DBF-8662-BBF006560052}" type="slidenum">
              <a:rPr lang="en-US" smtClean="0"/>
              <a:t>‹#›</a:t>
            </a:fld>
            <a:endParaRPr lang="en-US"/>
          </a:p>
        </p:txBody>
      </p:sp>
    </p:spTree>
    <p:extLst>
      <p:ext uri="{BB962C8B-B14F-4D97-AF65-F5344CB8AC3E}">
        <p14:creationId xmlns:p14="http://schemas.microsoft.com/office/powerpoint/2010/main" val="118022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4AA37B-FA68-E6B6-A99B-4A342834F6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BDFFBD-53D3-A3D9-0A5B-409CC50F40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E84A96-A609-9A0F-9EF5-C72C3DD74B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2488C9-BD5C-4694-ADF6-DD3A108372C8}" type="datetimeFigureOut">
              <a:rPr lang="en-US" smtClean="0"/>
              <a:t>4/15/2024</a:t>
            </a:fld>
            <a:endParaRPr lang="en-US"/>
          </a:p>
        </p:txBody>
      </p:sp>
      <p:sp>
        <p:nvSpPr>
          <p:cNvPr id="5" name="Footer Placeholder 4">
            <a:extLst>
              <a:ext uri="{FF2B5EF4-FFF2-40B4-BE49-F238E27FC236}">
                <a16:creationId xmlns:a16="http://schemas.microsoft.com/office/drawing/2014/main" id="{34A6F11D-DD76-E550-CDCE-D1C971E645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7532914-19B5-57C0-6FB3-F7E3432232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B395295-4542-4DBF-8662-BBF006560052}" type="slidenum">
              <a:rPr lang="en-US" smtClean="0"/>
              <a:t>‹#›</a:t>
            </a:fld>
            <a:endParaRPr lang="en-US"/>
          </a:p>
        </p:txBody>
      </p:sp>
    </p:spTree>
    <p:extLst>
      <p:ext uri="{BB962C8B-B14F-4D97-AF65-F5344CB8AC3E}">
        <p14:creationId xmlns:p14="http://schemas.microsoft.com/office/powerpoint/2010/main" val="36408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data.hrsa.gov/data/download" TargetMode="External"/><Relationship Id="rId13" Type="http://schemas.openxmlformats.org/officeDocument/2006/relationships/hyperlink" Target="https://www.cdc.gov/places/about/500-cities-2016-2019/index.html" TargetMode="External"/><Relationship Id="rId3" Type="http://schemas.openxmlformats.org/officeDocument/2006/relationships/hyperlink" Target="https://learcat.bjs.ojp.gov/AnalyticsOnDemand?Entity%20Selector=Incidents&amp;Variable%201=State&amp;Variable%202=Data%20Year&amp;Data%20Year=2022&amp;Display=Tablez" TargetMode="External"/><Relationship Id="rId7" Type="http://schemas.openxmlformats.org/officeDocument/2006/relationships/hyperlink" Target="https://www.washingtonpost.com/national/2019/07/18/how-download-use-dea-pain-pills-database/" TargetMode="External"/><Relationship Id="rId12" Type="http://schemas.openxmlformats.org/officeDocument/2006/relationships/hyperlink" Target="https://ucr.fbi.gov/crime-in-the-u.s/2019/crime-in-the-u.s.-2019/tables/table-80/table-80.xls/view" TargetMode="External"/><Relationship Id="rId2" Type="http://schemas.openxmlformats.org/officeDocument/2006/relationships/hyperlink" Target="https://www.icpsr.umich.edu/web/ICPSR/series/128" TargetMode="External"/><Relationship Id="rId1" Type="http://schemas.openxmlformats.org/officeDocument/2006/relationships/slideLayout" Target="../slideLayouts/slideLayout2.xml"/><Relationship Id="rId6" Type="http://schemas.openxmlformats.org/officeDocument/2006/relationships/hyperlink" Target="https://data.census.gov/table" TargetMode="External"/><Relationship Id="rId11" Type="http://schemas.openxmlformats.org/officeDocument/2006/relationships/hyperlink" Target="https://catalog.data.gov/dataset/national-household-survey-on-drug-abuse-nhsda-1996" TargetMode="External"/><Relationship Id="rId5" Type="http://schemas.openxmlformats.org/officeDocument/2006/relationships/hyperlink" Target="https://wonder.cdc.gov/" TargetMode="External"/><Relationship Id="rId10" Type="http://schemas.openxmlformats.org/officeDocument/2006/relationships/hyperlink" Target="https://catalog.data.gov/dataset/?tags=crime&amp;organization_type=Federal+Government" TargetMode="External"/><Relationship Id="rId4" Type="http://schemas.openxmlformats.org/officeDocument/2006/relationships/hyperlink" Target="https://www.cdc.gov/nchs/nvss/index.htm" TargetMode="External"/><Relationship Id="rId9" Type="http://schemas.openxmlformats.org/officeDocument/2006/relationships/hyperlink" Target="https://github.com/kanikasanduja/Machine-Learaning-HPSA/blob/master/strategic-identification-health.pdf" TargetMode="External"/><Relationship Id="rId14" Type="http://schemas.openxmlformats.org/officeDocument/2006/relationships/hyperlink" Target="https://www.countyhealthrankings.org/strategies-and-solutions/what-works-for-health/strategies?f%5B0%5D=evidence-rating%3A25&amp;f%5B1%5D=health-factor%3AAlcohol%20and%20Drug%20Use"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A5902-E6D3-5742-F1D6-A1E78A795A8F}"/>
              </a:ext>
            </a:extLst>
          </p:cNvPr>
          <p:cNvSpPr>
            <a:spLocks noGrp="1"/>
          </p:cNvSpPr>
          <p:nvPr>
            <p:ph type="ctrTitle"/>
          </p:nvPr>
        </p:nvSpPr>
        <p:spPr/>
        <p:txBody>
          <a:bodyPr>
            <a:normAutofit/>
          </a:bodyPr>
          <a:lstStyle/>
          <a:p>
            <a:r>
              <a:rPr lang="en-US" sz="5400" dirty="0">
                <a:latin typeface="Open Sans" panose="020B0606030504020204" pitchFamily="34" charset="0"/>
                <a:ea typeface="Open Sans" panose="020B0606030504020204" pitchFamily="34" charset="0"/>
                <a:cs typeface="Open Sans" panose="020B0606030504020204" pitchFamily="34" charset="0"/>
              </a:rPr>
              <a:t>JAG/US Courts Hackathon </a:t>
            </a:r>
          </a:p>
        </p:txBody>
      </p:sp>
      <p:sp>
        <p:nvSpPr>
          <p:cNvPr id="3" name="Subtitle 2">
            <a:extLst>
              <a:ext uri="{FF2B5EF4-FFF2-40B4-BE49-F238E27FC236}">
                <a16:creationId xmlns:a16="http://schemas.microsoft.com/office/drawing/2014/main" id="{AC86EA9F-B95B-D5CB-5C38-5092378BB29A}"/>
              </a:ext>
            </a:extLst>
          </p:cNvPr>
          <p:cNvSpPr>
            <a:spLocks noGrp="1"/>
          </p:cNvSpPr>
          <p:nvPr>
            <p:ph type="subTitle" idx="1"/>
          </p:nvPr>
        </p:nvSpPr>
        <p:spPr/>
        <p:txBody>
          <a:bodyPr/>
          <a:lstStyle/>
          <a:p>
            <a:r>
              <a:rPr lang="en-US" dirty="0">
                <a:latin typeface="Open Sans" panose="020B0606030504020204" pitchFamily="34" charset="0"/>
                <a:ea typeface="Open Sans" panose="020B0606030504020204" pitchFamily="34" charset="0"/>
                <a:cs typeface="Open Sans" panose="020B0606030504020204" pitchFamily="34" charset="0"/>
              </a:rPr>
              <a:t>Team Resources and Strategy</a:t>
            </a:r>
          </a:p>
        </p:txBody>
      </p:sp>
    </p:spTree>
    <p:extLst>
      <p:ext uri="{BB962C8B-B14F-4D97-AF65-F5344CB8AC3E}">
        <p14:creationId xmlns:p14="http://schemas.microsoft.com/office/powerpoint/2010/main" val="307833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A611F-2D6E-4363-E64C-E7FA24D4F867}"/>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Example Solution Questions</a:t>
            </a:r>
          </a:p>
        </p:txBody>
      </p:sp>
      <p:pic>
        <p:nvPicPr>
          <p:cNvPr id="1026" name="Picture 2">
            <a:extLst>
              <a:ext uri="{FF2B5EF4-FFF2-40B4-BE49-F238E27FC236}">
                <a16:creationId xmlns:a16="http://schemas.microsoft.com/office/drawing/2014/main" id="{B67F5F5F-F549-CD74-4FD7-5D1157CC909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2225" y="2224211"/>
            <a:ext cx="11327549" cy="3936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33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B98A2A0-BB16-2A78-C547-17550134DBFD}"/>
              </a:ext>
            </a:extLst>
          </p:cNvPr>
          <p:cNvSpPr txBox="1"/>
          <p:nvPr/>
        </p:nvSpPr>
        <p:spPr>
          <a:xfrm>
            <a:off x="459349" y="1744215"/>
            <a:ext cx="11386753" cy="4401205"/>
          </a:xfrm>
          <a:prstGeom prst="rect">
            <a:avLst/>
          </a:prstGeom>
          <a:noFill/>
        </p:spPr>
        <p:txBody>
          <a:bodyPr wrap="square">
            <a:spAutoFit/>
          </a:bodyPr>
          <a:lstStyle/>
          <a:p>
            <a:pPr rtl="0">
              <a:spcBef>
                <a:spcPts val="0"/>
              </a:spcBef>
              <a:spcAft>
                <a:spcPts val="0"/>
              </a:spcAft>
            </a:pPr>
            <a:r>
              <a:rPr lang="en-US" sz="12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Violent Crime &amp; LE Employee Data:</a:t>
            </a:r>
            <a:endParaRPr lang="en-US" sz="1200" b="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rtl="0" fontAlgn="base">
              <a:spcBef>
                <a:spcPts val="0"/>
              </a:spcBef>
              <a:spcAft>
                <a:spcPts val="0"/>
              </a:spcAft>
              <a:buFont typeface="Arial" panose="020B0604020202020204" pitchFamily="34" charset="0"/>
              <a:buChar char="•"/>
            </a:pPr>
            <a:r>
              <a:rPr lang="en-US" sz="1200" b="0" i="0" u="sng" strike="noStrike" dirty="0">
                <a:solidFill>
                  <a:srgbClr val="1155CC"/>
                </a:solidFill>
                <a:effectLst/>
                <a:latin typeface="Open Sans" panose="020B0606030504020204" pitchFamily="34" charset="0"/>
                <a:ea typeface="Open Sans" panose="020B0606030504020204" pitchFamily="34" charset="0"/>
                <a:cs typeface="Open Sans" panose="020B0606030504020204" pitchFamily="34" charset="0"/>
                <a:hlinkClick r:id="rId2"/>
              </a:rPr>
              <a:t>FBI’s NIBRS</a:t>
            </a:r>
            <a:r>
              <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 database containing information on crime in the US, including drug abuse. Data breakdowns include region, offense type, demographics, and more. NIBRS’s website includes the ability to download data as well as visualizations to support data exploration.</a:t>
            </a:r>
          </a:p>
          <a:p>
            <a:pPr marL="285750" indent="-285750" rtl="0" fontAlgn="base">
              <a:spcBef>
                <a:spcPts val="0"/>
              </a:spcBef>
              <a:spcAft>
                <a:spcPts val="0"/>
              </a:spcAft>
              <a:buFont typeface="Arial" panose="020B0604020202020204" pitchFamily="34" charset="0"/>
              <a:buChar char="•"/>
            </a:pPr>
            <a:r>
              <a:rPr lang="en-US" sz="1200" b="0" i="0" u="sng" strike="noStrike" dirty="0">
                <a:solidFill>
                  <a:srgbClr val="1155CC"/>
                </a:solidFill>
                <a:effectLst/>
                <a:latin typeface="Open Sans" panose="020B0606030504020204" pitchFamily="34" charset="0"/>
                <a:ea typeface="Open Sans" panose="020B0606030504020204" pitchFamily="34" charset="0"/>
                <a:cs typeface="Open Sans" panose="020B0606030504020204" pitchFamily="34" charset="0"/>
                <a:hlinkClick r:id="rId3"/>
              </a:rPr>
              <a:t>DJA’s LEARCAT</a:t>
            </a:r>
            <a:r>
              <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LEARCAT data offers count-based data by region, relationship to victim, crime category, year, victim characteristics, and more.</a:t>
            </a:r>
          </a:p>
          <a:p>
            <a:pPr rtl="0">
              <a:spcBef>
                <a:spcPts val="0"/>
              </a:spcBef>
              <a:spcAft>
                <a:spcPts val="0"/>
              </a:spcAft>
            </a:pPr>
            <a:r>
              <a:rPr lang="en-US" sz="12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Overdose Death/Mortality &amp; Public Health Data:</a:t>
            </a:r>
            <a:endParaRPr lang="en-US" sz="1200" b="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rtl="0" fontAlgn="base">
              <a:spcBef>
                <a:spcPts val="0"/>
              </a:spcBef>
              <a:spcAft>
                <a:spcPts val="0"/>
              </a:spcAft>
              <a:buFont typeface="Arial" panose="020B0604020202020204" pitchFamily="34" charset="0"/>
              <a:buChar char="•"/>
            </a:pPr>
            <a:r>
              <a:rPr lang="en-US" sz="1200" b="0" i="0" u="sng" strike="noStrike" dirty="0">
                <a:solidFill>
                  <a:srgbClr val="1155CC"/>
                </a:solidFill>
                <a:effectLst/>
                <a:latin typeface="Open Sans" panose="020B0606030504020204" pitchFamily="34" charset="0"/>
                <a:ea typeface="Open Sans" panose="020B0606030504020204" pitchFamily="34" charset="0"/>
                <a:cs typeface="Open Sans" panose="020B0606030504020204" pitchFamily="34" charset="0"/>
                <a:hlinkClick r:id="rId4"/>
              </a:rPr>
              <a:t>CDC’s NVSS</a:t>
            </a:r>
            <a:r>
              <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An extensive database with relation to drug mortality, and death counts for overdoses by state and drug.</a:t>
            </a:r>
          </a:p>
          <a:p>
            <a:pPr marL="285750" indent="-285750" rtl="0" fontAlgn="base">
              <a:spcBef>
                <a:spcPts val="0"/>
              </a:spcBef>
              <a:spcAft>
                <a:spcPts val="0"/>
              </a:spcAft>
              <a:buFont typeface="Arial" panose="020B0604020202020204" pitchFamily="34" charset="0"/>
              <a:buChar char="•"/>
            </a:pPr>
            <a:r>
              <a:rPr lang="en-US" sz="1200" b="0" i="0" u="sng" strike="noStrike" dirty="0">
                <a:solidFill>
                  <a:srgbClr val="1155CC"/>
                </a:solidFill>
                <a:effectLst/>
                <a:latin typeface="Open Sans" panose="020B0606030504020204" pitchFamily="34" charset="0"/>
                <a:ea typeface="Open Sans" panose="020B0606030504020204" pitchFamily="34" charset="0"/>
                <a:cs typeface="Open Sans" panose="020B0606030504020204" pitchFamily="34" charset="0"/>
                <a:hlinkClick r:id="rId5"/>
              </a:rPr>
              <a:t>CDC’s WONDER</a:t>
            </a:r>
            <a:r>
              <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 wide array of date-limited public health data. </a:t>
            </a:r>
          </a:p>
          <a:p>
            <a:pPr rtl="0">
              <a:spcBef>
                <a:spcPts val="0"/>
              </a:spcBef>
              <a:spcAft>
                <a:spcPts val="0"/>
              </a:spcAft>
            </a:pPr>
            <a:r>
              <a:rPr lang="en-US" sz="12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Demographic Data:</a:t>
            </a:r>
            <a:endParaRPr lang="en-US" sz="1200" b="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rtl="0" fontAlgn="base">
              <a:spcBef>
                <a:spcPts val="0"/>
              </a:spcBef>
              <a:spcAft>
                <a:spcPts val="0"/>
              </a:spcAft>
              <a:buFont typeface="Arial" panose="020B0604020202020204" pitchFamily="34" charset="0"/>
              <a:buChar char="•"/>
            </a:pPr>
            <a:r>
              <a:rPr lang="en-US" sz="1200" b="0" i="0" u="sng" strike="noStrike" dirty="0">
                <a:solidFill>
                  <a:srgbClr val="1155CC"/>
                </a:solidFill>
                <a:effectLst/>
                <a:latin typeface="Open Sans" panose="020B0606030504020204" pitchFamily="34" charset="0"/>
                <a:ea typeface="Open Sans" panose="020B0606030504020204" pitchFamily="34" charset="0"/>
                <a:cs typeface="Open Sans" panose="020B0606030504020204" pitchFamily="34" charset="0"/>
                <a:hlinkClick r:id="rId6"/>
              </a:rPr>
              <a:t>US Census Data</a:t>
            </a:r>
            <a:r>
              <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The federal database of census information, with varying geographic-based demographics including food insecurity, poverty, summary statistics and the largest number of options for unique variable selection in this hackathon.</a:t>
            </a:r>
          </a:p>
          <a:p>
            <a:pPr rtl="0">
              <a:spcBef>
                <a:spcPts val="0"/>
              </a:spcBef>
              <a:spcAft>
                <a:spcPts val="0"/>
              </a:spcAft>
            </a:pPr>
            <a:r>
              <a:rPr lang="en-US" sz="12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Prescription Drug Data</a:t>
            </a:r>
            <a:endParaRPr lang="en-US" sz="1200" b="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rtl="0" fontAlgn="base">
              <a:spcBef>
                <a:spcPts val="0"/>
              </a:spcBef>
              <a:spcAft>
                <a:spcPts val="0"/>
              </a:spcAft>
              <a:buFont typeface="Arial" panose="020B0604020202020204" pitchFamily="34" charset="0"/>
              <a:buChar char="•"/>
            </a:pPr>
            <a:r>
              <a:rPr lang="en-US" sz="1200" b="0" i="0" u="sng" strike="noStrike" dirty="0">
                <a:solidFill>
                  <a:srgbClr val="1155CC"/>
                </a:solidFill>
                <a:effectLst/>
                <a:latin typeface="Open Sans" panose="020B0606030504020204" pitchFamily="34" charset="0"/>
                <a:ea typeface="Open Sans" panose="020B0606030504020204" pitchFamily="34" charset="0"/>
                <a:cs typeface="Open Sans" panose="020B0606030504020204" pitchFamily="34" charset="0"/>
                <a:hlinkClick r:id="rId7"/>
              </a:rPr>
              <a:t>DEA’s ARCOS (through Washington Post)</a:t>
            </a:r>
            <a:r>
              <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Data regarding purchase of pain pills, including area, drug, dosage, and pharmacy. Some data may require a free Washington Post account.</a:t>
            </a:r>
          </a:p>
          <a:p>
            <a:pPr rtl="0">
              <a:spcBef>
                <a:spcPts val="0"/>
              </a:spcBef>
              <a:spcAft>
                <a:spcPts val="0"/>
              </a:spcAft>
            </a:pPr>
            <a:r>
              <a:rPr lang="en-US" sz="12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Healthcare Workforce</a:t>
            </a:r>
            <a:endParaRPr lang="en-US" sz="1200" b="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rtl="0" fontAlgn="base">
              <a:spcBef>
                <a:spcPts val="0"/>
              </a:spcBef>
              <a:spcAft>
                <a:spcPts val="0"/>
              </a:spcAft>
              <a:buFont typeface="Arial" panose="020B0604020202020204" pitchFamily="34" charset="0"/>
              <a:buChar char="•"/>
            </a:pPr>
            <a:r>
              <a:rPr lang="en-US" sz="1200" b="0" i="0" u="sng" strike="noStrike" dirty="0">
                <a:solidFill>
                  <a:srgbClr val="1155CC"/>
                </a:solidFill>
                <a:effectLst/>
                <a:latin typeface="Open Sans" panose="020B0606030504020204" pitchFamily="34" charset="0"/>
                <a:ea typeface="Open Sans" panose="020B0606030504020204" pitchFamily="34" charset="0"/>
                <a:cs typeface="Open Sans" panose="020B0606030504020204" pitchFamily="34" charset="0"/>
                <a:hlinkClick r:id="rId8"/>
              </a:rPr>
              <a:t>HRSA’s HPSA</a:t>
            </a:r>
            <a:r>
              <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 smaller database containing information on the shortage of medical personnel, substance abuse, and region-level specifics.</a:t>
            </a:r>
          </a:p>
          <a:p>
            <a:pPr marL="285750" indent="-285750" rtl="0" fontAlgn="base">
              <a:spcBef>
                <a:spcPts val="0"/>
              </a:spcBef>
              <a:spcAft>
                <a:spcPts val="0"/>
              </a:spcAft>
              <a:buFont typeface="Arial" panose="020B0604020202020204" pitchFamily="34" charset="0"/>
              <a:buChar char="•"/>
            </a:pPr>
            <a:r>
              <a:rPr lang="en-US" sz="1200" b="0" i="0" u="sng" strike="noStrike" dirty="0">
                <a:solidFill>
                  <a:srgbClr val="1155CC"/>
                </a:solidFill>
                <a:effectLst/>
                <a:latin typeface="Open Sans" panose="020B0606030504020204" pitchFamily="34" charset="0"/>
                <a:ea typeface="Open Sans" panose="020B0606030504020204" pitchFamily="34" charset="0"/>
                <a:cs typeface="Open Sans" panose="020B0606030504020204" pitchFamily="34" charset="0"/>
                <a:hlinkClick r:id="rId9"/>
              </a:rPr>
              <a:t>https://github.com/kanikasanduja/Machine-Learaning-HPSA/blob/master/strategic-identification-health.pdf</a:t>
            </a:r>
            <a:endPar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rtl="0">
              <a:spcBef>
                <a:spcPts val="0"/>
              </a:spcBef>
              <a:spcAft>
                <a:spcPts val="0"/>
              </a:spcAft>
            </a:pPr>
            <a:r>
              <a:rPr lang="en-US" sz="12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Other</a:t>
            </a:r>
            <a:endParaRPr lang="en-US" sz="1200" b="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Additional data you wish to incorporate. </a:t>
            </a:r>
          </a:p>
          <a:p>
            <a:pPr marL="285750" indent="-285750"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All public federal datasets on crime – </a:t>
            </a:r>
            <a:r>
              <a:rPr lang="en-US" sz="1200" b="0" i="0" u="sng" strike="noStrike" dirty="0">
                <a:solidFill>
                  <a:srgbClr val="1155CC"/>
                </a:solidFill>
                <a:effectLst/>
                <a:latin typeface="Open Sans" panose="020B0606030504020204" pitchFamily="34" charset="0"/>
                <a:ea typeface="Open Sans" panose="020B0606030504020204" pitchFamily="34" charset="0"/>
                <a:cs typeface="Open Sans" panose="020B0606030504020204" pitchFamily="34" charset="0"/>
                <a:hlinkClick r:id="rId10"/>
              </a:rPr>
              <a:t>link</a:t>
            </a:r>
            <a:r>
              <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p>
          <a:p>
            <a:pPr marL="285750" indent="-285750" rtl="0" fontAlgn="base">
              <a:spcBef>
                <a:spcPts val="0"/>
              </a:spcBef>
              <a:spcAft>
                <a:spcPts val="0"/>
              </a:spcAft>
              <a:buFont typeface="Arial" panose="020B0604020202020204" pitchFamily="34" charset="0"/>
              <a:buChar char="•"/>
            </a:pPr>
            <a:r>
              <a:rPr lang="en-US" sz="12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National Household Survey on Drug Abuse (NHSDA-1996) – </a:t>
            </a:r>
            <a:r>
              <a:rPr lang="en-US" sz="1200" b="0" i="0" u="sng" strike="noStrike" dirty="0">
                <a:solidFill>
                  <a:srgbClr val="1155CC"/>
                </a:solidFill>
                <a:effectLst/>
                <a:latin typeface="Open Sans" panose="020B0606030504020204" pitchFamily="34" charset="0"/>
                <a:ea typeface="Open Sans" panose="020B0606030504020204" pitchFamily="34" charset="0"/>
                <a:cs typeface="Open Sans" panose="020B0606030504020204" pitchFamily="34" charset="0"/>
                <a:hlinkClick r:id="rId11"/>
              </a:rPr>
              <a:t>link</a:t>
            </a:r>
            <a:r>
              <a:rPr lang="en-US" sz="1200" b="0" i="0" u="sng" strike="noStrike" dirty="0">
                <a:solidFill>
                  <a:srgbClr val="1155CC"/>
                </a:solidFill>
                <a:effectLst/>
                <a:latin typeface="Open Sans" panose="020B0606030504020204" pitchFamily="34" charset="0"/>
                <a:ea typeface="Open Sans" panose="020B0606030504020204" pitchFamily="34" charset="0"/>
                <a:cs typeface="Open Sans" panose="020B0606030504020204" pitchFamily="34" charset="0"/>
              </a:rPr>
              <a:t> </a:t>
            </a:r>
          </a:p>
          <a:p>
            <a:pPr marL="285750" indent="-285750" rtl="0" fontAlgn="base">
              <a:spcBef>
                <a:spcPts val="0"/>
              </a:spcBef>
              <a:spcAft>
                <a:spcPts val="0"/>
              </a:spcAft>
              <a:buFont typeface="Arial" panose="020B0604020202020204" pitchFamily="34" charset="0"/>
              <a:buChar char="•"/>
            </a:pPr>
            <a:r>
              <a:rPr lang="en-US" sz="1200" b="0" i="0" strike="noStrike" dirty="0">
                <a:effectLst/>
                <a:latin typeface="Open Sans" panose="020B0606030504020204" pitchFamily="34" charset="0"/>
                <a:ea typeface="Open Sans" panose="020B0606030504020204" pitchFamily="34" charset="0"/>
                <a:cs typeface="Open Sans" panose="020B0606030504020204" pitchFamily="34" charset="0"/>
                <a:hlinkClick r:id="rId12"/>
              </a:rPr>
              <a:t>FTE Law Enfor</a:t>
            </a:r>
            <a:r>
              <a:rPr lang="en-US" sz="1200" dirty="0">
                <a:latin typeface="Open Sans" panose="020B0606030504020204" pitchFamily="34" charset="0"/>
                <a:ea typeface="Open Sans" panose="020B0606030504020204" pitchFamily="34" charset="0"/>
                <a:cs typeface="Open Sans" panose="020B0606030504020204" pitchFamily="34" charset="0"/>
                <a:hlinkClick r:id="rId12"/>
              </a:rPr>
              <a:t>cement Officers by County</a:t>
            </a:r>
            <a:endParaRPr lang="en-US" sz="1200" dirty="0">
              <a:latin typeface="Open Sans" panose="020B0606030504020204" pitchFamily="34" charset="0"/>
              <a:ea typeface="Open Sans" panose="020B0606030504020204" pitchFamily="34" charset="0"/>
              <a:cs typeface="Open Sans" panose="020B0606030504020204" pitchFamily="34" charset="0"/>
            </a:endParaRPr>
          </a:p>
          <a:p>
            <a:pPr marL="285750" indent="-285750" rtl="0" fontAlgn="base">
              <a:spcBef>
                <a:spcPts val="0"/>
              </a:spcBef>
              <a:spcAft>
                <a:spcPts val="0"/>
              </a:spcAft>
              <a:buFont typeface="Arial" panose="020B0604020202020204" pitchFamily="34" charset="0"/>
              <a:buChar char="•"/>
            </a:pPr>
            <a:r>
              <a:rPr lang="en-US" sz="1400" dirty="0">
                <a:latin typeface="Open Sans" panose="020B0606030504020204" pitchFamily="34" charset="0"/>
                <a:ea typeface="Open Sans" panose="020B0606030504020204" pitchFamily="34" charset="0"/>
                <a:cs typeface="Open Sans" panose="020B0606030504020204" pitchFamily="34" charset="0"/>
                <a:hlinkClick r:id="rId13"/>
              </a:rPr>
              <a:t>500 Cities Project: 2016 to 2019 | PLACES: Local Data for Better Health | CDC</a:t>
            </a:r>
            <a:endParaRPr lang="en-US" sz="1400" dirty="0">
              <a:latin typeface="Open Sans" panose="020B0606030504020204" pitchFamily="34" charset="0"/>
              <a:ea typeface="Open Sans" panose="020B0606030504020204" pitchFamily="34" charset="0"/>
              <a:cs typeface="Open Sans" panose="020B0606030504020204" pitchFamily="34" charset="0"/>
            </a:endParaRPr>
          </a:p>
          <a:p>
            <a:pPr marL="285750" indent="-285750" rtl="0" fontAlgn="base">
              <a:spcBef>
                <a:spcPts val="0"/>
              </a:spcBef>
              <a:spcAft>
                <a:spcPts val="0"/>
              </a:spcAft>
              <a:buFont typeface="Arial" panose="020B0604020202020204" pitchFamily="34" charset="0"/>
              <a:buChar char="•"/>
            </a:pPr>
            <a:r>
              <a:rPr lang="en-US" sz="1400" dirty="0">
                <a:hlinkClick r:id="rId14"/>
              </a:rPr>
              <a:t>Strategies | County Health Rankings &amp; Roadmaps</a:t>
            </a:r>
            <a:endParaRPr lang="en-US" sz="1400" b="0" i="0" strike="noStrike"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9" name="Title 1">
            <a:extLst>
              <a:ext uri="{FF2B5EF4-FFF2-40B4-BE49-F238E27FC236}">
                <a16:creationId xmlns:a16="http://schemas.microsoft.com/office/drawing/2014/main" id="{8FC00B89-A35F-8655-755E-249E3D0100B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Datasets (must use at least 2)</a:t>
            </a:r>
          </a:p>
        </p:txBody>
      </p:sp>
      <p:cxnSp>
        <p:nvCxnSpPr>
          <p:cNvPr id="3" name="Straight Arrow Connector 2">
            <a:extLst>
              <a:ext uri="{FF2B5EF4-FFF2-40B4-BE49-F238E27FC236}">
                <a16:creationId xmlns:a16="http://schemas.microsoft.com/office/drawing/2014/main" id="{76BD8965-83E1-1AA4-27B2-8C2A1D831058}"/>
              </a:ext>
            </a:extLst>
          </p:cNvPr>
          <p:cNvCxnSpPr>
            <a:cxnSpLocks/>
          </p:cNvCxnSpPr>
          <p:nvPr/>
        </p:nvCxnSpPr>
        <p:spPr>
          <a:xfrm>
            <a:off x="226031" y="4448710"/>
            <a:ext cx="233318"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AB7022EF-FE3B-55B0-0E67-74E7ED704238}"/>
              </a:ext>
            </a:extLst>
          </p:cNvPr>
          <p:cNvCxnSpPr>
            <a:cxnSpLocks/>
          </p:cNvCxnSpPr>
          <p:nvPr/>
        </p:nvCxnSpPr>
        <p:spPr>
          <a:xfrm>
            <a:off x="226031" y="3337397"/>
            <a:ext cx="233318"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648DDE81-70CF-E69E-EB3E-A6A500C633F5}"/>
              </a:ext>
            </a:extLst>
          </p:cNvPr>
          <p:cNvCxnSpPr>
            <a:cxnSpLocks/>
          </p:cNvCxnSpPr>
          <p:nvPr/>
        </p:nvCxnSpPr>
        <p:spPr>
          <a:xfrm>
            <a:off x="226031" y="2996634"/>
            <a:ext cx="233318"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13B1396-FC5C-1C61-49CB-D03339425606}"/>
              </a:ext>
            </a:extLst>
          </p:cNvPr>
          <p:cNvCxnSpPr>
            <a:cxnSpLocks/>
          </p:cNvCxnSpPr>
          <p:nvPr/>
        </p:nvCxnSpPr>
        <p:spPr>
          <a:xfrm>
            <a:off x="226031" y="2059976"/>
            <a:ext cx="233318"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8029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FC00B89-A35F-8655-755E-249E3D0100B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Proposed strategy</a:t>
            </a:r>
          </a:p>
        </p:txBody>
      </p:sp>
      <p:graphicFrame>
        <p:nvGraphicFramePr>
          <p:cNvPr id="18" name="TextBox 4">
            <a:extLst>
              <a:ext uri="{FF2B5EF4-FFF2-40B4-BE49-F238E27FC236}">
                <a16:creationId xmlns:a16="http://schemas.microsoft.com/office/drawing/2014/main" id="{A90EA2FC-05E3-BA59-C70A-D4F378C0EF24}"/>
              </a:ext>
            </a:extLst>
          </p:cNvPr>
          <p:cNvGraphicFramePr/>
          <p:nvPr>
            <p:extLst>
              <p:ext uri="{D42A27DB-BD31-4B8C-83A1-F6EECF244321}">
                <p14:modId xmlns:p14="http://schemas.microsoft.com/office/powerpoint/2010/main" val="1565780600"/>
              </p:ext>
            </p:extLst>
          </p:nvPr>
        </p:nvGraphicFramePr>
        <p:xfrm>
          <a:off x="459350" y="1845470"/>
          <a:ext cx="11242915" cy="4764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5094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1709</TotalTime>
  <Words>429</Words>
  <Application>Microsoft Office PowerPoint</Application>
  <PresentationFormat>Widescreen</PresentationFormat>
  <Paragraphs>31</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Open Sans</vt:lpstr>
      <vt:lpstr>Office Theme</vt:lpstr>
      <vt:lpstr>JAG/US Courts Hackathon </vt:lpstr>
      <vt:lpstr>Example Solution Questions</vt:lpstr>
      <vt:lpstr>Datasets (must use at least 2)</vt:lpstr>
      <vt:lpstr>Proposed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JAG/US Courts Hackathon </dc:title>
  <dc:creator>Ellis Hartley</dc:creator>
  <cp:lastModifiedBy>Ellis Hartley</cp:lastModifiedBy>
  <cp:revision>3</cp:revision>
  <dcterms:created xsi:type="dcterms:W3CDTF">2024-04-09T13:29:38Z</dcterms:created>
  <dcterms:modified xsi:type="dcterms:W3CDTF">2024-04-16T21:30:00Z</dcterms:modified>
</cp:coreProperties>
</file>