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4660"/>
  </p:normalViewPr>
  <p:slideViewPr>
    <p:cSldViewPr snapToGrid="0">
      <p:cViewPr>
        <p:scale>
          <a:sx n="62" d="100"/>
          <a:sy n="62" d="100"/>
        </p:scale>
        <p:origin x="7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52E28-AE2E-4683-9C49-A2587D3EDDD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377E977-56EA-4425-A74F-756E643F2D35}">
      <dgm:prSet/>
      <dgm:spPr/>
      <dgm:t>
        <a:bodyPr/>
        <a:lstStyle/>
        <a:p>
          <a:r>
            <a:rPr lang="en-US" dirty="0"/>
            <a:t>Join tables on regional data (city, state, or county)</a:t>
          </a:r>
        </a:p>
      </dgm:t>
    </dgm:pt>
    <dgm:pt modelId="{A48917BF-3763-43BC-ABF3-EF53278D8F87}" type="parTrans" cxnId="{8D0C72C8-6C0C-4551-8297-C4F717BD34AC}">
      <dgm:prSet/>
      <dgm:spPr/>
      <dgm:t>
        <a:bodyPr/>
        <a:lstStyle/>
        <a:p>
          <a:endParaRPr lang="en-US"/>
        </a:p>
      </dgm:t>
    </dgm:pt>
    <dgm:pt modelId="{4FDEE177-5E6D-4CD2-907C-1BB197AA756C}" type="sibTrans" cxnId="{8D0C72C8-6C0C-4551-8297-C4F717BD34AC}">
      <dgm:prSet/>
      <dgm:spPr/>
      <dgm:t>
        <a:bodyPr/>
        <a:lstStyle/>
        <a:p>
          <a:endParaRPr lang="en-US"/>
        </a:p>
      </dgm:t>
    </dgm:pt>
    <dgm:pt modelId="{0973DB9D-C1E0-446C-AA4B-1CABEDD52BCC}">
      <dgm:prSet/>
      <dgm:spPr/>
      <dgm:t>
        <a:bodyPr/>
        <a:lstStyle/>
        <a:p>
          <a:r>
            <a:rPr lang="en-US"/>
            <a:t>Develop inferential model to determine factors that increase risk of drug-related crime (assuming drug-related crime increases the risk of all other drug-related incidents), as well as doctor/healthcare shortage</a:t>
          </a:r>
        </a:p>
      </dgm:t>
    </dgm:pt>
    <dgm:pt modelId="{6AF9815B-5782-4415-9B20-CE30712CBDA0}" type="parTrans" cxnId="{3E041E0E-1082-49F5-8032-DA2D9312784F}">
      <dgm:prSet/>
      <dgm:spPr/>
      <dgm:t>
        <a:bodyPr/>
        <a:lstStyle/>
        <a:p>
          <a:endParaRPr lang="en-US"/>
        </a:p>
      </dgm:t>
    </dgm:pt>
    <dgm:pt modelId="{58387FA7-DDB4-46D1-AF2C-04F0BAB3EE03}" type="sibTrans" cxnId="{3E041E0E-1082-49F5-8032-DA2D9312784F}">
      <dgm:prSet/>
      <dgm:spPr/>
      <dgm:t>
        <a:bodyPr/>
        <a:lstStyle/>
        <a:p>
          <a:endParaRPr lang="en-US"/>
        </a:p>
      </dgm:t>
    </dgm:pt>
    <dgm:pt modelId="{B4905C55-DCC7-43DB-AFC3-A886C38F135C}">
      <dgm:prSet/>
      <dgm:spPr/>
      <dgm:t>
        <a:bodyPr/>
        <a:lstStyle/>
        <a:p>
          <a:r>
            <a:rPr lang="en-US" dirty="0"/>
            <a:t>Determine target census groups that are most at-risk for BOTH physician shortages AND drug-related crime</a:t>
          </a:r>
        </a:p>
      </dgm:t>
    </dgm:pt>
    <dgm:pt modelId="{93BCD439-1360-4981-AD0A-269580309AC9}" type="parTrans" cxnId="{E386A2F9-F808-4B47-90B2-414007CEFE8A}">
      <dgm:prSet/>
      <dgm:spPr/>
      <dgm:t>
        <a:bodyPr/>
        <a:lstStyle/>
        <a:p>
          <a:endParaRPr lang="en-US"/>
        </a:p>
      </dgm:t>
    </dgm:pt>
    <dgm:pt modelId="{CE8778B6-123F-4689-A11F-7D1D2E6509E5}" type="sibTrans" cxnId="{E386A2F9-F808-4B47-90B2-414007CEFE8A}">
      <dgm:prSet/>
      <dgm:spPr/>
      <dgm:t>
        <a:bodyPr/>
        <a:lstStyle/>
        <a:p>
          <a:endParaRPr lang="en-US"/>
        </a:p>
      </dgm:t>
    </dgm:pt>
    <dgm:pt modelId="{82364F10-2327-4D16-9621-65A0C3D02F3A}">
      <dgm:prSet/>
      <dgm:spPr/>
      <dgm:t>
        <a:bodyPr/>
        <a:lstStyle/>
        <a:p>
          <a:r>
            <a:rPr lang="en-US" dirty="0"/>
            <a:t>Research additional studies that have proposed solutions for these problems. Ideal examples would be pilot programs that have shown a measurable impact on </a:t>
          </a:r>
          <a:r>
            <a:rPr lang="en-US"/>
            <a:t>the community, </a:t>
          </a:r>
          <a:r>
            <a:rPr lang="en-US" dirty="0"/>
            <a:t>reducing either drug-related incidents or reducing healthcare shortages.</a:t>
          </a:r>
        </a:p>
      </dgm:t>
    </dgm:pt>
    <dgm:pt modelId="{387EC4BC-A52D-4216-96F5-90435D92FC4F}" type="parTrans" cxnId="{C1385090-C2FF-426A-9689-75E1E8C87355}">
      <dgm:prSet/>
      <dgm:spPr/>
      <dgm:t>
        <a:bodyPr/>
        <a:lstStyle/>
        <a:p>
          <a:endParaRPr lang="en-US"/>
        </a:p>
      </dgm:t>
    </dgm:pt>
    <dgm:pt modelId="{B0309732-5655-40A1-AE06-03279BDBA45D}" type="sibTrans" cxnId="{C1385090-C2FF-426A-9689-75E1E8C87355}">
      <dgm:prSet/>
      <dgm:spPr/>
      <dgm:t>
        <a:bodyPr/>
        <a:lstStyle/>
        <a:p>
          <a:endParaRPr lang="en-US"/>
        </a:p>
      </dgm:t>
    </dgm:pt>
    <dgm:pt modelId="{3523571E-07BF-42E9-BD66-B6F4E1E83250}">
      <dgm:prSet/>
      <dgm:spPr/>
      <dgm:t>
        <a:bodyPr/>
        <a:lstStyle/>
        <a:p>
          <a:r>
            <a:rPr lang="en-US" dirty="0"/>
            <a:t>Cite studies as a viable option for reducing risk factors moving forward </a:t>
          </a:r>
        </a:p>
      </dgm:t>
    </dgm:pt>
    <dgm:pt modelId="{5F0B84D7-76FC-45C9-BFF5-89EFBE833055}" type="parTrans" cxnId="{ED1421A0-5E4A-4DEB-8512-F555767D61B5}">
      <dgm:prSet/>
      <dgm:spPr/>
      <dgm:t>
        <a:bodyPr/>
        <a:lstStyle/>
        <a:p>
          <a:endParaRPr lang="en-US"/>
        </a:p>
      </dgm:t>
    </dgm:pt>
    <dgm:pt modelId="{B88B4316-3D67-4401-906F-E8D3280839F3}" type="sibTrans" cxnId="{ED1421A0-5E4A-4DEB-8512-F555767D61B5}">
      <dgm:prSet/>
      <dgm:spPr/>
      <dgm:t>
        <a:bodyPr/>
        <a:lstStyle/>
        <a:p>
          <a:endParaRPr lang="en-US"/>
        </a:p>
      </dgm:t>
    </dgm:pt>
    <dgm:pt modelId="{A6894C5A-AB28-4D48-8B29-CB22E24724DA}" type="pres">
      <dgm:prSet presAssocID="{7D152E28-AE2E-4683-9C49-A2587D3EDDD8}" presName="Name0" presStyleCnt="0">
        <dgm:presLayoutVars>
          <dgm:dir/>
          <dgm:resizeHandles val="exact"/>
        </dgm:presLayoutVars>
      </dgm:prSet>
      <dgm:spPr/>
    </dgm:pt>
    <dgm:pt modelId="{15F9F715-12CB-4549-880B-20C521357723}" type="pres">
      <dgm:prSet presAssocID="{A377E977-56EA-4425-A74F-756E643F2D35}" presName="node" presStyleLbl="node1" presStyleIdx="0" presStyleCnt="5" custScaleY="100000">
        <dgm:presLayoutVars>
          <dgm:bulletEnabled val="1"/>
        </dgm:presLayoutVars>
      </dgm:prSet>
      <dgm:spPr/>
    </dgm:pt>
    <dgm:pt modelId="{C5BBDDCC-7702-4ACA-9212-DC2F8B865752}" type="pres">
      <dgm:prSet presAssocID="{4FDEE177-5E6D-4CD2-907C-1BB197AA756C}" presName="sibTrans" presStyleLbl="sibTrans2D1" presStyleIdx="0" presStyleCnt="4"/>
      <dgm:spPr/>
    </dgm:pt>
    <dgm:pt modelId="{BDE9836B-2169-4534-8855-F285555D1612}" type="pres">
      <dgm:prSet presAssocID="{4FDEE177-5E6D-4CD2-907C-1BB197AA756C}" presName="connectorText" presStyleLbl="sibTrans2D1" presStyleIdx="0" presStyleCnt="4"/>
      <dgm:spPr/>
    </dgm:pt>
    <dgm:pt modelId="{1D976F8D-9119-44A2-9A48-A79B644519B0}" type="pres">
      <dgm:prSet presAssocID="{0973DB9D-C1E0-446C-AA4B-1CABEDD52BCC}" presName="node" presStyleLbl="node1" presStyleIdx="1" presStyleCnt="5">
        <dgm:presLayoutVars>
          <dgm:bulletEnabled val="1"/>
        </dgm:presLayoutVars>
      </dgm:prSet>
      <dgm:spPr/>
    </dgm:pt>
    <dgm:pt modelId="{383D65BA-420C-4BF6-AED9-93ED97C72CC1}" type="pres">
      <dgm:prSet presAssocID="{58387FA7-DDB4-46D1-AF2C-04F0BAB3EE03}" presName="sibTrans" presStyleLbl="sibTrans2D1" presStyleIdx="1" presStyleCnt="4"/>
      <dgm:spPr/>
    </dgm:pt>
    <dgm:pt modelId="{8F330D7D-50EC-4628-AB84-9264D3E49DF6}" type="pres">
      <dgm:prSet presAssocID="{58387FA7-DDB4-46D1-AF2C-04F0BAB3EE03}" presName="connectorText" presStyleLbl="sibTrans2D1" presStyleIdx="1" presStyleCnt="4"/>
      <dgm:spPr/>
    </dgm:pt>
    <dgm:pt modelId="{401EE0C7-DED6-4576-8A11-1D10A3C938E1}" type="pres">
      <dgm:prSet presAssocID="{B4905C55-DCC7-43DB-AFC3-A886C38F135C}" presName="node" presStyleLbl="node1" presStyleIdx="2" presStyleCnt="5">
        <dgm:presLayoutVars>
          <dgm:bulletEnabled val="1"/>
        </dgm:presLayoutVars>
      </dgm:prSet>
      <dgm:spPr/>
    </dgm:pt>
    <dgm:pt modelId="{D171B3FA-21DB-47CE-B332-94D24561B9A8}" type="pres">
      <dgm:prSet presAssocID="{CE8778B6-123F-4689-A11F-7D1D2E6509E5}" presName="sibTrans" presStyleLbl="sibTrans2D1" presStyleIdx="2" presStyleCnt="4"/>
      <dgm:spPr/>
    </dgm:pt>
    <dgm:pt modelId="{20DB0510-3DFC-448B-B6CB-6DFF740E8044}" type="pres">
      <dgm:prSet presAssocID="{CE8778B6-123F-4689-A11F-7D1D2E6509E5}" presName="connectorText" presStyleLbl="sibTrans2D1" presStyleIdx="2" presStyleCnt="4"/>
      <dgm:spPr/>
    </dgm:pt>
    <dgm:pt modelId="{E1797DF4-457E-4C0C-AD32-7FF07412788B}" type="pres">
      <dgm:prSet presAssocID="{82364F10-2327-4D16-9621-65A0C3D02F3A}" presName="node" presStyleLbl="node1" presStyleIdx="3" presStyleCnt="5">
        <dgm:presLayoutVars>
          <dgm:bulletEnabled val="1"/>
        </dgm:presLayoutVars>
      </dgm:prSet>
      <dgm:spPr/>
    </dgm:pt>
    <dgm:pt modelId="{1F8A77B4-758C-4ACE-B00D-44A98425BF78}" type="pres">
      <dgm:prSet presAssocID="{B0309732-5655-40A1-AE06-03279BDBA45D}" presName="sibTrans" presStyleLbl="sibTrans2D1" presStyleIdx="3" presStyleCnt="4"/>
      <dgm:spPr/>
    </dgm:pt>
    <dgm:pt modelId="{37A58B06-192F-4915-88E4-0B13DDE26D01}" type="pres">
      <dgm:prSet presAssocID="{B0309732-5655-40A1-AE06-03279BDBA45D}" presName="connectorText" presStyleLbl="sibTrans2D1" presStyleIdx="3" presStyleCnt="4"/>
      <dgm:spPr/>
    </dgm:pt>
    <dgm:pt modelId="{22E3AA98-80D4-4E5C-8464-7BE8E515B6C9}" type="pres">
      <dgm:prSet presAssocID="{3523571E-07BF-42E9-BD66-B6F4E1E83250}" presName="node" presStyleLbl="node1" presStyleIdx="4" presStyleCnt="5">
        <dgm:presLayoutVars>
          <dgm:bulletEnabled val="1"/>
        </dgm:presLayoutVars>
      </dgm:prSet>
      <dgm:spPr/>
    </dgm:pt>
  </dgm:ptLst>
  <dgm:cxnLst>
    <dgm:cxn modelId="{3E041E0E-1082-49F5-8032-DA2D9312784F}" srcId="{7D152E28-AE2E-4683-9C49-A2587D3EDDD8}" destId="{0973DB9D-C1E0-446C-AA4B-1CABEDD52BCC}" srcOrd="1" destOrd="0" parTransId="{6AF9815B-5782-4415-9B20-CE30712CBDA0}" sibTransId="{58387FA7-DDB4-46D1-AF2C-04F0BAB3EE03}"/>
    <dgm:cxn modelId="{3123870F-E062-4F2C-A3F2-38852F3B378C}" type="presOf" srcId="{CE8778B6-123F-4689-A11F-7D1D2E6509E5}" destId="{D171B3FA-21DB-47CE-B332-94D24561B9A8}" srcOrd="0" destOrd="0" presId="urn:microsoft.com/office/officeart/2005/8/layout/process1"/>
    <dgm:cxn modelId="{49326E11-0E04-4699-992C-ED27E2558E06}" type="presOf" srcId="{B0309732-5655-40A1-AE06-03279BDBA45D}" destId="{1F8A77B4-758C-4ACE-B00D-44A98425BF78}" srcOrd="0" destOrd="0" presId="urn:microsoft.com/office/officeart/2005/8/layout/process1"/>
    <dgm:cxn modelId="{86795436-5497-45C8-BE05-BBB5356DB39C}" type="presOf" srcId="{58387FA7-DDB4-46D1-AF2C-04F0BAB3EE03}" destId="{8F330D7D-50EC-4628-AB84-9264D3E49DF6}" srcOrd="1" destOrd="0" presId="urn:microsoft.com/office/officeart/2005/8/layout/process1"/>
    <dgm:cxn modelId="{BBCAFA66-389A-4D09-AB04-FBF334D44207}" type="presOf" srcId="{CE8778B6-123F-4689-A11F-7D1D2E6509E5}" destId="{20DB0510-3DFC-448B-B6CB-6DFF740E8044}" srcOrd="1" destOrd="0" presId="urn:microsoft.com/office/officeart/2005/8/layout/process1"/>
    <dgm:cxn modelId="{C1385090-C2FF-426A-9689-75E1E8C87355}" srcId="{7D152E28-AE2E-4683-9C49-A2587D3EDDD8}" destId="{82364F10-2327-4D16-9621-65A0C3D02F3A}" srcOrd="3" destOrd="0" parTransId="{387EC4BC-A52D-4216-96F5-90435D92FC4F}" sibTransId="{B0309732-5655-40A1-AE06-03279BDBA45D}"/>
    <dgm:cxn modelId="{D9162991-1B03-44A5-934A-D42263D00F2F}" type="presOf" srcId="{58387FA7-DDB4-46D1-AF2C-04F0BAB3EE03}" destId="{383D65BA-420C-4BF6-AED9-93ED97C72CC1}" srcOrd="0" destOrd="0" presId="urn:microsoft.com/office/officeart/2005/8/layout/process1"/>
    <dgm:cxn modelId="{ED1421A0-5E4A-4DEB-8512-F555767D61B5}" srcId="{7D152E28-AE2E-4683-9C49-A2587D3EDDD8}" destId="{3523571E-07BF-42E9-BD66-B6F4E1E83250}" srcOrd="4" destOrd="0" parTransId="{5F0B84D7-76FC-45C9-BFF5-89EFBE833055}" sibTransId="{B88B4316-3D67-4401-906F-E8D3280839F3}"/>
    <dgm:cxn modelId="{47115BAD-B285-414E-8DE8-708E90D36E22}" type="presOf" srcId="{7D152E28-AE2E-4683-9C49-A2587D3EDDD8}" destId="{A6894C5A-AB28-4D48-8B29-CB22E24724DA}" srcOrd="0" destOrd="0" presId="urn:microsoft.com/office/officeart/2005/8/layout/process1"/>
    <dgm:cxn modelId="{9D2DE1B5-84A5-4A37-AE13-A7EA20454B88}" type="presOf" srcId="{B0309732-5655-40A1-AE06-03279BDBA45D}" destId="{37A58B06-192F-4915-88E4-0B13DDE26D01}" srcOrd="1" destOrd="0" presId="urn:microsoft.com/office/officeart/2005/8/layout/process1"/>
    <dgm:cxn modelId="{E39D28BC-389F-478D-A76C-1879EBC18389}" type="presOf" srcId="{B4905C55-DCC7-43DB-AFC3-A886C38F135C}" destId="{401EE0C7-DED6-4576-8A11-1D10A3C938E1}" srcOrd="0" destOrd="0" presId="urn:microsoft.com/office/officeart/2005/8/layout/process1"/>
    <dgm:cxn modelId="{85068CBF-665A-4BAD-B95B-66A32ECA549B}" type="presOf" srcId="{82364F10-2327-4D16-9621-65A0C3D02F3A}" destId="{E1797DF4-457E-4C0C-AD32-7FF07412788B}" srcOrd="0" destOrd="0" presId="urn:microsoft.com/office/officeart/2005/8/layout/process1"/>
    <dgm:cxn modelId="{CEC031C8-8D6F-4EAA-A787-F9B90952EBC2}" type="presOf" srcId="{4FDEE177-5E6D-4CD2-907C-1BB197AA756C}" destId="{C5BBDDCC-7702-4ACA-9212-DC2F8B865752}" srcOrd="0" destOrd="0" presId="urn:microsoft.com/office/officeart/2005/8/layout/process1"/>
    <dgm:cxn modelId="{8D0C72C8-6C0C-4551-8297-C4F717BD34AC}" srcId="{7D152E28-AE2E-4683-9C49-A2587D3EDDD8}" destId="{A377E977-56EA-4425-A74F-756E643F2D35}" srcOrd="0" destOrd="0" parTransId="{A48917BF-3763-43BC-ABF3-EF53278D8F87}" sibTransId="{4FDEE177-5E6D-4CD2-907C-1BB197AA756C}"/>
    <dgm:cxn modelId="{34A1DDCB-D0A8-4BD9-951B-BD0DDC2CBE91}" type="presOf" srcId="{4FDEE177-5E6D-4CD2-907C-1BB197AA756C}" destId="{BDE9836B-2169-4534-8855-F285555D1612}" srcOrd="1" destOrd="0" presId="urn:microsoft.com/office/officeart/2005/8/layout/process1"/>
    <dgm:cxn modelId="{A87DF9D1-E1FE-4873-B09D-DB46FEC5260A}" type="presOf" srcId="{0973DB9D-C1E0-446C-AA4B-1CABEDD52BCC}" destId="{1D976F8D-9119-44A2-9A48-A79B644519B0}" srcOrd="0" destOrd="0" presId="urn:microsoft.com/office/officeart/2005/8/layout/process1"/>
    <dgm:cxn modelId="{7151E8DD-0C7E-4AA2-83B0-8DA339ACC804}" type="presOf" srcId="{A377E977-56EA-4425-A74F-756E643F2D35}" destId="{15F9F715-12CB-4549-880B-20C521357723}" srcOrd="0" destOrd="0" presId="urn:microsoft.com/office/officeart/2005/8/layout/process1"/>
    <dgm:cxn modelId="{32C9E5F6-F621-4244-A364-CA8DCDC0EB3F}" type="presOf" srcId="{3523571E-07BF-42E9-BD66-B6F4E1E83250}" destId="{22E3AA98-80D4-4E5C-8464-7BE8E515B6C9}" srcOrd="0" destOrd="0" presId="urn:microsoft.com/office/officeart/2005/8/layout/process1"/>
    <dgm:cxn modelId="{E386A2F9-F808-4B47-90B2-414007CEFE8A}" srcId="{7D152E28-AE2E-4683-9C49-A2587D3EDDD8}" destId="{B4905C55-DCC7-43DB-AFC3-A886C38F135C}" srcOrd="2" destOrd="0" parTransId="{93BCD439-1360-4981-AD0A-269580309AC9}" sibTransId="{CE8778B6-123F-4689-A11F-7D1D2E6509E5}"/>
    <dgm:cxn modelId="{5CC627EF-8762-4B55-A660-719D68BEE8B5}" type="presParOf" srcId="{A6894C5A-AB28-4D48-8B29-CB22E24724DA}" destId="{15F9F715-12CB-4549-880B-20C521357723}" srcOrd="0" destOrd="0" presId="urn:microsoft.com/office/officeart/2005/8/layout/process1"/>
    <dgm:cxn modelId="{999A6E76-CAB7-40C1-B02D-6A6BB830CB5C}" type="presParOf" srcId="{A6894C5A-AB28-4D48-8B29-CB22E24724DA}" destId="{C5BBDDCC-7702-4ACA-9212-DC2F8B865752}" srcOrd="1" destOrd="0" presId="urn:microsoft.com/office/officeart/2005/8/layout/process1"/>
    <dgm:cxn modelId="{7A0757C4-73CD-4622-83DE-3278B9FB083A}" type="presParOf" srcId="{C5BBDDCC-7702-4ACA-9212-DC2F8B865752}" destId="{BDE9836B-2169-4534-8855-F285555D1612}" srcOrd="0" destOrd="0" presId="urn:microsoft.com/office/officeart/2005/8/layout/process1"/>
    <dgm:cxn modelId="{1E4F4A87-3E2F-4E73-905C-EB494628F791}" type="presParOf" srcId="{A6894C5A-AB28-4D48-8B29-CB22E24724DA}" destId="{1D976F8D-9119-44A2-9A48-A79B644519B0}" srcOrd="2" destOrd="0" presId="urn:microsoft.com/office/officeart/2005/8/layout/process1"/>
    <dgm:cxn modelId="{13588FD8-AB7B-4460-9188-394FD02861B7}" type="presParOf" srcId="{A6894C5A-AB28-4D48-8B29-CB22E24724DA}" destId="{383D65BA-420C-4BF6-AED9-93ED97C72CC1}" srcOrd="3" destOrd="0" presId="urn:microsoft.com/office/officeart/2005/8/layout/process1"/>
    <dgm:cxn modelId="{EDD295D3-640D-47DE-9C54-F3C414148FC7}" type="presParOf" srcId="{383D65BA-420C-4BF6-AED9-93ED97C72CC1}" destId="{8F330D7D-50EC-4628-AB84-9264D3E49DF6}" srcOrd="0" destOrd="0" presId="urn:microsoft.com/office/officeart/2005/8/layout/process1"/>
    <dgm:cxn modelId="{4FC33F67-A305-4958-AB1C-8CDD8620FFED}" type="presParOf" srcId="{A6894C5A-AB28-4D48-8B29-CB22E24724DA}" destId="{401EE0C7-DED6-4576-8A11-1D10A3C938E1}" srcOrd="4" destOrd="0" presId="urn:microsoft.com/office/officeart/2005/8/layout/process1"/>
    <dgm:cxn modelId="{D5E528CE-A096-4D3C-B7CC-2E5CF268446A}" type="presParOf" srcId="{A6894C5A-AB28-4D48-8B29-CB22E24724DA}" destId="{D171B3FA-21DB-47CE-B332-94D24561B9A8}" srcOrd="5" destOrd="0" presId="urn:microsoft.com/office/officeart/2005/8/layout/process1"/>
    <dgm:cxn modelId="{4AEB8B54-0472-4B8C-848F-E5F8836EF251}" type="presParOf" srcId="{D171B3FA-21DB-47CE-B332-94D24561B9A8}" destId="{20DB0510-3DFC-448B-B6CB-6DFF740E8044}" srcOrd="0" destOrd="0" presId="urn:microsoft.com/office/officeart/2005/8/layout/process1"/>
    <dgm:cxn modelId="{5D6E8A53-63EF-425F-803B-BF205C0899A4}" type="presParOf" srcId="{A6894C5A-AB28-4D48-8B29-CB22E24724DA}" destId="{E1797DF4-457E-4C0C-AD32-7FF07412788B}" srcOrd="6" destOrd="0" presId="urn:microsoft.com/office/officeart/2005/8/layout/process1"/>
    <dgm:cxn modelId="{0A6AD733-3181-4FA5-B1C6-C7B79A260DF0}" type="presParOf" srcId="{A6894C5A-AB28-4D48-8B29-CB22E24724DA}" destId="{1F8A77B4-758C-4ACE-B00D-44A98425BF78}" srcOrd="7" destOrd="0" presId="urn:microsoft.com/office/officeart/2005/8/layout/process1"/>
    <dgm:cxn modelId="{849E8892-3920-42EE-800F-37CCFF3F3DBD}" type="presParOf" srcId="{1F8A77B4-758C-4ACE-B00D-44A98425BF78}" destId="{37A58B06-192F-4915-88E4-0B13DDE26D01}" srcOrd="0" destOrd="0" presId="urn:microsoft.com/office/officeart/2005/8/layout/process1"/>
    <dgm:cxn modelId="{D481AE5E-25D3-4772-92D5-C3E47E9A5CAF}" type="presParOf" srcId="{A6894C5A-AB28-4D48-8B29-CB22E24724DA}" destId="{22E3AA98-80D4-4E5C-8464-7BE8E515B6C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9F715-12CB-4549-880B-20C521357723}">
      <dsp:nvSpPr>
        <dsp:cNvPr id="0" name=""/>
        <dsp:cNvSpPr/>
      </dsp:nvSpPr>
      <dsp:spPr>
        <a:xfrm>
          <a:off x="5489"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Join tables on regional data (city, state, or county)</a:t>
          </a:r>
        </a:p>
      </dsp:txBody>
      <dsp:txXfrm>
        <a:off x="55333" y="1245477"/>
        <a:ext cx="1602120" cy="2273537"/>
      </dsp:txXfrm>
    </dsp:sp>
    <dsp:sp modelId="{C5BBDDCC-7702-4ACA-9212-DC2F8B865752}">
      <dsp:nvSpPr>
        <dsp:cNvPr id="0" name=""/>
        <dsp:cNvSpPr/>
      </dsp:nvSpPr>
      <dsp:spPr>
        <a:xfrm>
          <a:off x="1877478"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877478" y="2255631"/>
        <a:ext cx="252548" cy="253228"/>
      </dsp:txXfrm>
    </dsp:sp>
    <dsp:sp modelId="{1D976F8D-9119-44A2-9A48-A79B644519B0}">
      <dsp:nvSpPr>
        <dsp:cNvPr id="0" name=""/>
        <dsp:cNvSpPr/>
      </dsp:nvSpPr>
      <dsp:spPr>
        <a:xfrm>
          <a:off x="2388021"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Develop inferential model to determine factors that increase risk of drug-related crime (assuming drug-related crime increases the risk of all other drug-related incidents), as well as doctor/healthcare shortage</a:t>
          </a:r>
        </a:p>
      </dsp:txBody>
      <dsp:txXfrm>
        <a:off x="2437865" y="1245477"/>
        <a:ext cx="1602120" cy="2273537"/>
      </dsp:txXfrm>
    </dsp:sp>
    <dsp:sp modelId="{383D65BA-420C-4BF6-AED9-93ED97C72CC1}">
      <dsp:nvSpPr>
        <dsp:cNvPr id="0" name=""/>
        <dsp:cNvSpPr/>
      </dsp:nvSpPr>
      <dsp:spPr>
        <a:xfrm>
          <a:off x="4260010"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260010" y="2255631"/>
        <a:ext cx="252548" cy="253228"/>
      </dsp:txXfrm>
    </dsp:sp>
    <dsp:sp modelId="{401EE0C7-DED6-4576-8A11-1D10A3C938E1}">
      <dsp:nvSpPr>
        <dsp:cNvPr id="0" name=""/>
        <dsp:cNvSpPr/>
      </dsp:nvSpPr>
      <dsp:spPr>
        <a:xfrm>
          <a:off x="4770553"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Determine target census groups that are most at-risk for BOTH physician shortages AND drug-related crime</a:t>
          </a:r>
        </a:p>
      </dsp:txBody>
      <dsp:txXfrm>
        <a:off x="4820397" y="1245477"/>
        <a:ext cx="1602120" cy="2273537"/>
      </dsp:txXfrm>
    </dsp:sp>
    <dsp:sp modelId="{D171B3FA-21DB-47CE-B332-94D24561B9A8}">
      <dsp:nvSpPr>
        <dsp:cNvPr id="0" name=""/>
        <dsp:cNvSpPr/>
      </dsp:nvSpPr>
      <dsp:spPr>
        <a:xfrm>
          <a:off x="6642542"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42542" y="2255631"/>
        <a:ext cx="252548" cy="253228"/>
      </dsp:txXfrm>
    </dsp:sp>
    <dsp:sp modelId="{E1797DF4-457E-4C0C-AD32-7FF07412788B}">
      <dsp:nvSpPr>
        <dsp:cNvPr id="0" name=""/>
        <dsp:cNvSpPr/>
      </dsp:nvSpPr>
      <dsp:spPr>
        <a:xfrm>
          <a:off x="7153085"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Research additional studies that have proposed solutions for these problems. Ideal examples would be pilot programs that have shown a measurable impact on </a:t>
          </a:r>
          <a:r>
            <a:rPr lang="en-US" sz="1200" kern="1200"/>
            <a:t>the community, </a:t>
          </a:r>
          <a:r>
            <a:rPr lang="en-US" sz="1200" kern="1200" dirty="0"/>
            <a:t>reducing either drug-related incidents or reducing healthcare shortages.</a:t>
          </a:r>
        </a:p>
      </dsp:txBody>
      <dsp:txXfrm>
        <a:off x="7202929" y="1245477"/>
        <a:ext cx="1602120" cy="2273537"/>
      </dsp:txXfrm>
    </dsp:sp>
    <dsp:sp modelId="{1F8A77B4-758C-4ACE-B00D-44A98425BF78}">
      <dsp:nvSpPr>
        <dsp:cNvPr id="0" name=""/>
        <dsp:cNvSpPr/>
      </dsp:nvSpPr>
      <dsp:spPr>
        <a:xfrm>
          <a:off x="9025074"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25074" y="2255631"/>
        <a:ext cx="252548" cy="253228"/>
      </dsp:txXfrm>
    </dsp:sp>
    <dsp:sp modelId="{22E3AA98-80D4-4E5C-8464-7BE8E515B6C9}">
      <dsp:nvSpPr>
        <dsp:cNvPr id="0" name=""/>
        <dsp:cNvSpPr/>
      </dsp:nvSpPr>
      <dsp:spPr>
        <a:xfrm>
          <a:off x="9535616"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Cite studies as a viable option for reducing risk factors moving forward </a:t>
          </a:r>
        </a:p>
      </dsp:txBody>
      <dsp:txXfrm>
        <a:off x="9585460" y="1245477"/>
        <a:ext cx="1602120" cy="22735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80200-39B7-44AA-BC18-67BEE3C7A720}"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038BA-FBC3-4B92-9607-90AA47762397}" type="slidenum">
              <a:rPr lang="en-US" smtClean="0"/>
              <a:t>‹#›</a:t>
            </a:fld>
            <a:endParaRPr lang="en-US"/>
          </a:p>
        </p:txBody>
      </p:sp>
    </p:spTree>
    <p:extLst>
      <p:ext uri="{BB962C8B-B14F-4D97-AF65-F5344CB8AC3E}">
        <p14:creationId xmlns:p14="http://schemas.microsoft.com/office/powerpoint/2010/main" val="67271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038BA-FBC3-4B92-9607-90AA47762397}" type="slidenum">
              <a:rPr lang="en-US" smtClean="0"/>
              <a:t>2</a:t>
            </a:fld>
            <a:endParaRPr lang="en-US"/>
          </a:p>
        </p:txBody>
      </p:sp>
    </p:spTree>
    <p:extLst>
      <p:ext uri="{BB962C8B-B14F-4D97-AF65-F5344CB8AC3E}">
        <p14:creationId xmlns:p14="http://schemas.microsoft.com/office/powerpoint/2010/main" val="18676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B788-D585-B41A-74C6-2D5673039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D34ED-E70B-7E72-F1B5-AF172121F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11AC51-1D89-6C23-3D8C-3C9981CDEEDE}"/>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5" name="Footer Placeholder 4">
            <a:extLst>
              <a:ext uri="{FF2B5EF4-FFF2-40B4-BE49-F238E27FC236}">
                <a16:creationId xmlns:a16="http://schemas.microsoft.com/office/drawing/2014/main" id="{70B28240-7818-912E-770E-5ACFDEF1A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66F69-1E72-6A39-B126-D8AD69997386}"/>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48409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2E56-5B2A-85DB-C518-068EA89866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644F5C-B13D-7F98-9E67-DAB1722B6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0995A-77C1-D8DB-89BB-A1B295F79BD1}"/>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5" name="Footer Placeholder 4">
            <a:extLst>
              <a:ext uri="{FF2B5EF4-FFF2-40B4-BE49-F238E27FC236}">
                <a16:creationId xmlns:a16="http://schemas.microsoft.com/office/drawing/2014/main" id="{0E6D60FA-D99A-06D4-433A-42537DB2B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B8D14-02B5-0ACB-10EF-C30BC985D6A9}"/>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63804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D05DD-82FD-11FB-17F8-A50395C193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3AEF6-E7BC-AF90-B584-C3E7D3EBF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9243-FAE6-4378-D959-D0B0634CC6F1}"/>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5" name="Footer Placeholder 4">
            <a:extLst>
              <a:ext uri="{FF2B5EF4-FFF2-40B4-BE49-F238E27FC236}">
                <a16:creationId xmlns:a16="http://schemas.microsoft.com/office/drawing/2014/main" id="{B81809F6-0791-9F19-9D49-84EE93A77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DA224-3965-F106-A948-CE4E35B5110C}"/>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306228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F9FF-9759-C230-46AD-1B61E9E4C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19D04-654C-B609-746F-4487E63D0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DB079-7CAF-A737-B115-56F15D1A96B4}"/>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5" name="Footer Placeholder 4">
            <a:extLst>
              <a:ext uri="{FF2B5EF4-FFF2-40B4-BE49-F238E27FC236}">
                <a16:creationId xmlns:a16="http://schemas.microsoft.com/office/drawing/2014/main" id="{492F411C-2CD6-2548-D9E8-51DE696BC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053F0-2499-E6EC-3126-A1B5C6F7F489}"/>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88467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64CB-FD91-E425-640B-214DC1378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44333-4679-CC92-2BD6-42E364ADE7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C769F7-6C15-D0D8-A8F0-94ADEA9F8409}"/>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5" name="Footer Placeholder 4">
            <a:extLst>
              <a:ext uri="{FF2B5EF4-FFF2-40B4-BE49-F238E27FC236}">
                <a16:creationId xmlns:a16="http://schemas.microsoft.com/office/drawing/2014/main" id="{E2DF375F-AD61-B17F-D05D-D885E0609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38C4E-B416-A084-A246-B4949F904B18}"/>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354544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4E04-D50C-BC4F-325E-E573885BF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9F020-C22E-A619-605B-0242F6A1D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E1262-61DA-D83E-7E36-2A02AF3DD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3DE3B-702A-AE4F-0278-2D84DEF195CE}"/>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6" name="Footer Placeholder 5">
            <a:extLst>
              <a:ext uri="{FF2B5EF4-FFF2-40B4-BE49-F238E27FC236}">
                <a16:creationId xmlns:a16="http://schemas.microsoft.com/office/drawing/2014/main" id="{710D20F9-E1E2-5AD6-34D4-9B4B64F05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F68E8-751C-40A7-706F-665044B770AC}"/>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334612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7D09-0898-30CA-6E7B-945E682B1A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2A743-9EF3-C7EE-C8EF-11FE581C7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D1C5F-BB0D-1F93-CE4C-4CE6D5D93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A751E-8EBB-68D1-7B72-339A76B61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7ED53-6A00-1FEE-4A9E-859AF75C9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A28FA-F54D-5FA3-957D-0AF2B9DED30D}"/>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8" name="Footer Placeholder 7">
            <a:extLst>
              <a:ext uri="{FF2B5EF4-FFF2-40B4-BE49-F238E27FC236}">
                <a16:creationId xmlns:a16="http://schemas.microsoft.com/office/drawing/2014/main" id="{AAFBE65A-758C-FCCE-A6DB-2CD1BF439A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8F70F7-C031-347E-5A2F-F21B603B57CE}"/>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07769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EB9B-8E8C-1773-3E9C-D83E6FC82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ED42B-4140-87F1-A52B-B03F198465AB}"/>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4" name="Footer Placeholder 3">
            <a:extLst>
              <a:ext uri="{FF2B5EF4-FFF2-40B4-BE49-F238E27FC236}">
                <a16:creationId xmlns:a16="http://schemas.microsoft.com/office/drawing/2014/main" id="{1D794EC1-A825-DEF4-9C95-1212BDB13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01E5C-2185-E963-1FE7-4D95C2FDF7F1}"/>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1320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B71FB-5E91-0175-9D5C-11EA136067DB}"/>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3" name="Footer Placeholder 2">
            <a:extLst>
              <a:ext uri="{FF2B5EF4-FFF2-40B4-BE49-F238E27FC236}">
                <a16:creationId xmlns:a16="http://schemas.microsoft.com/office/drawing/2014/main" id="{035BE66D-20F6-F3D7-D41B-2B983F66AF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08BB25-D75B-71DD-B3C2-529E244435F6}"/>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3870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558C-1B4F-D201-5C35-18EDB472C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79BEA-9D58-ACEF-20C8-7A56E0BBA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B15DE5-4CC3-D46E-E173-42AEF3690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3F4E9-7C5A-1533-179F-3470EBE2032D}"/>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6" name="Footer Placeholder 5">
            <a:extLst>
              <a:ext uri="{FF2B5EF4-FFF2-40B4-BE49-F238E27FC236}">
                <a16:creationId xmlns:a16="http://schemas.microsoft.com/office/drawing/2014/main" id="{B47C39C5-E5C2-D842-28B3-7E230963B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A4F47-6A3E-F910-9627-726D044024E5}"/>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01760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CF1A-0C6F-0C00-9857-F117B06BB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53DB0-039A-237F-8288-C9BA87893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6B615-EF05-1AE0-55FC-D2234192B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D41A6-F8F9-EEEA-BBDC-7E3CA93C269E}"/>
              </a:ext>
            </a:extLst>
          </p:cNvPr>
          <p:cNvSpPr>
            <a:spLocks noGrp="1"/>
          </p:cNvSpPr>
          <p:nvPr>
            <p:ph type="dt" sz="half" idx="10"/>
          </p:nvPr>
        </p:nvSpPr>
        <p:spPr/>
        <p:txBody>
          <a:bodyPr/>
          <a:lstStyle/>
          <a:p>
            <a:fld id="{B72488C9-BD5C-4694-ADF6-DD3A108372C8}" type="datetimeFigureOut">
              <a:rPr lang="en-US" smtClean="0"/>
              <a:t>4/9/2024</a:t>
            </a:fld>
            <a:endParaRPr lang="en-US"/>
          </a:p>
        </p:txBody>
      </p:sp>
      <p:sp>
        <p:nvSpPr>
          <p:cNvPr id="6" name="Footer Placeholder 5">
            <a:extLst>
              <a:ext uri="{FF2B5EF4-FFF2-40B4-BE49-F238E27FC236}">
                <a16:creationId xmlns:a16="http://schemas.microsoft.com/office/drawing/2014/main" id="{E88CDC29-9D35-A2D9-4620-900A4E7A6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A7F77-A877-DC28-943B-42BCDF5AF798}"/>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1802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AA37B-FA68-E6B6-A99B-4A342834F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DFFBD-53D3-A3D9-0A5B-409CC50F4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84A96-A609-9A0F-9EF5-C72C3DD74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2488C9-BD5C-4694-ADF6-DD3A108372C8}" type="datetimeFigureOut">
              <a:rPr lang="en-US" smtClean="0"/>
              <a:t>4/9/2024</a:t>
            </a:fld>
            <a:endParaRPr lang="en-US"/>
          </a:p>
        </p:txBody>
      </p:sp>
      <p:sp>
        <p:nvSpPr>
          <p:cNvPr id="5" name="Footer Placeholder 4">
            <a:extLst>
              <a:ext uri="{FF2B5EF4-FFF2-40B4-BE49-F238E27FC236}">
                <a16:creationId xmlns:a16="http://schemas.microsoft.com/office/drawing/2014/main" id="{34A6F11D-DD76-E550-CDCE-D1C971E64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532914-19B5-57C0-6FB3-F7E343223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395295-4542-4DBF-8662-BBF006560052}" type="slidenum">
              <a:rPr lang="en-US" smtClean="0"/>
              <a:t>‹#›</a:t>
            </a:fld>
            <a:endParaRPr lang="en-US"/>
          </a:p>
        </p:txBody>
      </p:sp>
    </p:spTree>
    <p:extLst>
      <p:ext uri="{BB962C8B-B14F-4D97-AF65-F5344CB8AC3E}">
        <p14:creationId xmlns:p14="http://schemas.microsoft.com/office/powerpoint/2010/main" val="36408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ata.hrsa.gov/data/download" TargetMode="External"/><Relationship Id="rId3" Type="http://schemas.openxmlformats.org/officeDocument/2006/relationships/hyperlink" Target="https://learcat.bjs.ojp.gov/AnalyticsOnDemand?Entity%20Selector=Incidents&amp;Variable%201=State&amp;Variable%202=Data%20Year&amp;Data%20Year=2022&amp;Display=Tablez" TargetMode="External"/><Relationship Id="rId7" Type="http://schemas.openxmlformats.org/officeDocument/2006/relationships/hyperlink" Target="https://www.washingtonpost.com/national/2019/07/18/how-download-use-dea-pain-pills-database/" TargetMode="External"/><Relationship Id="rId2" Type="http://schemas.openxmlformats.org/officeDocument/2006/relationships/hyperlink" Target="https://www.icpsr.umich.edu/web/ICPSR/series/128" TargetMode="External"/><Relationship Id="rId1" Type="http://schemas.openxmlformats.org/officeDocument/2006/relationships/slideLayout" Target="../slideLayouts/slideLayout2.xml"/><Relationship Id="rId6" Type="http://schemas.openxmlformats.org/officeDocument/2006/relationships/hyperlink" Target="https://data.census.gov/table" TargetMode="External"/><Relationship Id="rId11" Type="http://schemas.openxmlformats.org/officeDocument/2006/relationships/hyperlink" Target="https://catalog.data.gov/dataset/national-household-survey-on-drug-abuse-nhsda-1996" TargetMode="External"/><Relationship Id="rId5" Type="http://schemas.openxmlformats.org/officeDocument/2006/relationships/hyperlink" Target="https://wonder.cdc.gov/" TargetMode="External"/><Relationship Id="rId10" Type="http://schemas.openxmlformats.org/officeDocument/2006/relationships/hyperlink" Target="https://catalog.data.gov/dataset/?tags=crime&amp;organization_type=Federal+Government" TargetMode="External"/><Relationship Id="rId4" Type="http://schemas.openxmlformats.org/officeDocument/2006/relationships/hyperlink" Target="https://www.cdc.gov/nchs/nvss/index.htm" TargetMode="External"/><Relationship Id="rId9" Type="http://schemas.openxmlformats.org/officeDocument/2006/relationships/hyperlink" Target="https://github.com/kanikasanduja/Machine-Learaning-HPSA/blob/master/strategic-identification-health.pdf"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5902-E6D3-5742-F1D6-A1E78A795A8F}"/>
              </a:ext>
            </a:extLst>
          </p:cNvPr>
          <p:cNvSpPr>
            <a:spLocks noGrp="1"/>
          </p:cNvSpPr>
          <p:nvPr>
            <p:ph type="ctrTitle"/>
          </p:nvPr>
        </p:nvSpPr>
        <p:spPr/>
        <p:txBody>
          <a:bodyPr>
            <a:normAutofit/>
          </a:bodyPr>
          <a:lstStyle/>
          <a:p>
            <a:r>
              <a:rPr lang="en-US" sz="5400" dirty="0">
                <a:latin typeface="Open Sans" panose="020B0606030504020204" pitchFamily="34" charset="0"/>
                <a:ea typeface="Open Sans" panose="020B0606030504020204" pitchFamily="34" charset="0"/>
                <a:cs typeface="Open Sans" panose="020B0606030504020204" pitchFamily="34" charset="0"/>
              </a:rPr>
              <a:t>JAG/US Courts Hackathon </a:t>
            </a:r>
          </a:p>
        </p:txBody>
      </p:sp>
      <p:sp>
        <p:nvSpPr>
          <p:cNvPr id="3" name="Subtitle 2">
            <a:extLst>
              <a:ext uri="{FF2B5EF4-FFF2-40B4-BE49-F238E27FC236}">
                <a16:creationId xmlns:a16="http://schemas.microsoft.com/office/drawing/2014/main" id="{AC86EA9F-B95B-D5CB-5C38-5092378BB29A}"/>
              </a:ext>
            </a:extLst>
          </p:cNvPr>
          <p:cNvSpPr>
            <a:spLocks noGrp="1"/>
          </p:cNvSpPr>
          <p:nvPr>
            <p:ph type="subTitle"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Team Resources and Strategy</a:t>
            </a:r>
          </a:p>
        </p:txBody>
      </p:sp>
    </p:spTree>
    <p:extLst>
      <p:ext uri="{BB962C8B-B14F-4D97-AF65-F5344CB8AC3E}">
        <p14:creationId xmlns:p14="http://schemas.microsoft.com/office/powerpoint/2010/main" val="30783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A611F-2D6E-4363-E64C-E7FA24D4F86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Example Solution Questions</a:t>
            </a:r>
          </a:p>
        </p:txBody>
      </p:sp>
      <p:pic>
        <p:nvPicPr>
          <p:cNvPr id="1026" name="Picture 2">
            <a:extLst>
              <a:ext uri="{FF2B5EF4-FFF2-40B4-BE49-F238E27FC236}">
                <a16:creationId xmlns:a16="http://schemas.microsoft.com/office/drawing/2014/main" id="{B67F5F5F-F549-CD74-4FD7-5D1157CC90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2225" y="2224211"/>
            <a:ext cx="11327549" cy="393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33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98A2A0-BB16-2A78-C547-17550134DBFD}"/>
              </a:ext>
            </a:extLst>
          </p:cNvPr>
          <p:cNvSpPr txBox="1"/>
          <p:nvPr/>
        </p:nvSpPr>
        <p:spPr>
          <a:xfrm>
            <a:off x="459349" y="1744215"/>
            <a:ext cx="11386753" cy="5047536"/>
          </a:xfrm>
          <a:prstGeom prst="rect">
            <a:avLst/>
          </a:prstGeom>
          <a:noFill/>
        </p:spPr>
        <p:txBody>
          <a:bodyPr wrap="square">
            <a:spAutoFit/>
          </a:bodyPr>
          <a:lstStyle/>
          <a:p>
            <a:pPr rtl="0">
              <a:spcBef>
                <a:spcPts val="0"/>
              </a:spcBef>
              <a:spcAft>
                <a:spcPts val="0"/>
              </a:spcAft>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Violent Crime &amp; LE Employee Data:</a:t>
            </a:r>
            <a:endParaRPr lang="en-US" sz="14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2"/>
              </a:rPr>
              <a:t>FBI’s NIBRS</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database containing information on crime in the US, including drug abuse. Data breakdowns include region, offense type, demographics, and more. NIBRS’s website includes the ability to download data as well as visualizations to support data exploration.</a:t>
            </a: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3"/>
              </a:rPr>
              <a:t>DJA’s LEARCAT</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LEARCAT data offers count-based data by region, relationship to victim, crime category, year, victim characteristics, and more.</a:t>
            </a:r>
          </a:p>
          <a:p>
            <a:pPr rtl="0">
              <a:spcBef>
                <a:spcPts val="0"/>
              </a:spcBef>
              <a:spcAft>
                <a:spcPts val="0"/>
              </a:spcAft>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Overdose Death/Mortality &amp; Public Health Data:</a:t>
            </a:r>
            <a:endParaRPr lang="en-US" sz="14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4"/>
              </a:rPr>
              <a:t>CDC’s NVSS</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 extensive database with relation to drug mortality, and death counts for overdoses by state and drug.</a:t>
            </a: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5"/>
              </a:rPr>
              <a:t>CDC’s WONDER</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wide array of date-limited public health data. </a:t>
            </a:r>
          </a:p>
          <a:p>
            <a:pPr rtl="0">
              <a:spcBef>
                <a:spcPts val="0"/>
              </a:spcBef>
              <a:spcAft>
                <a:spcPts val="0"/>
              </a:spcAft>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Demographic Data:</a:t>
            </a:r>
            <a:endParaRPr lang="en-US" sz="14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6"/>
              </a:rPr>
              <a:t>US Census Data</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The federal database of census information, with varying geographic-based demographics including food insecurity, poverty, summary statistics and the largest number of options for unique variable selection in this hackathon.</a:t>
            </a:r>
          </a:p>
          <a:p>
            <a:pPr rtl="0">
              <a:spcBef>
                <a:spcPts val="0"/>
              </a:spcBef>
              <a:spcAft>
                <a:spcPts val="0"/>
              </a:spcAft>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Prescription Drug Data</a:t>
            </a:r>
            <a:endParaRPr lang="en-US" sz="14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7"/>
              </a:rPr>
              <a:t>DEA’s ARCOS (through Washington Post)</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Data regarding purchase of pain pills, including area, drug, dosage, and pharmacy. Some data may require a free Washington Post account.</a:t>
            </a:r>
          </a:p>
          <a:p>
            <a:pPr rtl="0">
              <a:spcBef>
                <a:spcPts val="0"/>
              </a:spcBef>
              <a:spcAft>
                <a:spcPts val="0"/>
              </a:spcAft>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Healthcare Workforce</a:t>
            </a:r>
            <a:endParaRPr lang="en-US" sz="14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8"/>
              </a:rPr>
              <a:t>HRSA’s HPSA</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smaller database containing information on the shortage of medical personnel, substance abuse, and region-level specifics.</a:t>
            </a:r>
          </a:p>
          <a:p>
            <a:pPr marL="285750" indent="-285750" rtl="0" fontAlgn="base">
              <a:spcBef>
                <a:spcPts val="0"/>
              </a:spcBef>
              <a:spcAft>
                <a:spcPts val="0"/>
              </a:spcAft>
              <a:buFont typeface="Arial" panose="020B0604020202020204" pitchFamily="34" charset="0"/>
              <a:buChar char="•"/>
            </a:pP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9"/>
              </a:rPr>
              <a:t>https://github.com/kanikasanduja/Machine-Learaning-HPSA/blob/master/strategic-identification-health.pdf</a:t>
            </a:r>
            <a:endPar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rtl="0">
              <a:spcBef>
                <a:spcPts val="0"/>
              </a:spcBef>
              <a:spcAft>
                <a:spcPts val="0"/>
              </a:spcAft>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Other</a:t>
            </a:r>
            <a:endParaRPr lang="en-US" sz="14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Additional data you wish to incorporate. </a:t>
            </a:r>
          </a:p>
          <a:p>
            <a:pPr marL="285750"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All public federal datasets on crime – </a:t>
            </a: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10"/>
              </a:rPr>
              <a:t>link</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p>
          <a:p>
            <a:pPr marL="285750"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National Household Survey on Drug Abuse (NHSDA-1996) – </a:t>
            </a:r>
            <a:r>
              <a:rPr lang="en-US" sz="14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11"/>
              </a:rPr>
              <a:t>link</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1">
            <a:extLst>
              <a:ext uri="{FF2B5EF4-FFF2-40B4-BE49-F238E27FC236}">
                <a16:creationId xmlns:a16="http://schemas.microsoft.com/office/drawing/2014/main" id="{8FC00B89-A35F-8655-755E-249E3D0100B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Datasets (must use at least 2)</a:t>
            </a:r>
          </a:p>
        </p:txBody>
      </p:sp>
    </p:spTree>
    <p:extLst>
      <p:ext uri="{BB962C8B-B14F-4D97-AF65-F5344CB8AC3E}">
        <p14:creationId xmlns:p14="http://schemas.microsoft.com/office/powerpoint/2010/main" val="219802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FC00B89-A35F-8655-755E-249E3D0100B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strategy</a:t>
            </a:r>
          </a:p>
        </p:txBody>
      </p:sp>
      <p:graphicFrame>
        <p:nvGraphicFramePr>
          <p:cNvPr id="18" name="TextBox 4">
            <a:extLst>
              <a:ext uri="{FF2B5EF4-FFF2-40B4-BE49-F238E27FC236}">
                <a16:creationId xmlns:a16="http://schemas.microsoft.com/office/drawing/2014/main" id="{A90EA2FC-05E3-BA59-C70A-D4F378C0EF24}"/>
              </a:ext>
            </a:extLst>
          </p:cNvPr>
          <p:cNvGraphicFramePr/>
          <p:nvPr>
            <p:extLst>
              <p:ext uri="{D42A27DB-BD31-4B8C-83A1-F6EECF244321}">
                <p14:modId xmlns:p14="http://schemas.microsoft.com/office/powerpoint/2010/main" val="1565780600"/>
              </p:ext>
            </p:extLst>
          </p:nvPr>
        </p:nvGraphicFramePr>
        <p:xfrm>
          <a:off x="459350" y="1845470"/>
          <a:ext cx="11242915" cy="4764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5094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399</Words>
  <Application>Microsoft Office PowerPoint</Application>
  <PresentationFormat>Widescreen</PresentationFormat>
  <Paragraphs>28</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Open Sans</vt:lpstr>
      <vt:lpstr>Office Theme</vt:lpstr>
      <vt:lpstr>JAG/US Courts Hackathon </vt:lpstr>
      <vt:lpstr>Example Solution Questions</vt:lpstr>
      <vt:lpstr>Datasets (must use at least 2)</vt:lpstr>
      <vt:lpstr>Proposed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JAG/US Courts Hackathon </dc:title>
  <dc:creator>Ellis Hartley</dc:creator>
  <cp:lastModifiedBy>Ellis Hartley</cp:lastModifiedBy>
  <cp:revision>2</cp:revision>
  <dcterms:created xsi:type="dcterms:W3CDTF">2024-04-09T13:29:38Z</dcterms:created>
  <dcterms:modified xsi:type="dcterms:W3CDTF">2024-04-09T13:53:37Z</dcterms:modified>
</cp:coreProperties>
</file>