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Johnny Appleseed"/>
          <p:cNvSpPr txBox="1"/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3000">
                <a:solidFill>
                  <a:srgbClr val="9D9D9D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6" name="“Type a quote here.”"/>
          <p:cNvSpPr txBox="1"/>
          <p:nvPr>
            <p:ph type="body" sz="quarter" idx="14"/>
          </p:nvPr>
        </p:nvSpPr>
        <p:spPr>
          <a:xfrm>
            <a:off x="1270000" y="4298950"/>
            <a:ext cx="10464800" cy="622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mage"/>
          <p:cNvSpPr/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/>
          <p:nvPr>
            <p:ph type="pic" sz="half" idx="13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Image"/>
          <p:cNvSpPr/>
          <p:nvPr>
            <p:ph type="pic" sz="half" idx="13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Image"/>
          <p:cNvSpPr/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Image"/>
          <p:cNvSpPr/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Image"/>
          <p:cNvSpPr/>
          <p:nvPr>
            <p:ph type="pic" sz="half" idx="15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korneljm@nv.doe.gov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anar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Canary</a:t>
            </a:r>
          </a:p>
        </p:txBody>
      </p:sp>
      <p:sp>
        <p:nvSpPr>
          <p:cNvPr id="132" name="Hart Kornell, STL/MSTS, korneljm@nv.doe.gov, 805.681.2309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Hart Kornell, STL/MSTS, </a:t>
            </a:r>
            <a:r>
              <a:rPr u="sng">
                <a:hlinkClick r:id="rId2" invalidUrl="" action="" tgtFrame="" tooltip="" history="1" highlightClick="0" endSnd="0"/>
              </a:rPr>
              <a:t>korneljm@nv.doe.gov</a:t>
            </a:r>
            <a:r>
              <a:t>, 805.681.2309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60" name="A useful platform was built on a risibly small budget…"/>
          <p:cNvSpPr txBox="1"/>
          <p:nvPr>
            <p:ph type="body" sz="half" idx="1"/>
          </p:nvPr>
        </p:nvSpPr>
        <p:spPr>
          <a:xfrm>
            <a:off x="508000" y="3035300"/>
            <a:ext cx="5519887" cy="57277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 useful platform was built on a risibly small budget</a:t>
            </a:r>
          </a:p>
          <a:p>
            <a:pPr>
              <a:buBlip>
                <a:blip r:embed="rId2"/>
              </a:buBlip>
            </a:pPr>
            <a:r>
              <a:t>Distribution is broad</a:t>
            </a:r>
          </a:p>
          <a:p>
            <a:pPr>
              <a:buBlip>
                <a:blip r:embed="rId2"/>
              </a:buBlip>
            </a:pPr>
            <a:r>
              <a:t>The LUNARCAT investment in Canary will (we hope) continue to pay dividends in our mission space for the next decade</a:t>
            </a:r>
          </a:p>
        </p:txBody>
      </p:sp>
      <p:pic>
        <p:nvPicPr>
          <p:cNvPr id="161" name="Secret nuclear bunker.png" descr="Secret nuclear bunk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09618" y="4216591"/>
            <a:ext cx="5980832" cy="46289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ultisensor plat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Multisensor platform</a:t>
            </a:r>
          </a:p>
        </p:txBody>
      </p:sp>
      <p:sp>
        <p:nvSpPr>
          <p:cNvPr id="135" name="Canary is a multisensor, multicomms platform for persistent monitor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Canary is a multisensor, multicomms platform for persistent monitoring</a:t>
            </a:r>
          </a:p>
          <a:p>
            <a:pPr lvl="1">
              <a:buBlip>
                <a:blip r:embed="rId2"/>
              </a:buBlip>
            </a:pPr>
            <a:r>
              <a:t>It is inexpensive</a:t>
            </a:r>
          </a:p>
          <a:p>
            <a:pPr lvl="1">
              <a:buBlip>
                <a:blip r:embed="rId2"/>
              </a:buBlip>
            </a:pPr>
            <a:r>
              <a:t>It uses standard interfaces</a:t>
            </a:r>
          </a:p>
          <a:p>
            <a:pPr lvl="1">
              <a:buBlip>
                <a:blip r:embed="rId2"/>
              </a:buBlip>
            </a:pPr>
            <a:r>
              <a:t>It is designed to be easily extended via plugin daughtercard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esign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Design goals</a:t>
            </a:r>
          </a:p>
        </p:txBody>
      </p:sp>
      <p:sp>
        <p:nvSpPr>
          <p:cNvPr id="138" name="A flexible low-cost platform for CBRNE persistent monitor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 flexible low-cost platform for CBRNE persistent monitoring</a:t>
            </a:r>
          </a:p>
          <a:p>
            <a:pPr>
              <a:buBlip>
                <a:blip r:embed="rId2"/>
              </a:buBlip>
            </a:pPr>
            <a:r>
              <a:t>A zero-training end-user design</a:t>
            </a:r>
          </a:p>
          <a:p>
            <a:pPr>
              <a:buBlip>
                <a:blip r:embed="rId2"/>
              </a:buBlip>
            </a:pPr>
            <a:r>
              <a:t>Assumed</a:t>
            </a:r>
          </a:p>
          <a:p>
            <a:pPr lvl="1">
              <a:buBlip>
                <a:blip r:embed="rId2"/>
              </a:buBlip>
            </a:pPr>
            <a:r>
              <a:t>Ignorance: We don’t know what people will want to do with it</a:t>
            </a:r>
          </a:p>
          <a:p>
            <a:pPr lvl="1">
              <a:buBlip>
                <a:blip r:embed="rId2"/>
              </a:buBlip>
            </a:pPr>
            <a:r>
              <a:t>Complex processing: Sense-making will be possible with high volumes of multisensor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141" name="Temperature, pressure, humidity, infrasound, sound, ultrasound, light, PIR, GPS, accelerometer, magnetome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5572" indent="-385572" defTabSz="537463">
              <a:spcBef>
                <a:spcPts val="3800"/>
              </a:spcBef>
              <a:buBlip>
                <a:blip r:embed="rId2"/>
              </a:buBlip>
              <a:defRPr sz="3128"/>
            </a:pPr>
            <a:r>
              <a:t>Temperature, pressure, humidity, infrasound, sound, ultrasound, light, PIR, GPS, accelerometer, magnetometer</a:t>
            </a:r>
          </a:p>
          <a:p>
            <a:pPr marL="385572" indent="-385572" defTabSz="537463">
              <a:spcBef>
                <a:spcPts val="3800"/>
              </a:spcBef>
              <a:buBlip>
                <a:blip r:embed="rId2"/>
              </a:buBlip>
              <a:defRPr sz="3128"/>
            </a:pPr>
            <a:r>
              <a:t>Standard software interfaces (APIs): Contiki OS, MQTT, C and other compilers</a:t>
            </a:r>
          </a:p>
          <a:p>
            <a:pPr marL="385572" indent="-385572" defTabSz="537463">
              <a:spcBef>
                <a:spcPts val="3800"/>
              </a:spcBef>
              <a:buBlip>
                <a:blip r:embed="rId2"/>
              </a:buBlip>
              <a:defRPr sz="3128"/>
            </a:pPr>
            <a:r>
              <a:t>Standard hardware interface: I2C (serial and parallel)</a:t>
            </a:r>
          </a:p>
          <a:p>
            <a:pPr marL="385572" indent="-385572" defTabSz="537463">
              <a:spcBef>
                <a:spcPts val="3800"/>
              </a:spcBef>
              <a:buBlip>
                <a:blip r:embed="rId2"/>
              </a:buBlip>
              <a:defRPr sz="3128"/>
            </a:pPr>
            <a:r>
              <a:t>Self-organizing: both proximal (100 meter) and distal (16 kilometer) meshes</a:t>
            </a:r>
          </a:p>
          <a:p>
            <a:pPr marL="385572" indent="-385572" defTabSz="537463">
              <a:spcBef>
                <a:spcPts val="3800"/>
              </a:spcBef>
              <a:buBlip>
                <a:blip r:embed="rId2"/>
              </a:buBlip>
              <a:defRPr sz="3128"/>
            </a:pPr>
            <a:r>
              <a:t>Low-power: Nominal lifetime of eleven years unattended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mplementation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 (2)</a:t>
            </a:r>
          </a:p>
        </p:txBody>
      </p:sp>
      <p:sp>
        <p:nvSpPr>
          <p:cNvPr id="144" name="Open source: Both hardware circuit board design and all firmware (Creative Commons License); chosen so tha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4617" indent="-364617" defTabSz="508254">
              <a:spcBef>
                <a:spcPts val="3600"/>
              </a:spcBef>
              <a:buBlip>
                <a:blip r:embed="rId2"/>
              </a:buBlip>
              <a:defRPr sz="2958"/>
            </a:pPr>
            <a:r>
              <a:t>Open source: Both hardware circuit board design and all firmware (Creative Commons License); chosen so that:</a:t>
            </a:r>
          </a:p>
          <a:p>
            <a:pPr lvl="1" marL="729234" indent="-364617" defTabSz="508254">
              <a:spcBef>
                <a:spcPts val="3600"/>
              </a:spcBef>
              <a:buBlip>
                <a:blip r:embed="rId2"/>
              </a:buBlip>
              <a:defRPr sz="2958"/>
            </a:pPr>
            <a:r>
              <a:t>No license or registration fees</a:t>
            </a:r>
          </a:p>
          <a:p>
            <a:pPr lvl="1" marL="729234" indent="-364617" defTabSz="508254">
              <a:spcBef>
                <a:spcPts val="3600"/>
              </a:spcBef>
              <a:buBlip>
                <a:blip r:embed="rId2"/>
              </a:buBlip>
              <a:defRPr sz="2958"/>
            </a:pPr>
            <a:r>
              <a:t>Canary apps and extensions can be proprietary with no legal entanglements</a:t>
            </a:r>
          </a:p>
          <a:p>
            <a:pPr marL="364617" indent="-364617" defTabSz="508254">
              <a:spcBef>
                <a:spcPts val="3600"/>
              </a:spcBef>
              <a:buBlip>
                <a:blip r:embed="rId2"/>
              </a:buBlip>
              <a:defRPr sz="2958"/>
            </a:pPr>
            <a:r>
              <a:t>Inexpensive: About $150 ea</a:t>
            </a:r>
          </a:p>
          <a:p>
            <a:pPr marL="364617" indent="-364617" defTabSz="508254">
              <a:spcBef>
                <a:spcPts val="3600"/>
              </a:spcBef>
              <a:buBlip>
                <a:blip r:embed="rId2"/>
              </a:buBlip>
              <a:defRPr sz="2958"/>
            </a:pPr>
            <a:r>
              <a:t>Future-proof, as far as we could: Uncommonly modular board design so sensors, memory, or CPG/GPU can be replaced without changing interfaces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Distrib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Distribution</a:t>
            </a:r>
          </a:p>
        </p:txBody>
      </p:sp>
      <p:sp>
        <p:nvSpPr>
          <p:cNvPr id="147" name="Canary has been distributed to developers 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Canary has been distributed to developers at</a:t>
            </a:r>
          </a:p>
          <a:p>
            <a:pPr lvl="1">
              <a:buBlip>
                <a:blip r:embed="rId2"/>
              </a:buBlip>
            </a:pPr>
            <a:r>
              <a:t>National Laboratories: SNL, PNNL, ORNL, LANL, LBNL, SRNL</a:t>
            </a:r>
          </a:p>
          <a:p>
            <a:pPr lvl="1">
              <a:buBlip>
                <a:blip r:embed="rId2"/>
              </a:buBlip>
            </a:pPr>
            <a:r>
              <a:t>Universities: Berkeley, Davis, RPI, Virginia Tech, West Point</a:t>
            </a:r>
          </a:p>
          <a:p>
            <a:pPr lvl="1">
              <a:buBlip>
                <a:blip r:embed="rId2"/>
              </a:buBlip>
            </a:pPr>
            <a:r>
              <a:t>To operational mission teams at RSL and in the 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nteg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Integration</a:t>
            </a:r>
          </a:p>
        </p:txBody>
      </p:sp>
      <p:sp>
        <p:nvSpPr>
          <p:cNvPr id="150" name="Canaries have been/are being integrated wit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1381" indent="-381381" defTabSz="531622">
              <a:spcBef>
                <a:spcPts val="3800"/>
              </a:spcBef>
              <a:buBlip>
                <a:blip r:embed="rId2"/>
              </a:buBlip>
              <a:defRPr sz="3094"/>
            </a:pPr>
            <a:r>
              <a:t>Canaries have been/are being integrated with </a:t>
            </a:r>
          </a:p>
          <a:p>
            <a:pPr lvl="1" marL="762762" indent="-381381" defTabSz="531622">
              <a:spcBef>
                <a:spcPts val="3800"/>
              </a:spcBef>
              <a:buBlip>
                <a:blip r:embed="rId2"/>
              </a:buBlip>
              <a:defRPr sz="3094"/>
            </a:pPr>
            <a:r>
              <a:t>Chemical sensing </a:t>
            </a:r>
          </a:p>
          <a:p>
            <a:pPr lvl="1" marL="762762" indent="-381381" defTabSz="531622">
              <a:spcBef>
                <a:spcPts val="3800"/>
              </a:spcBef>
              <a:buBlip>
                <a:blip r:embed="rId2"/>
              </a:buBlip>
              <a:defRPr sz="3094"/>
            </a:pPr>
            <a:r>
              <a:t>Vehicle tracking</a:t>
            </a:r>
          </a:p>
          <a:p>
            <a:pPr lvl="1" marL="762762" indent="-381381" defTabSz="531622">
              <a:spcBef>
                <a:spcPts val="3800"/>
              </a:spcBef>
              <a:buBlip>
                <a:blip r:embed="rId2"/>
              </a:buBlip>
              <a:defRPr sz="3094"/>
            </a:pPr>
            <a:r>
              <a:t>Vehicle identification</a:t>
            </a:r>
          </a:p>
          <a:p>
            <a:pPr lvl="1" marL="762762" indent="-381381" defTabSz="531622">
              <a:spcBef>
                <a:spcPts val="3800"/>
              </a:spcBef>
              <a:buBlip>
                <a:blip r:embed="rId2"/>
              </a:buBlip>
              <a:defRPr sz="3094"/>
            </a:pPr>
            <a:r>
              <a:t>High-speed cameras</a:t>
            </a:r>
          </a:p>
          <a:p>
            <a:pPr lvl="2" marL="1144143" indent="-381381" defTabSz="531622">
              <a:spcBef>
                <a:spcPts val="3800"/>
              </a:spcBef>
              <a:buBlip>
                <a:blip r:embed="rId2"/>
              </a:buBlip>
              <a:defRPr sz="3094"/>
            </a:pPr>
            <a:r>
              <a:t>A validation of ‘ignorance-based design:’ we never thought of the light sensor on the Canaries being used as a visual tachometer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ample ap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Sample application</a:t>
            </a:r>
          </a:p>
        </p:txBody>
      </p:sp>
      <p:sp>
        <p:nvSpPr>
          <p:cNvPr id="153" name="Can we tell what’s going on inside the building from outsid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Can we tell what’s going on inside the building from outside?</a:t>
            </a:r>
          </a:p>
          <a:p>
            <a:pPr lvl="1">
              <a:buBlip>
                <a:blip r:embed="rId2"/>
              </a:buBlip>
            </a:pPr>
            <a:r>
              <a:t>Two Canaries at </a:t>
            </a:r>
            <a:br/>
            <a:r>
              <a:t>the Lawrence </a:t>
            </a:r>
            <a:br/>
            <a:r>
              <a:t>Berkeley 88-Inch </a:t>
            </a:r>
            <a:br/>
            <a:r>
              <a:t>Cyclotron</a:t>
            </a:r>
          </a:p>
          <a:p>
            <a:pPr lvl="1">
              <a:buBlip>
                <a:blip r:embed="rId2"/>
              </a:buBlip>
            </a:pPr>
            <a:r>
              <a:t>Power cycling </a:t>
            </a:r>
            <a:br/>
            <a:r>
              <a:t>clearly present</a:t>
            </a:r>
            <a:br/>
            <a:r>
              <a:t>from outside the </a:t>
            </a:r>
            <a:br/>
            <a:r>
              <a:t>containment</a:t>
            </a:r>
          </a:p>
        </p:txBody>
      </p:sp>
      <p:pic>
        <p:nvPicPr>
          <p:cNvPr id="154" name="MagY_TimeSeries.png" descr="MagY_TimeSeri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85850" y="3995148"/>
            <a:ext cx="7836350" cy="5030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rosp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Prospects</a:t>
            </a:r>
          </a:p>
        </p:txBody>
      </p:sp>
      <p:sp>
        <p:nvSpPr>
          <p:cNvPr id="157" name="The need for persistent monitoring of CBRNE threats is compell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The need for persistent monitoring of CBRNE threats is compelling</a:t>
            </a:r>
          </a:p>
          <a:p>
            <a:pPr>
              <a:buBlip>
                <a:blip r:embed="rId2"/>
              </a:buBlip>
            </a:pPr>
            <a:r>
              <a:t>Canary is a suitable platform</a:t>
            </a:r>
          </a:p>
          <a:p>
            <a:pPr>
              <a:buBlip>
                <a:blip r:embed="rId2"/>
              </a:buBlip>
            </a:pPr>
            <a:r>
              <a:t>Discussions regarding joint sponsorship — DTRA, DNDO, DOE DNN R&amp;D — are ongoing for a major urban nuclear/radiological monitoring network involving many hundreds of Canaries</a:t>
            </a:r>
          </a:p>
          <a:p>
            <a:pPr>
              <a:buBlip>
                <a:blip r:embed="rId2"/>
              </a:buBlip>
            </a:pPr>
            <a:r>
              <a:rPr i="1"/>
              <a:t>Many</a:t>
            </a:r>
            <a:r>
              <a:t> other possibilities are open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