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1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BF70-7BDF-B0EA-AFFE-996E3644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49BD-7D8F-8F3A-A4CB-F3772C43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F9B-E24E-5087-319F-A7FFA50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9760-79A6-D43B-34E2-579ABAC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1BDC-EA89-DEA1-F051-2A03815D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93F-5A60-9BB7-02E5-456A5C3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0293-CB4F-4021-DB3A-9CFDD9D7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49AA-8616-558B-49D9-91FC9E9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FEF7-C91A-8EEC-3D0A-01A08D75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3EF4-2485-DAEB-1483-0D4797B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B8138-A585-14F6-944D-6BE91CD0C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6439-BEB6-31F2-6CC3-2FE05660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D55F-F946-9A5C-4BF3-5B14A2AB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9BEB-2994-5625-A089-5CD666E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888D-F025-0BCD-01FB-C72BCA0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130-21F5-7051-7A3F-E9798C66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C6E4-AF2E-82DA-230B-458D42B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B2AD-E313-8B36-EF96-D482199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0CC1-05FE-8CCF-C332-3B0D8844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5069-A021-8734-9260-8EEA349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44E-301F-8B61-6A88-7CD2223F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F6B3-EC14-E68D-24E0-F3CA6801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6536-913F-444D-F18A-0657FF0A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15D5-C728-10C3-1017-8AE06D5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641E-BAB9-95DB-1AE6-6BE74B6A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441-8102-5612-C8F9-D87CA26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9B27-A342-1287-0EF9-2DC66410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FA62-02AE-0338-FD74-B30C1F29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3E645-95FA-7DBC-C0EA-755FEAA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B405-44A0-1457-845D-DE504C08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B73-DE59-1E7C-B6F3-4F894EF1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396-3E1C-13D0-58D5-165417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4A40-FFEF-6805-0B60-CADD5A20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01E9-8B2A-4AA2-A39A-35C427FA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88B4D-3C19-A01A-F5E6-D273941B0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03695-F0E5-B33C-03A8-5F32DFDB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EC16-0179-5354-2FC2-E2F13A0A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C55D3-D909-2AC7-1FC9-1A6E980C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57130-9315-1588-880F-07DCD7FE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94F-BD24-2937-99E0-DA6D913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EC150-CE07-1441-0806-BBAD86A7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8095-3C1C-35B1-1F1F-D44F158A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4CCF-CE50-91FC-FBB2-902999B4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3764C-6C84-7EC5-026B-3D3F3A7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345DB-ACC0-CB4A-F3F4-938A20E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D1F8-B057-E126-60BE-AF76265F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339E-232E-AABB-5C43-4EA68623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0965-FAA5-A8DA-7C1B-B184E5B2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B1CB-F62E-3564-4C1C-90743C47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DE812-8363-4F9A-49CC-99F77E7F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895D-028D-4A20-BC4A-4CE78087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AE2D-E69D-9ACE-A0B0-DEED272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E0E-FBBF-706E-B903-75D7845C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8287-FB32-FA04-8D21-063544376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2934-CC97-263E-ECF1-56DD0CC6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8F05-E184-02F9-7D6A-9F9D427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DCA8-1C42-D9FC-30F6-D1A33EA7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55E6-C2A5-D218-204B-A6E122BB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360FE-CA12-BFF0-3D0E-D244402D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DAAB-B176-40E1-AE3B-C97AE31B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F9A1-DF35-BD4B-B554-67E95565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B24D2-A24E-45C2-99C7-88491BE8E9F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853A-A55E-B253-547E-E49B0A1F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ED14-90B5-EFA3-A4C8-46E0A0D35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Testing &amp; Certification Hero Graphic">
            <a:extLst>
              <a:ext uri="{FF2B5EF4-FFF2-40B4-BE49-F238E27FC236}">
                <a16:creationId xmlns:a16="http://schemas.microsoft.com/office/drawing/2014/main" id="{C42DC2DC-3619-9CAA-A5AA-655B1C8A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800"/>
            <a:ext cx="12192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B2082-C0EE-4B7A-1BE1-6F062CF1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736" y="347503"/>
            <a:ext cx="9144000" cy="960856"/>
          </a:xfrm>
        </p:spPr>
        <p:txBody>
          <a:bodyPr>
            <a:noAutofit/>
          </a:bodyPr>
          <a:lstStyle/>
          <a:p>
            <a:r>
              <a:rPr lang="en-US" sz="2000" dirty="0"/>
              <a:t>Vicki Hartley </a:t>
            </a:r>
            <a:br>
              <a:rPr lang="en-US" sz="2000" dirty="0"/>
            </a:br>
            <a:r>
              <a:rPr lang="en-US" sz="2000" dirty="0"/>
              <a:t>Course Project </a:t>
            </a:r>
            <a:br>
              <a:rPr lang="en-US" sz="2000" dirty="0"/>
            </a:br>
            <a:r>
              <a:rPr lang="en-US" sz="2000" dirty="0"/>
              <a:t>Phase 1 Delivery 1 </a:t>
            </a:r>
            <a:br>
              <a:rPr lang="en-US" sz="2000" dirty="0"/>
            </a:br>
            <a:r>
              <a:rPr lang="en-US" sz="1600" dirty="0"/>
              <a:t>BAN-502-801-802-803-871 merged (Summer 2024)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AAF6F-D630-CCEC-ECBF-BE16E419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524191"/>
            <a:ext cx="12191999" cy="1625217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br>
              <a:rPr lang="en-US" sz="3900" dirty="0">
                <a:solidFill>
                  <a:srgbClr val="00B050"/>
                </a:solidFill>
                <a:latin typeface="Source Sans Pro Black" panose="020F0502020204030204" pitchFamily="34" charset="0"/>
              </a:rPr>
            </a:br>
            <a:endParaRPr lang="en-US" sz="16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Product Evaluation &amp;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Product Failure Prediction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F8A31-3BA2-E0D8-8BDC-394A9060A07A}"/>
              </a:ext>
            </a:extLst>
          </p:cNvPr>
          <p:cNvSpPr txBox="1"/>
          <p:nvPr/>
        </p:nvSpPr>
        <p:spPr>
          <a:xfrm>
            <a:off x="2385527" y="6642556"/>
            <a:ext cx="9806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bg1"/>
                </a:solidFill>
              </a:rPr>
              <a:t>Image Source </a:t>
            </a:r>
            <a:r>
              <a:rPr lang="en-US" sz="800" dirty="0">
                <a:solidFill>
                  <a:schemeClr val="bg1"/>
                </a:solidFill>
              </a:rPr>
              <a:t> https://www.cpsc.gov/Business--Manufacturing/Testing-Certification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078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Testing &amp; Certification Hero Graphic">
            <a:extLst>
              <a:ext uri="{FF2B5EF4-FFF2-40B4-BE49-F238E27FC236}">
                <a16:creationId xmlns:a16="http://schemas.microsoft.com/office/drawing/2014/main" id="{3FB47BCC-7F19-DA8F-D254-BEE0535F6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45310" r="403" b="20225"/>
          <a:stretch/>
        </p:blipFill>
        <p:spPr bwMode="auto">
          <a:xfrm>
            <a:off x="1" y="0"/>
            <a:ext cx="12192000" cy="15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0"/>
            <a:ext cx="12191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b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OBJECTIVE: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Predict variables may be strong predictors of the "failure" variable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B94F7-24D6-4ACE-F359-207966AF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48" y="2028764"/>
            <a:ext cx="4499600" cy="4071821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Based on the data, here are the product variables that could be predicting failure: </a:t>
            </a:r>
            <a:br>
              <a:rPr lang="en-US" sz="1600" b="1" dirty="0"/>
            </a:br>
            <a:r>
              <a:rPr lang="en-US" sz="1600" dirty="0"/>
              <a:t>id </a:t>
            </a:r>
            <a:br>
              <a:rPr lang="en-US" sz="1600" dirty="0"/>
            </a:br>
            <a:r>
              <a:rPr lang="en-US" sz="1600" dirty="0" err="1"/>
              <a:t>product_code</a:t>
            </a:r>
            <a:br>
              <a:rPr lang="en-US" sz="1600" dirty="0"/>
            </a:br>
            <a:r>
              <a:rPr lang="en-US" sz="1600" dirty="0"/>
              <a:t>loading</a:t>
            </a:r>
            <a:br>
              <a:rPr lang="en-US" sz="1600" dirty="0"/>
            </a:br>
            <a:r>
              <a:rPr lang="en-US" sz="1600" dirty="0"/>
              <a:t>attribute_0</a:t>
            </a:r>
            <a:br>
              <a:rPr lang="en-US" sz="1600" dirty="0"/>
            </a:br>
            <a:r>
              <a:rPr lang="en-US" sz="1600" dirty="0"/>
              <a:t>attribute_1</a:t>
            </a:r>
            <a:br>
              <a:rPr lang="en-US" sz="1600" dirty="0"/>
            </a:br>
            <a:r>
              <a:rPr lang="en-US" sz="1600" dirty="0"/>
              <a:t>attribute_2</a:t>
            </a:r>
            <a:br>
              <a:rPr lang="en-US" sz="1600" dirty="0"/>
            </a:br>
            <a:r>
              <a:rPr lang="en-US" sz="1600" dirty="0"/>
              <a:t>attribute_3</a:t>
            </a:r>
            <a:br>
              <a:rPr lang="en-US" sz="1600" dirty="0"/>
            </a:br>
            <a:r>
              <a:rPr lang="en-US" sz="1600" dirty="0"/>
              <a:t>measurement_0</a:t>
            </a:r>
            <a:br>
              <a:rPr lang="en-US" sz="1600" dirty="0"/>
            </a:br>
            <a:r>
              <a:rPr lang="en-US" sz="1600" dirty="0"/>
              <a:t>measurement_1</a:t>
            </a:r>
            <a:br>
              <a:rPr lang="en-US" sz="1600" dirty="0"/>
            </a:br>
            <a:r>
              <a:rPr lang="en-US" sz="1600" dirty="0"/>
              <a:t>measurement_2</a:t>
            </a:r>
            <a:br>
              <a:rPr lang="en-US" sz="1600" dirty="0"/>
            </a:br>
            <a:r>
              <a:rPr lang="en-US" sz="1600" dirty="0"/>
              <a:t>measurement_3</a:t>
            </a:r>
            <a:br>
              <a:rPr lang="en-US" sz="1600" dirty="0"/>
            </a:br>
            <a:r>
              <a:rPr lang="en-US" sz="1600" dirty="0"/>
              <a:t>measurement_4 </a:t>
            </a:r>
            <a:br>
              <a:rPr lang="en-US" sz="1600" dirty="0"/>
            </a:br>
            <a:r>
              <a:rPr lang="en-US" sz="1600" dirty="0"/>
              <a:t>measurement_...17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highlight>
                  <a:srgbClr val="FFFF00"/>
                </a:highlight>
              </a:rPr>
              <a:t>There are 26570 observations and 26 variables related to product failure.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E1365-3EBB-B3E8-D356-290CF526A90E}"/>
              </a:ext>
            </a:extLst>
          </p:cNvPr>
          <p:cNvSpPr txBox="1"/>
          <p:nvPr/>
        </p:nvSpPr>
        <p:spPr>
          <a:xfrm>
            <a:off x="5757073" y="2170398"/>
            <a:ext cx="6173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On a data training review, we see that 5,100 products failed for every ~21,000.  Therefore </a:t>
            </a:r>
            <a:r>
              <a:rPr lang="en-US" sz="1600" b="1" dirty="0">
                <a:solidFill>
                  <a:srgbClr val="00B050"/>
                </a:solidFill>
              </a:rPr>
              <a:t>21%</a:t>
            </a:r>
            <a:r>
              <a:rPr lang="en-US" sz="1600" b="1" dirty="0"/>
              <a:t> of the total product fail.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5BADE-EB10-BCE8-3990-72018168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3" y="2755173"/>
            <a:ext cx="6652736" cy="38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4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4628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endParaRPr lang="en-US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17" name="Picture 3" descr="Testing &amp; Certification Hero Graphic">
            <a:extLst>
              <a:ext uri="{FF2B5EF4-FFF2-40B4-BE49-F238E27FC236}">
                <a16:creationId xmlns:a16="http://schemas.microsoft.com/office/drawing/2014/main" id="{B136401C-9DC8-E037-B1E6-EB26C287E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67422" r="378" b="20058"/>
          <a:stretch/>
        </p:blipFill>
        <p:spPr bwMode="auto">
          <a:xfrm>
            <a:off x="0" y="7556"/>
            <a:ext cx="12192000" cy="5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79653-96A9-FF1E-42F8-2C5C701DDD17}"/>
              </a:ext>
            </a:extLst>
          </p:cNvPr>
          <p:cNvSpPr txBox="1"/>
          <p:nvPr/>
        </p:nvSpPr>
        <p:spPr>
          <a:xfrm>
            <a:off x="862799" y="1302603"/>
            <a:ext cx="7233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This chart tells us that there could be a positive relationship between product </a:t>
            </a:r>
            <a:r>
              <a:rPr lang="en-US" sz="1200" b="1" dirty="0"/>
              <a:t>loading</a:t>
            </a:r>
            <a:r>
              <a:rPr lang="en-US" sz="1200" dirty="0"/>
              <a:t> and failure so as product loading increased (especially above 500,000) product failure is more likely to occur.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F4BC1-18A4-C4E9-817D-B99CE6C9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99" y="1773229"/>
            <a:ext cx="8288351" cy="48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4628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endParaRPr lang="en-US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E1365-3EBB-B3E8-D356-290CF526A90E}"/>
              </a:ext>
            </a:extLst>
          </p:cNvPr>
          <p:cNvSpPr txBox="1"/>
          <p:nvPr/>
        </p:nvSpPr>
        <p:spPr>
          <a:xfrm>
            <a:off x="281774" y="816535"/>
            <a:ext cx="11357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Overall, the </a:t>
            </a:r>
            <a:r>
              <a:rPr lang="en-US" sz="1200" b="1" dirty="0"/>
              <a:t>product attributes </a:t>
            </a:r>
            <a:r>
              <a:rPr lang="en-US" sz="1200" dirty="0"/>
              <a:t>show varying degrees in their relationship to failure. </a:t>
            </a:r>
          </a:p>
          <a:p>
            <a:r>
              <a:rPr lang="en-US" sz="1200" dirty="0"/>
              <a:t>However, </a:t>
            </a:r>
            <a:r>
              <a:rPr lang="en-US" sz="1200" b="1" dirty="0"/>
              <a:t>attributes 2 and 3 </a:t>
            </a:r>
            <a:r>
              <a:rPr lang="en-US" sz="1200" dirty="0"/>
              <a:t>show a closer relationship to product failure and could be good predictors of failure.  </a:t>
            </a:r>
          </a:p>
        </p:txBody>
      </p:sp>
      <p:pic>
        <p:nvPicPr>
          <p:cNvPr id="17" name="Picture 3" descr="Testing &amp; Certification Hero Graphic">
            <a:extLst>
              <a:ext uri="{FF2B5EF4-FFF2-40B4-BE49-F238E27FC236}">
                <a16:creationId xmlns:a16="http://schemas.microsoft.com/office/drawing/2014/main" id="{B136401C-9DC8-E037-B1E6-EB26C287E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67422" r="378" b="20058"/>
          <a:stretch/>
        </p:blipFill>
        <p:spPr bwMode="auto">
          <a:xfrm>
            <a:off x="0" y="7556"/>
            <a:ext cx="12192000" cy="5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39E7A9-120C-4B30-0A84-D967D99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" y="1417629"/>
            <a:ext cx="9167569" cy="5413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5F581-42D0-D3DD-F35A-4A7810EA0ABD}"/>
              </a:ext>
            </a:extLst>
          </p:cNvPr>
          <p:cNvSpPr txBox="1"/>
          <p:nvPr/>
        </p:nvSpPr>
        <p:spPr>
          <a:xfrm>
            <a:off x="872453" y="1371461"/>
            <a:ext cx="11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attribute_0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DBF24-1983-80FB-4477-40478347ECA2}"/>
              </a:ext>
            </a:extLst>
          </p:cNvPr>
          <p:cNvSpPr txBox="1"/>
          <p:nvPr/>
        </p:nvSpPr>
        <p:spPr>
          <a:xfrm>
            <a:off x="5032375" y="1371462"/>
            <a:ext cx="11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attribute_1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B0DCC-4557-4605-F5C4-F524AFA04D80}"/>
              </a:ext>
            </a:extLst>
          </p:cNvPr>
          <p:cNvSpPr txBox="1"/>
          <p:nvPr/>
        </p:nvSpPr>
        <p:spPr>
          <a:xfrm>
            <a:off x="758825" y="3986088"/>
            <a:ext cx="11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attribute_2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0204B-9831-F85B-53CB-AE616619B768}"/>
              </a:ext>
            </a:extLst>
          </p:cNvPr>
          <p:cNvSpPr txBox="1"/>
          <p:nvPr/>
        </p:nvSpPr>
        <p:spPr>
          <a:xfrm>
            <a:off x="4984750" y="3986088"/>
            <a:ext cx="11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attribute_3</a:t>
            </a:r>
          </a:p>
        </p:txBody>
      </p:sp>
    </p:spTree>
    <p:extLst>
      <p:ext uri="{BB962C8B-B14F-4D97-AF65-F5344CB8AC3E}">
        <p14:creationId xmlns:p14="http://schemas.microsoft.com/office/powerpoint/2010/main" val="23744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BE0D7D2-CF73-1BCE-A849-CED3DABB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2" y="735004"/>
            <a:ext cx="9340704" cy="5691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4628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endParaRPr lang="en-US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17" name="Picture 3" descr="Testing &amp; Certification Hero Graphic">
            <a:extLst>
              <a:ext uri="{FF2B5EF4-FFF2-40B4-BE49-F238E27FC236}">
                <a16:creationId xmlns:a16="http://schemas.microsoft.com/office/drawing/2014/main" id="{B136401C-9DC8-E037-B1E6-EB26C287E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67422" r="378" b="20058"/>
          <a:stretch/>
        </p:blipFill>
        <p:spPr bwMode="auto">
          <a:xfrm>
            <a:off x="0" y="7556"/>
            <a:ext cx="12192000" cy="5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2E1365-3EBB-B3E8-D356-290CF526A90E}"/>
              </a:ext>
            </a:extLst>
          </p:cNvPr>
          <p:cNvSpPr txBox="1"/>
          <p:nvPr/>
        </p:nvSpPr>
        <p:spPr>
          <a:xfrm>
            <a:off x="5530850" y="4938502"/>
            <a:ext cx="4993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Overall, a random sampling of </a:t>
            </a:r>
            <a:r>
              <a:rPr lang="en-US" sz="1600" b="1" dirty="0"/>
              <a:t>Measurements </a:t>
            </a:r>
            <a:r>
              <a:rPr lang="en-US" sz="1600" dirty="0"/>
              <a:t>show that there may not be a strong distinction between product failures and non-failures based on these measurements alone. </a:t>
            </a:r>
          </a:p>
        </p:txBody>
      </p:sp>
    </p:spTree>
    <p:extLst>
      <p:ext uri="{BB962C8B-B14F-4D97-AF65-F5344CB8AC3E}">
        <p14:creationId xmlns:p14="http://schemas.microsoft.com/office/powerpoint/2010/main" val="6101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454063-7835-AE4E-56BD-B7278424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5" y="830254"/>
            <a:ext cx="9960592" cy="5487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4628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endParaRPr lang="en-US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17" name="Picture 3" descr="Testing &amp; Certification Hero Graphic">
            <a:extLst>
              <a:ext uri="{FF2B5EF4-FFF2-40B4-BE49-F238E27FC236}">
                <a16:creationId xmlns:a16="http://schemas.microsoft.com/office/drawing/2014/main" id="{B136401C-9DC8-E037-B1E6-EB26C287E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67422" r="378" b="20058"/>
          <a:stretch/>
        </p:blipFill>
        <p:spPr bwMode="auto">
          <a:xfrm>
            <a:off x="0" y="7556"/>
            <a:ext cx="12192000" cy="5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2E1365-3EBB-B3E8-D356-290CF526A90E}"/>
              </a:ext>
            </a:extLst>
          </p:cNvPr>
          <p:cNvSpPr txBox="1"/>
          <p:nvPr/>
        </p:nvSpPr>
        <p:spPr>
          <a:xfrm>
            <a:off x="5111750" y="4816177"/>
            <a:ext cx="4993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same conclusion can be drawn from another random sampling of  Measurements therefore </a:t>
            </a:r>
            <a:r>
              <a:rPr lang="en-US" sz="1600" b="1" dirty="0">
                <a:highlight>
                  <a:srgbClr val="FFFF00"/>
                </a:highlight>
              </a:rPr>
              <a:t>Measurements </a:t>
            </a:r>
            <a:r>
              <a:rPr lang="en-US" sz="1600" dirty="0">
                <a:highlight>
                  <a:srgbClr val="FFFF00"/>
                </a:highlight>
              </a:rPr>
              <a:t>do not appear to be a good indication of product failure. </a:t>
            </a:r>
          </a:p>
        </p:txBody>
      </p:sp>
    </p:spTree>
    <p:extLst>
      <p:ext uri="{BB962C8B-B14F-4D97-AF65-F5344CB8AC3E}">
        <p14:creationId xmlns:p14="http://schemas.microsoft.com/office/powerpoint/2010/main" val="62045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Testing &amp; Certification Hero Graphic">
            <a:extLst>
              <a:ext uri="{FF2B5EF4-FFF2-40B4-BE49-F238E27FC236}">
                <a16:creationId xmlns:a16="http://schemas.microsoft.com/office/drawing/2014/main" id="{3FB47BCC-7F19-DA8F-D254-BEE0535F6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45310" r="403" b="20225"/>
          <a:stretch/>
        </p:blipFill>
        <p:spPr bwMode="auto">
          <a:xfrm>
            <a:off x="1" y="0"/>
            <a:ext cx="12192000" cy="15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4AB5DC-A196-F733-D1CC-31EA858E34FB}"/>
              </a:ext>
            </a:extLst>
          </p:cNvPr>
          <p:cNvSpPr txBox="1"/>
          <p:nvPr/>
        </p:nvSpPr>
        <p:spPr>
          <a:xfrm>
            <a:off x="647700" y="2131802"/>
            <a:ext cx="4993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Overall, the best indicators of product failure appear to be: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Loading (particularly above 500,000)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Attribute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Attribute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A2A3B-9CEE-2406-28E2-43424ABD0D63}"/>
              </a:ext>
            </a:extLst>
          </p:cNvPr>
          <p:cNvSpPr txBox="1"/>
          <p:nvPr/>
        </p:nvSpPr>
        <p:spPr>
          <a:xfrm>
            <a:off x="0" y="0"/>
            <a:ext cx="12191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  <a:t>Keep It Dry </a:t>
            </a:r>
            <a:br>
              <a:rPr lang="en-US" sz="3200" dirty="0">
                <a:solidFill>
                  <a:srgbClr val="00B050"/>
                </a:solidFill>
                <a:latin typeface="Source Sans Pro Black" panose="020F050202020403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OBJECTIVE: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Source Sans Pro Black" panose="020F0502020204030204" pitchFamily="34" charset="0"/>
              </a:rPr>
              <a:t>Predict variables may be strong predictors of the "failure" variable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EF37F-BEA0-1456-CF0F-67DFD3D0CD10}"/>
              </a:ext>
            </a:extLst>
          </p:cNvPr>
          <p:cNvSpPr txBox="1"/>
          <p:nvPr/>
        </p:nvSpPr>
        <p:spPr>
          <a:xfrm>
            <a:off x="647699" y="3776452"/>
            <a:ext cx="4993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recommendation is to: </a:t>
            </a:r>
          </a:p>
          <a:p>
            <a:r>
              <a:rPr lang="en-US" dirty="0"/>
              <a:t>keep loading below </a:t>
            </a:r>
            <a:r>
              <a:rPr lang="en-US" b="1" dirty="0"/>
              <a:t>500,000 </a:t>
            </a:r>
          </a:p>
          <a:p>
            <a:r>
              <a:rPr lang="en-US" dirty="0"/>
              <a:t>better understand “</a:t>
            </a:r>
            <a:r>
              <a:rPr lang="en-US" b="1" dirty="0"/>
              <a:t>5</a:t>
            </a:r>
            <a:r>
              <a:rPr lang="en-US" dirty="0"/>
              <a:t>” “</a:t>
            </a:r>
            <a:r>
              <a:rPr lang="en-US" b="1" dirty="0"/>
              <a:t>8</a:t>
            </a:r>
            <a:r>
              <a:rPr lang="en-US" dirty="0"/>
              <a:t>” and “</a:t>
            </a:r>
            <a:r>
              <a:rPr lang="en-US" b="1" dirty="0"/>
              <a:t>9</a:t>
            </a:r>
            <a:r>
              <a:rPr lang="en-US" dirty="0"/>
              <a:t>” of </a:t>
            </a:r>
            <a:r>
              <a:rPr lang="en-US" b="1" dirty="0"/>
              <a:t>attribute 2</a:t>
            </a:r>
          </a:p>
          <a:p>
            <a:r>
              <a:rPr lang="en-US" dirty="0"/>
              <a:t>better understand “</a:t>
            </a:r>
            <a:r>
              <a:rPr lang="en-US" b="1" dirty="0"/>
              <a:t>5</a:t>
            </a:r>
            <a:r>
              <a:rPr lang="en-US" dirty="0"/>
              <a:t>” “</a:t>
            </a:r>
            <a:r>
              <a:rPr lang="en-US" b="1" dirty="0"/>
              <a:t>6</a:t>
            </a:r>
            <a:r>
              <a:rPr lang="en-US" dirty="0"/>
              <a:t>” and “</a:t>
            </a:r>
            <a:r>
              <a:rPr lang="en-US" b="1" dirty="0"/>
              <a:t>9</a:t>
            </a:r>
            <a:r>
              <a:rPr lang="en-US" dirty="0"/>
              <a:t>” of </a:t>
            </a:r>
            <a:r>
              <a:rPr lang="en-US" b="1" dirty="0"/>
              <a:t>attribute 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83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390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Source Sans Pro Black</vt:lpstr>
      <vt:lpstr>Office Theme</vt:lpstr>
      <vt:lpstr>Vicki Hartley  Course Project  Phase 1 Delivery 1  BAN-502-801-802-803-871 merged (Summer 2024)</vt:lpstr>
      <vt:lpstr>Based on the data, here are the product variables that could be predicting failure:  id  product_code loading attribute_0 attribute_1 attribute_2 attribute_3 measurement_0 measurement_1 measurement_2 measurement_3 measurement_4  measurement_...17  There are 26570 observations and 26 variables related to product failure.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Hartley</dc:creator>
  <cp:lastModifiedBy>Victoria Hartley</cp:lastModifiedBy>
  <cp:revision>7</cp:revision>
  <dcterms:created xsi:type="dcterms:W3CDTF">2024-06-09T19:25:53Z</dcterms:created>
  <dcterms:modified xsi:type="dcterms:W3CDTF">2024-06-17T17:01:46Z</dcterms:modified>
</cp:coreProperties>
</file>