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BF70-7BDF-B0EA-AFFE-996E3644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49BD-7D8F-8F3A-A4CB-F3772C43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F9B-E24E-5087-319F-A7FFA50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9760-79A6-D43B-34E2-579ABAC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1BDC-EA89-DEA1-F051-2A03815D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93F-5A60-9BB7-02E5-456A5C3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0293-CB4F-4021-DB3A-9CFDD9D7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49AA-8616-558B-49D9-91FC9E9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FEF7-C91A-8EEC-3D0A-01A08D75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3EF4-2485-DAEB-1483-0D4797B0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B8138-A585-14F6-944D-6BE91CD0C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6439-BEB6-31F2-6CC3-2FE05660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D55F-F946-9A5C-4BF3-5B14A2AB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9BEB-2994-5625-A089-5CD666E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888D-F025-0BCD-01FB-C72BCA0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130-21F5-7051-7A3F-E9798C66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C6E4-AF2E-82DA-230B-458D42B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B2AD-E313-8B36-EF96-D482199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0CC1-05FE-8CCF-C332-3B0D8844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5069-A021-8734-9260-8EEA349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444E-301F-8B61-6A88-7CD2223F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F6B3-EC14-E68D-24E0-F3CA6801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6536-913F-444D-F18A-0657FF0A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15D5-C728-10C3-1017-8AE06D5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641E-BAB9-95DB-1AE6-6BE74B6A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441-8102-5612-C8F9-D87CA26F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9B27-A342-1287-0EF9-2DC66410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FA62-02AE-0338-FD74-B30C1F29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3E645-95FA-7DBC-C0EA-755FEAA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B405-44A0-1457-845D-DE504C08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B73-DE59-1E7C-B6F3-4F894EF1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9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396-3E1C-13D0-58D5-165417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4A40-FFEF-6805-0B60-CADD5A20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01E9-8B2A-4AA2-A39A-35C427FA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88B4D-3C19-A01A-F5E6-D273941B0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03695-F0E5-B33C-03A8-5F32DFDB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EC16-0179-5354-2FC2-E2F13A0A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C55D3-D909-2AC7-1FC9-1A6E980C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57130-9315-1588-880F-07DCD7FE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94F-BD24-2937-99E0-DA6D913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EC150-CE07-1441-0806-BBAD86A7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8095-3C1C-35B1-1F1F-D44F158A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4CCF-CE50-91FC-FBB2-902999B4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3764C-6C84-7EC5-026B-3D3F3A7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345DB-ACC0-CB4A-F3F4-938A20E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D1F8-B057-E126-60BE-AF76265F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339E-232E-AABB-5C43-4EA68623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0965-FAA5-A8DA-7C1B-B184E5B2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B1CB-F62E-3564-4C1C-90743C47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DE812-8363-4F9A-49CC-99F77E7F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895D-028D-4A20-BC4A-4CE78087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AE2D-E69D-9ACE-A0B0-DEED272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E0E-FBBF-706E-B903-75D7845C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8287-FB32-FA04-8D21-063544376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E2934-CC97-263E-ECF1-56DD0CC6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8F05-E184-02F9-7D6A-9F9D427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DCA8-1C42-D9FC-30F6-D1A33EA7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55E6-C2A5-D218-204B-A6E122BB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360FE-CA12-BFF0-3D0E-D244402D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DAAB-B176-40E1-AE3B-C97AE31B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F9A1-DF35-BD4B-B554-67E95565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B24D2-A24E-45C2-99C7-88491BE8E9F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853A-A55E-B253-547E-E49B0A1F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ED14-90B5-EFA3-A4C8-46E0A0D35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989EA-64D9-42F4-8C6F-C77B5E06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es, Iowa - WorldAtlas">
            <a:extLst>
              <a:ext uri="{FF2B5EF4-FFF2-40B4-BE49-F238E27FC236}">
                <a16:creationId xmlns:a16="http://schemas.microsoft.com/office/drawing/2014/main" id="{0C240963-66D6-4CE2-A007-DF8E44E49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r="4078"/>
          <a:stretch/>
        </p:blipFill>
        <p:spPr bwMode="auto">
          <a:xfrm>
            <a:off x="0" y="0"/>
            <a:ext cx="8846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B2082-C0EE-4B7A-1BE1-6F062CF1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680" y="734886"/>
            <a:ext cx="3373369" cy="2463981"/>
          </a:xfrm>
        </p:spPr>
        <p:txBody>
          <a:bodyPr>
            <a:noAutofit/>
          </a:bodyPr>
          <a:lstStyle/>
          <a:p>
            <a:r>
              <a:rPr lang="en-US" sz="2000" b="1" dirty="0"/>
              <a:t>Vicki Hartley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Course Project |  Phase 2 </a:t>
            </a:r>
            <a:br>
              <a:rPr lang="en-US" sz="2000" dirty="0"/>
            </a:br>
            <a:r>
              <a:rPr lang="en-US" sz="2000" dirty="0"/>
              <a:t>Delivery 1 PPT Summary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BAN-502-801-802-803-871 merged (Summer 2024)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AAF6F-D630-CCEC-ECBF-BE16E419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6680" y="4200074"/>
            <a:ext cx="3345320" cy="1625217"/>
          </a:xfrm>
          <a:solidFill>
            <a:schemeClr val="bg1">
              <a:alpha val="88000"/>
            </a:schemeClr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IOWA </a:t>
            </a:r>
          </a:p>
          <a:p>
            <a:r>
              <a:rPr lang="en-US" dirty="0">
                <a:solidFill>
                  <a:srgbClr val="00B0F0"/>
                </a:solidFill>
                <a:latin typeface="Source Sans Pro Black" panose="020F0502020204030204" pitchFamily="34" charset="0"/>
              </a:rPr>
              <a:t>Housing Data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F8A31-3BA2-E0D8-8BDC-394A9060A07A}"/>
              </a:ext>
            </a:extLst>
          </p:cNvPr>
          <p:cNvSpPr txBox="1"/>
          <p:nvPr/>
        </p:nvSpPr>
        <p:spPr>
          <a:xfrm>
            <a:off x="0" y="6653776"/>
            <a:ext cx="32649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/>
              <a:t>Image Source </a:t>
            </a:r>
            <a:r>
              <a:rPr lang="en-US" sz="800" dirty="0"/>
              <a:t> https://www.worldatlas.com/cities/ames-iowa.html</a:t>
            </a:r>
          </a:p>
        </p:txBody>
      </p:sp>
    </p:spTree>
    <p:extLst>
      <p:ext uri="{BB962C8B-B14F-4D97-AF65-F5344CB8AC3E}">
        <p14:creationId xmlns:p14="http://schemas.microsoft.com/office/powerpoint/2010/main" val="31078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B94F7-24D6-4ACE-F359-207966AF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74" y="1621351"/>
            <a:ext cx="5094896" cy="11836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/>
              <a:t>There are 2053 observations and 81 variables related to product failure including factors like: 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E1365-3EBB-B3E8-D356-290CF526A90E}"/>
              </a:ext>
            </a:extLst>
          </p:cNvPr>
          <p:cNvSpPr txBox="1"/>
          <p:nvPr/>
        </p:nvSpPr>
        <p:spPr>
          <a:xfrm>
            <a:off x="5733231" y="1893559"/>
            <a:ext cx="5927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Per the data, about half the homes sold below median and half sold above median price.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732AA-8F98-97A8-430D-FDAF2A8B58C7}"/>
              </a:ext>
            </a:extLst>
          </p:cNvPr>
          <p:cNvSpPr txBox="1"/>
          <p:nvPr/>
        </p:nvSpPr>
        <p:spPr>
          <a:xfrm>
            <a:off x="222774" y="2870889"/>
            <a:ext cx="47363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houses were built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on the homes like BR, BSMT, Bath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 info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43CA3-48EA-E61D-7595-7753049A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03" y="2434168"/>
            <a:ext cx="6749623" cy="41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4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B94F7-24D6-4ACE-F359-207966AF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1030"/>
            <a:ext cx="12191998" cy="443061"/>
          </a:xfrm>
        </p:spPr>
        <p:txBody>
          <a:bodyPr>
            <a:noAutofit/>
          </a:bodyPr>
          <a:lstStyle/>
          <a:p>
            <a:r>
              <a:rPr lang="en-US" sz="2200" b="1" dirty="0"/>
              <a:t>This chart shows a breakdown of houses sold above and below median by neighborhood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12897-E974-3764-F6F6-1A8FD125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01" y="1978707"/>
            <a:ext cx="7439101" cy="45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B94F7-24D6-4ACE-F359-207966AF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1030"/>
            <a:ext cx="12191998" cy="443061"/>
          </a:xfrm>
        </p:spPr>
        <p:txBody>
          <a:bodyPr>
            <a:noAutofit/>
          </a:bodyPr>
          <a:lstStyle/>
          <a:p>
            <a:r>
              <a:rPr lang="en-US" sz="2200" b="1" dirty="0"/>
              <a:t>This chart shows that the age of homes could be a factor in whether it’s sold above or below median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D4087-B3D1-A699-3FF1-0253804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9" y="2009036"/>
            <a:ext cx="7651702" cy="4736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32A49-AC8A-E5D0-C8DE-522310CC3B9F}"/>
              </a:ext>
            </a:extLst>
          </p:cNvPr>
          <p:cNvSpPr txBox="1"/>
          <p:nvPr/>
        </p:nvSpPr>
        <p:spPr>
          <a:xfrm>
            <a:off x="280491" y="2219929"/>
            <a:ext cx="182880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Homes above median sale price were built after the 2000’s so newer is preferable*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A3B94-1133-A488-4B77-87B45C15B622}"/>
              </a:ext>
            </a:extLst>
          </p:cNvPr>
          <p:cNvSpPr txBox="1"/>
          <p:nvPr/>
        </p:nvSpPr>
        <p:spPr>
          <a:xfrm>
            <a:off x="9588110" y="3429000"/>
            <a:ext cx="182880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Homes selling below median have an average build year of the late 1950’s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9ECCD-612C-24F6-D70D-DFFF7221FFA2}"/>
              </a:ext>
            </a:extLst>
          </p:cNvPr>
          <p:cNvSpPr txBox="1"/>
          <p:nvPr/>
        </p:nvSpPr>
        <p:spPr>
          <a:xfrm>
            <a:off x="114301" y="5528932"/>
            <a:ext cx="216118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*note there is some spread in homes older than the 1940’s so there is still appeal in older homes to some buyers</a:t>
            </a:r>
          </a:p>
        </p:txBody>
      </p:sp>
    </p:spTree>
    <p:extLst>
      <p:ext uri="{BB962C8B-B14F-4D97-AF65-F5344CB8AC3E}">
        <p14:creationId xmlns:p14="http://schemas.microsoft.com/office/powerpoint/2010/main" val="23822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9C919-3D3E-9763-5E60-8A202471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43" y="1927078"/>
            <a:ext cx="7928860" cy="4748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B94F7-24D6-4ACE-F359-207966AF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1030"/>
            <a:ext cx="12191998" cy="443061"/>
          </a:xfrm>
        </p:spPr>
        <p:txBody>
          <a:bodyPr>
            <a:noAutofit/>
          </a:bodyPr>
          <a:lstStyle/>
          <a:p>
            <a:r>
              <a:rPr lang="en-US" sz="2200" b="1" dirty="0"/>
              <a:t>This chart highlights lot size related to whether the sale price was above or below median 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32A49-AC8A-E5D0-C8DE-522310CC3B9F}"/>
              </a:ext>
            </a:extLst>
          </p:cNvPr>
          <p:cNvSpPr txBox="1"/>
          <p:nvPr/>
        </p:nvSpPr>
        <p:spPr>
          <a:xfrm>
            <a:off x="5132163" y="3779457"/>
            <a:ext cx="1927672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Generally lot size is fairly similar in homes sold above and below median so lot size may not be a good predictor.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9ECCD-612C-24F6-D70D-DFFF7221FFA2}"/>
              </a:ext>
            </a:extLst>
          </p:cNvPr>
          <p:cNvSpPr txBox="1"/>
          <p:nvPr/>
        </p:nvSpPr>
        <p:spPr>
          <a:xfrm>
            <a:off x="5132163" y="2522537"/>
            <a:ext cx="1927672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Large lot sizes will skew prices to above median  </a:t>
            </a:r>
          </a:p>
        </p:txBody>
      </p:sp>
    </p:spTree>
    <p:extLst>
      <p:ext uri="{BB962C8B-B14F-4D97-AF65-F5344CB8AC3E}">
        <p14:creationId xmlns:p14="http://schemas.microsoft.com/office/powerpoint/2010/main" val="428341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2F889-391A-566B-5FC9-8F0FF3E2A7F0}"/>
              </a:ext>
            </a:extLst>
          </p:cNvPr>
          <p:cNvSpPr txBox="1"/>
          <p:nvPr/>
        </p:nvSpPr>
        <p:spPr>
          <a:xfrm>
            <a:off x="740496" y="4405105"/>
            <a:ext cx="4128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 mentioned, a little over half the houses in this dataset (51%) sold above median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26% of houses built after 1985 sold below the median price representing 62% of the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91% of houses built after 1985 sold above the median price representing 38% of the data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7C99B2-57CC-D539-5EE2-5ADC1476F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9667" r="1873" b="18946"/>
          <a:stretch/>
        </p:blipFill>
        <p:spPr>
          <a:xfrm>
            <a:off x="567996" y="1452588"/>
            <a:ext cx="4758418" cy="29740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219EB-53EF-4450-AC2E-988618D50767}"/>
              </a:ext>
            </a:extLst>
          </p:cNvPr>
          <p:cNvSpPr txBox="1"/>
          <p:nvPr/>
        </p:nvSpPr>
        <p:spPr>
          <a:xfrm>
            <a:off x="3485098" y="2189820"/>
            <a:ext cx="135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Older than 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0A43A2-792C-B74E-5833-77530064C22B}"/>
              </a:ext>
            </a:extLst>
          </p:cNvPr>
          <p:cNvSpPr txBox="1"/>
          <p:nvPr/>
        </p:nvSpPr>
        <p:spPr>
          <a:xfrm>
            <a:off x="1022391" y="2189820"/>
            <a:ext cx="135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Newer than 1985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2D2829-6021-492C-8CFB-1A1745FB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50" b="7045"/>
          <a:stretch/>
        </p:blipFill>
        <p:spPr>
          <a:xfrm>
            <a:off x="6593535" y="1547174"/>
            <a:ext cx="5133678" cy="27305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CE6A83-D321-3DF1-D4FF-89F10B771220}"/>
              </a:ext>
            </a:extLst>
          </p:cNvPr>
          <p:cNvSpPr txBox="1"/>
          <p:nvPr/>
        </p:nvSpPr>
        <p:spPr>
          <a:xfrm>
            <a:off x="7083795" y="4405104"/>
            <a:ext cx="4128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32% of houses on a lot less than 8638 sold below the median price representing 38% of the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62 % of houses on a lot larger than 8638 sold above the median price representing 62% of the data </a:t>
            </a:r>
          </a:p>
        </p:txBody>
      </p:sp>
    </p:spTree>
    <p:extLst>
      <p:ext uri="{BB962C8B-B14F-4D97-AF65-F5344CB8AC3E}">
        <p14:creationId xmlns:p14="http://schemas.microsoft.com/office/powerpoint/2010/main" val="34522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2BF2-4C37-C9CC-61F0-C5978B7EF247}"/>
              </a:ext>
            </a:extLst>
          </p:cNvPr>
          <p:cNvSpPr txBox="1"/>
          <p:nvPr/>
        </p:nvSpPr>
        <p:spPr>
          <a:xfrm>
            <a:off x="0" y="234195"/>
            <a:ext cx="12191999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00B0F0"/>
                </a:solidFill>
                <a:latin typeface="Source Sans Pro Black" panose="020F0502020204030204" pitchFamily="34" charset="0"/>
              </a:rPr>
              <a:t>Ames IA | Housing Data </a:t>
            </a:r>
          </a:p>
          <a:p>
            <a:pPr algn="l"/>
            <a:endParaRPr lang="en-US" sz="1000" dirty="0">
              <a:solidFill>
                <a:srgbClr val="00B050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B58ED-C1F3-B831-A73E-E28FE831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3142"/>
            <a:ext cx="12235009" cy="443061"/>
          </a:xfrm>
        </p:spPr>
        <p:txBody>
          <a:bodyPr>
            <a:noAutofit/>
          </a:bodyPr>
          <a:lstStyle/>
          <a:p>
            <a:r>
              <a:rPr lang="en-US" sz="2200" b="1" dirty="0"/>
              <a:t>Performance confirmation of accuracy in predictions </a:t>
            </a:r>
            <a:endParaRPr lang="en-US" sz="2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C18B57-B848-96C8-6BD0-1B40CBD34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66042"/>
              </p:ext>
            </p:extLst>
          </p:nvPr>
        </p:nvGraphicFramePr>
        <p:xfrm>
          <a:off x="2031999" y="2391391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636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113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142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1888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4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6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4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6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389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Source Sans Pro Black</vt:lpstr>
      <vt:lpstr>Office Theme</vt:lpstr>
      <vt:lpstr>Vicki Hartley   Course Project |  Phase 2  Delivery 1 PPT Summary  BAN-502-801-802-803-871 merged (Summer 2024)</vt:lpstr>
      <vt:lpstr>There are 2053 observations and 81 variables related to product failure including factors like: </vt:lpstr>
      <vt:lpstr>This chart shows a breakdown of houses sold above and below median by neighborhood </vt:lpstr>
      <vt:lpstr>This chart shows that the age of homes could be a factor in whether it’s sold above or below median</vt:lpstr>
      <vt:lpstr>This chart highlights lot size related to whether the sale price was above or below median </vt:lpstr>
      <vt:lpstr>PowerPoint Presentation</vt:lpstr>
      <vt:lpstr>Performance confirmation of accuracy in predictions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Hartley</dc:creator>
  <cp:lastModifiedBy>Victoria Hartley</cp:lastModifiedBy>
  <cp:revision>17</cp:revision>
  <dcterms:created xsi:type="dcterms:W3CDTF">2024-06-09T19:25:53Z</dcterms:created>
  <dcterms:modified xsi:type="dcterms:W3CDTF">2024-06-27T19:02:20Z</dcterms:modified>
</cp:coreProperties>
</file>