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62" r:id="rId4"/>
    <p:sldId id="263" r:id="rId5"/>
    <p:sldId id="259" r:id="rId6"/>
    <p:sldId id="274" r:id="rId7"/>
    <p:sldId id="281" r:id="rId8"/>
    <p:sldId id="282" r:id="rId9"/>
    <p:sldId id="283" r:id="rId10"/>
    <p:sldId id="284" r:id="rId11"/>
    <p:sldId id="272" r:id="rId12"/>
    <p:sldId id="285" r:id="rId13"/>
    <p:sldId id="279" r:id="rId14"/>
    <p:sldId id="28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6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CAD67-EA07-6E43-B513-90AD5AC9B4AC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A8396-FC37-CA4C-A7E3-06940274A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8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4231-DEF7-9C44-8263-6D85FFAC3F1A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Functions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969417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6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3600" dirty="0" smtClean="0"/>
              <a:t>This could keep going</a:t>
            </a:r>
            <a:endParaRPr lang="en-US" sz="36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473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at a higher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3329"/>
          </a:xfrm>
        </p:spPr>
        <p:txBody>
          <a:bodyPr>
            <a:normAutofit/>
          </a:bodyPr>
          <a:lstStyle/>
          <a:p>
            <a:r>
              <a:rPr lang="en-US" dirty="0"/>
              <a:t>Teach the computer every single detail needed to perform a </a:t>
            </a:r>
            <a:r>
              <a:rPr lang="en-US" dirty="0" smtClean="0"/>
              <a:t>task</a:t>
            </a:r>
          </a:p>
          <a:p>
            <a:endParaRPr lang="en-US" dirty="0"/>
          </a:p>
          <a:p>
            <a:r>
              <a:rPr lang="en-US" dirty="0" smtClean="0"/>
              <a:t>Let the computer remember the details while we think about the next task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Call functions as many times as we want without revisiting the details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10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A Powerful </a:t>
            </a:r>
            <a:r>
              <a:rPr lang="en-US" sz="6000" dirty="0"/>
              <a:t>B</a:t>
            </a:r>
            <a:r>
              <a:rPr lang="en-US" sz="6000" dirty="0" smtClean="0"/>
              <a:t>enefit</a:t>
            </a:r>
            <a:endParaRPr lang="en-US" sz="6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3600" dirty="0"/>
              <a:t>Share functions with other developers so </a:t>
            </a:r>
            <a:r>
              <a:rPr lang="en-US" sz="3600" b="1" dirty="0"/>
              <a:t>only one person </a:t>
            </a:r>
            <a:r>
              <a:rPr lang="en-US" sz="3600" dirty="0"/>
              <a:t>has to think about the details </a:t>
            </a:r>
            <a:r>
              <a:rPr lang="en-US" sz="3600" b="1" dirty="0"/>
              <a:t>only once</a:t>
            </a:r>
            <a:r>
              <a:rPr lang="en-US" sz="3600" dirty="0" smtClean="0"/>
              <a:t>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62500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We’ll apply this concept to java methods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28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 smtClean="0"/>
              <a:t>method examples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82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3600" dirty="0" smtClean="0"/>
              <a:t>Remember how to perform tasks</a:t>
            </a:r>
            <a:endParaRPr lang="en-US" sz="36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1743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6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3600" dirty="0" smtClean="0"/>
              <a:t>Don’t get lost in the details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263569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6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3600" dirty="0" smtClean="0"/>
              <a:t>Think at a higher level!</a:t>
            </a:r>
            <a:endParaRPr lang="en-US" sz="36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8567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Function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897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exact instructions to perform a specific task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Name the task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Call the task by name</a:t>
            </a:r>
          </a:p>
          <a:p>
            <a:pPr marL="914400" lvl="1" indent="-514350"/>
            <a:r>
              <a:rPr lang="en-US" dirty="0" smtClean="0"/>
              <a:t>Ignore the details</a:t>
            </a:r>
            <a:endParaRPr lang="en-US" dirty="0" smtClean="0"/>
          </a:p>
          <a:p>
            <a:pPr marL="914400" lvl="1" indent="-514350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Task can be repeated without revisiting the details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67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Function </a:t>
            </a:r>
            <a:endParaRPr lang="en-US" sz="6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3600" dirty="0" smtClean="0"/>
              <a:t>Drive from home to school</a:t>
            </a:r>
            <a:endParaRPr lang="en-US" sz="36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818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845695" y="2621579"/>
            <a:ext cx="3130775" cy="136771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dirty="0" smtClean="0"/>
              <a:t>Drive from home to school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78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818801" y="5827059"/>
            <a:ext cx="3130775" cy="65741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dirty="0" smtClean="0"/>
              <a:t>Exit Car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 combination of Functions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818801" y="1590348"/>
            <a:ext cx="3130775" cy="6741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dirty="0" smtClean="0"/>
              <a:t>Enter Car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2818801" y="2400160"/>
            <a:ext cx="3130775" cy="6741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dirty="0" smtClean="0"/>
              <a:t>Start Car</a:t>
            </a:r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2818801" y="3276321"/>
            <a:ext cx="3130775" cy="6741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dirty="0" smtClean="0"/>
              <a:t>Commute</a:t>
            </a:r>
            <a:endParaRPr lang="en-US" sz="3200" dirty="0"/>
          </a:p>
        </p:txBody>
      </p:sp>
      <p:sp>
        <p:nvSpPr>
          <p:cNvPr id="8" name="Rounded Rectangle 7"/>
          <p:cNvSpPr/>
          <p:nvPr/>
        </p:nvSpPr>
        <p:spPr>
          <a:xfrm>
            <a:off x="2818801" y="4132730"/>
            <a:ext cx="3130775" cy="6741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dirty="0" smtClean="0"/>
              <a:t>Park</a:t>
            </a:r>
            <a:endParaRPr lang="en-US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2818801" y="4959257"/>
            <a:ext cx="3130775" cy="6741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dirty="0" smtClean="0"/>
              <a:t>Turn Car Off</a:t>
            </a:r>
            <a:endParaRPr lang="en-US" sz="3200" dirty="0"/>
          </a:p>
        </p:txBody>
      </p:sp>
      <p:cxnSp>
        <p:nvCxnSpPr>
          <p:cNvPr id="3" name="Straight Arrow Connector 2"/>
          <p:cNvCxnSpPr>
            <a:stCxn id="5" idx="2"/>
            <a:endCxn id="6" idx="0"/>
          </p:cNvCxnSpPr>
          <p:nvPr/>
        </p:nvCxnSpPr>
        <p:spPr>
          <a:xfrm>
            <a:off x="4384189" y="2264475"/>
            <a:ext cx="0" cy="135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4384189" y="3074287"/>
            <a:ext cx="0" cy="202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4384189" y="3950448"/>
            <a:ext cx="0" cy="182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>
            <a:off x="4384189" y="4806857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2" idx="0"/>
          </p:cNvCxnSpPr>
          <p:nvPr/>
        </p:nvCxnSpPr>
        <p:spPr>
          <a:xfrm>
            <a:off x="4384189" y="5633384"/>
            <a:ext cx="0" cy="193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374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Functions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42259" y="1590348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Walk to car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442259" y="2264475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200" dirty="0" smtClean="0"/>
              <a:t>Pull door handle</a:t>
            </a:r>
            <a:endParaRPr lang="en-US" sz="2200" dirty="0"/>
          </a:p>
        </p:txBody>
      </p:sp>
      <p:sp>
        <p:nvSpPr>
          <p:cNvPr id="27" name="Rounded Rectangle 26"/>
          <p:cNvSpPr/>
          <p:nvPr/>
        </p:nvSpPr>
        <p:spPr>
          <a:xfrm>
            <a:off x="442259" y="2920116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Enter Car</a:t>
            </a:r>
            <a:endParaRPr lang="en-US" sz="2400" dirty="0"/>
          </a:p>
        </p:txBody>
      </p:sp>
      <p:sp>
        <p:nvSpPr>
          <p:cNvPr id="28" name="Rounded Rectangle 27"/>
          <p:cNvSpPr/>
          <p:nvPr/>
        </p:nvSpPr>
        <p:spPr>
          <a:xfrm>
            <a:off x="442259" y="3585886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Close door</a:t>
            </a:r>
            <a:endParaRPr lang="en-US" sz="2400" dirty="0"/>
          </a:p>
        </p:txBody>
      </p:sp>
      <p:sp>
        <p:nvSpPr>
          <p:cNvPr id="29" name="Rounded Rectangle 28"/>
          <p:cNvSpPr/>
          <p:nvPr/>
        </p:nvSpPr>
        <p:spPr>
          <a:xfrm>
            <a:off x="442259" y="4275525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Insert key</a:t>
            </a:r>
            <a:endParaRPr lang="en-US" sz="2400" dirty="0"/>
          </a:p>
        </p:txBody>
      </p:sp>
      <p:sp>
        <p:nvSpPr>
          <p:cNvPr id="30" name="Rounded Rectangle 29"/>
          <p:cNvSpPr/>
          <p:nvPr/>
        </p:nvSpPr>
        <p:spPr>
          <a:xfrm>
            <a:off x="442259" y="4924947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Turn key</a:t>
            </a:r>
            <a:endParaRPr lang="en-US" sz="2400" dirty="0"/>
          </a:p>
        </p:txBody>
      </p:sp>
      <p:sp>
        <p:nvSpPr>
          <p:cNvPr id="31" name="Rounded Rectangle 30"/>
          <p:cNvSpPr/>
          <p:nvPr/>
        </p:nvSpPr>
        <p:spPr>
          <a:xfrm>
            <a:off x="3383578" y="1590348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Push brake</a:t>
            </a:r>
            <a:endParaRPr lang="en-US" sz="2400" dirty="0"/>
          </a:p>
        </p:txBody>
      </p:sp>
      <p:sp>
        <p:nvSpPr>
          <p:cNvPr id="32" name="Rounded Rectangle 31"/>
          <p:cNvSpPr/>
          <p:nvPr/>
        </p:nvSpPr>
        <p:spPr>
          <a:xfrm>
            <a:off x="442259" y="5594919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Release key</a:t>
            </a:r>
            <a:endParaRPr lang="en-US" sz="2400" dirty="0"/>
          </a:p>
        </p:txBody>
      </p:sp>
      <p:sp>
        <p:nvSpPr>
          <p:cNvPr id="33" name="Rounded Rectangle 32"/>
          <p:cNvSpPr/>
          <p:nvPr/>
        </p:nvSpPr>
        <p:spPr>
          <a:xfrm>
            <a:off x="3383578" y="2264475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Shift to drive</a:t>
            </a:r>
            <a:endParaRPr lang="en-US" sz="2400" dirty="0"/>
          </a:p>
        </p:txBody>
      </p:sp>
      <p:sp>
        <p:nvSpPr>
          <p:cNvPr id="34" name="Rounded Rectangle 33"/>
          <p:cNvSpPr/>
          <p:nvPr/>
        </p:nvSpPr>
        <p:spPr>
          <a:xfrm>
            <a:off x="3377601" y="4275525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Steer wheel</a:t>
            </a:r>
            <a:endParaRPr lang="en-US" sz="2400" dirty="0"/>
          </a:p>
        </p:txBody>
      </p:sp>
      <p:sp>
        <p:nvSpPr>
          <p:cNvPr id="35" name="Rounded Rectangle 34"/>
          <p:cNvSpPr/>
          <p:nvPr/>
        </p:nvSpPr>
        <p:spPr>
          <a:xfrm>
            <a:off x="3383578" y="3585886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200" dirty="0" smtClean="0"/>
              <a:t>Push accelerator</a:t>
            </a:r>
            <a:endParaRPr lang="en-US" sz="2200" dirty="0"/>
          </a:p>
        </p:txBody>
      </p:sp>
      <p:sp>
        <p:nvSpPr>
          <p:cNvPr id="36" name="Rounded Rectangle 35"/>
          <p:cNvSpPr/>
          <p:nvPr/>
        </p:nvSpPr>
        <p:spPr>
          <a:xfrm>
            <a:off x="3377601" y="2920116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Release brake</a:t>
            </a:r>
            <a:endParaRPr lang="en-US" sz="2400" dirty="0"/>
          </a:p>
        </p:txBody>
      </p:sp>
      <p:sp>
        <p:nvSpPr>
          <p:cNvPr id="37" name="Rounded Rectangle 36"/>
          <p:cNvSpPr/>
          <p:nvPr/>
        </p:nvSpPr>
        <p:spPr>
          <a:xfrm>
            <a:off x="3377601" y="4924947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Stop on red</a:t>
            </a:r>
            <a:endParaRPr lang="en-US" sz="2400" dirty="0"/>
          </a:p>
        </p:txBody>
      </p:sp>
      <p:sp>
        <p:nvSpPr>
          <p:cNvPr id="38" name="Rounded Rectangle 37"/>
          <p:cNvSpPr/>
          <p:nvPr/>
        </p:nvSpPr>
        <p:spPr>
          <a:xfrm>
            <a:off x="3377601" y="5599122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Find parking</a:t>
            </a:r>
            <a:endParaRPr lang="en-US" sz="2400" dirty="0"/>
          </a:p>
        </p:txBody>
      </p:sp>
      <p:sp>
        <p:nvSpPr>
          <p:cNvPr id="39" name="Rounded Rectangle 38"/>
          <p:cNvSpPr/>
          <p:nvPr/>
        </p:nvSpPr>
        <p:spPr>
          <a:xfrm>
            <a:off x="6514353" y="1590348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Push brake</a:t>
            </a:r>
            <a:endParaRPr lang="en-US" sz="2400" dirty="0"/>
          </a:p>
        </p:txBody>
      </p:sp>
      <p:sp>
        <p:nvSpPr>
          <p:cNvPr id="40" name="Rounded Rectangle 39"/>
          <p:cNvSpPr/>
          <p:nvPr/>
        </p:nvSpPr>
        <p:spPr>
          <a:xfrm>
            <a:off x="6514353" y="2264475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Shift to park</a:t>
            </a:r>
            <a:endParaRPr lang="en-US" sz="2400" dirty="0"/>
          </a:p>
        </p:txBody>
      </p:sp>
      <p:sp>
        <p:nvSpPr>
          <p:cNvPr id="41" name="Rounded Rectangle 40"/>
          <p:cNvSpPr/>
          <p:nvPr/>
        </p:nvSpPr>
        <p:spPr>
          <a:xfrm>
            <a:off x="6514353" y="2920116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Turn key</a:t>
            </a:r>
            <a:endParaRPr lang="en-US" sz="2400" dirty="0"/>
          </a:p>
        </p:txBody>
      </p:sp>
      <p:sp>
        <p:nvSpPr>
          <p:cNvPr id="42" name="Rounded Rectangle 41"/>
          <p:cNvSpPr/>
          <p:nvPr/>
        </p:nvSpPr>
        <p:spPr>
          <a:xfrm>
            <a:off x="6514353" y="3585886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200" dirty="0" smtClean="0"/>
              <a:t>Pull door handle</a:t>
            </a:r>
            <a:endParaRPr lang="en-US" sz="2200" dirty="0"/>
          </a:p>
        </p:txBody>
      </p:sp>
      <p:sp>
        <p:nvSpPr>
          <p:cNvPr id="43" name="Rounded Rectangle 42"/>
          <p:cNvSpPr/>
          <p:nvPr/>
        </p:nvSpPr>
        <p:spPr>
          <a:xfrm>
            <a:off x="6514353" y="4275525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Exit car</a:t>
            </a:r>
            <a:endParaRPr lang="en-US" sz="2400" dirty="0"/>
          </a:p>
        </p:txBody>
      </p:sp>
      <p:sp>
        <p:nvSpPr>
          <p:cNvPr id="44" name="Rounded Rectangle 43"/>
          <p:cNvSpPr/>
          <p:nvPr/>
        </p:nvSpPr>
        <p:spPr>
          <a:xfrm>
            <a:off x="6514353" y="4924947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Close door</a:t>
            </a:r>
            <a:endParaRPr lang="en-US" sz="2400" dirty="0"/>
          </a:p>
        </p:txBody>
      </p:sp>
      <p:sp>
        <p:nvSpPr>
          <p:cNvPr id="45" name="Rounded Rectangle 44"/>
          <p:cNvSpPr/>
          <p:nvPr/>
        </p:nvSpPr>
        <p:spPr>
          <a:xfrm>
            <a:off x="6514353" y="5594919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Walk to class</a:t>
            </a:r>
            <a:endParaRPr lang="en-US" sz="2400" dirty="0"/>
          </a:p>
        </p:txBody>
      </p:sp>
      <p:cxnSp>
        <p:nvCxnSpPr>
          <p:cNvPr id="49" name="Straight Arrow Connector 48"/>
          <p:cNvCxnSpPr>
            <a:stCxn id="5" idx="2"/>
            <a:endCxn id="26" idx="0"/>
          </p:cNvCxnSpPr>
          <p:nvPr/>
        </p:nvCxnSpPr>
        <p:spPr>
          <a:xfrm>
            <a:off x="1528483" y="2121647"/>
            <a:ext cx="0" cy="142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6" idx="2"/>
            <a:endCxn id="27" idx="0"/>
          </p:cNvCxnSpPr>
          <p:nvPr/>
        </p:nvCxnSpPr>
        <p:spPr>
          <a:xfrm>
            <a:off x="1528483" y="2795774"/>
            <a:ext cx="0" cy="124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7" idx="2"/>
            <a:endCxn id="28" idx="0"/>
          </p:cNvCxnSpPr>
          <p:nvPr/>
        </p:nvCxnSpPr>
        <p:spPr>
          <a:xfrm>
            <a:off x="1528483" y="3451415"/>
            <a:ext cx="0" cy="1344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8" idx="2"/>
            <a:endCxn id="29" idx="0"/>
          </p:cNvCxnSpPr>
          <p:nvPr/>
        </p:nvCxnSpPr>
        <p:spPr>
          <a:xfrm>
            <a:off x="1528483" y="4117185"/>
            <a:ext cx="0" cy="158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9" idx="2"/>
            <a:endCxn id="30" idx="0"/>
          </p:cNvCxnSpPr>
          <p:nvPr/>
        </p:nvCxnSpPr>
        <p:spPr>
          <a:xfrm>
            <a:off x="1528483" y="4806824"/>
            <a:ext cx="0" cy="118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0" idx="2"/>
            <a:endCxn id="32" idx="0"/>
          </p:cNvCxnSpPr>
          <p:nvPr/>
        </p:nvCxnSpPr>
        <p:spPr>
          <a:xfrm>
            <a:off x="1528483" y="5456246"/>
            <a:ext cx="0" cy="138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" idx="2"/>
            <a:endCxn id="33" idx="0"/>
          </p:cNvCxnSpPr>
          <p:nvPr/>
        </p:nvCxnSpPr>
        <p:spPr>
          <a:xfrm>
            <a:off x="4469802" y="2121647"/>
            <a:ext cx="0" cy="142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3" idx="2"/>
            <a:endCxn id="36" idx="0"/>
          </p:cNvCxnSpPr>
          <p:nvPr/>
        </p:nvCxnSpPr>
        <p:spPr>
          <a:xfrm flipH="1">
            <a:off x="4463825" y="2795774"/>
            <a:ext cx="5977" cy="124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6" idx="2"/>
            <a:endCxn id="35" idx="0"/>
          </p:cNvCxnSpPr>
          <p:nvPr/>
        </p:nvCxnSpPr>
        <p:spPr>
          <a:xfrm>
            <a:off x="4463825" y="3451415"/>
            <a:ext cx="5977" cy="1344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5" idx="2"/>
            <a:endCxn id="34" idx="0"/>
          </p:cNvCxnSpPr>
          <p:nvPr/>
        </p:nvCxnSpPr>
        <p:spPr>
          <a:xfrm flipH="1">
            <a:off x="4463825" y="4117185"/>
            <a:ext cx="5977" cy="158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4" idx="2"/>
            <a:endCxn id="37" idx="0"/>
          </p:cNvCxnSpPr>
          <p:nvPr/>
        </p:nvCxnSpPr>
        <p:spPr>
          <a:xfrm>
            <a:off x="4463825" y="4806824"/>
            <a:ext cx="0" cy="118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7" idx="2"/>
            <a:endCxn id="38" idx="0"/>
          </p:cNvCxnSpPr>
          <p:nvPr/>
        </p:nvCxnSpPr>
        <p:spPr>
          <a:xfrm>
            <a:off x="4463825" y="5456246"/>
            <a:ext cx="0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9" idx="2"/>
            <a:endCxn id="40" idx="0"/>
          </p:cNvCxnSpPr>
          <p:nvPr/>
        </p:nvCxnSpPr>
        <p:spPr>
          <a:xfrm>
            <a:off x="7600577" y="2121647"/>
            <a:ext cx="0" cy="142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0" idx="2"/>
            <a:endCxn id="41" idx="0"/>
          </p:cNvCxnSpPr>
          <p:nvPr/>
        </p:nvCxnSpPr>
        <p:spPr>
          <a:xfrm>
            <a:off x="7600577" y="2795774"/>
            <a:ext cx="0" cy="124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1" idx="2"/>
            <a:endCxn id="42" idx="0"/>
          </p:cNvCxnSpPr>
          <p:nvPr/>
        </p:nvCxnSpPr>
        <p:spPr>
          <a:xfrm>
            <a:off x="7600577" y="3451415"/>
            <a:ext cx="0" cy="1344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2" idx="2"/>
            <a:endCxn id="43" idx="0"/>
          </p:cNvCxnSpPr>
          <p:nvPr/>
        </p:nvCxnSpPr>
        <p:spPr>
          <a:xfrm>
            <a:off x="7600577" y="4117185"/>
            <a:ext cx="0" cy="158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3" idx="2"/>
            <a:endCxn id="44" idx="0"/>
          </p:cNvCxnSpPr>
          <p:nvPr/>
        </p:nvCxnSpPr>
        <p:spPr>
          <a:xfrm>
            <a:off x="7600577" y="4806824"/>
            <a:ext cx="0" cy="118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4" idx="2"/>
            <a:endCxn id="45" idx="0"/>
          </p:cNvCxnSpPr>
          <p:nvPr/>
        </p:nvCxnSpPr>
        <p:spPr>
          <a:xfrm>
            <a:off x="7600577" y="5456246"/>
            <a:ext cx="0" cy="138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2" idx="2"/>
          </p:cNvCxnSpPr>
          <p:nvPr/>
        </p:nvCxnSpPr>
        <p:spPr>
          <a:xfrm>
            <a:off x="1528483" y="6126218"/>
            <a:ext cx="0" cy="283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528483" y="6409765"/>
            <a:ext cx="14298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2958353" y="1417638"/>
            <a:ext cx="0" cy="49921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958353" y="1417638"/>
            <a:ext cx="15054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31" idx="0"/>
          </p:cNvCxnSpPr>
          <p:nvPr/>
        </p:nvCxnSpPr>
        <p:spPr>
          <a:xfrm>
            <a:off x="4463825" y="1417638"/>
            <a:ext cx="5977" cy="172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4470401" y="6126218"/>
            <a:ext cx="0" cy="283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470401" y="6409765"/>
            <a:ext cx="16067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6077175" y="1417638"/>
            <a:ext cx="0" cy="49921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077175" y="1417638"/>
            <a:ext cx="15054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582647" y="1417638"/>
            <a:ext cx="5977" cy="172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173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9501</TotalTime>
  <Words>203</Words>
  <Application>Microsoft Macintosh PowerPoint</Application>
  <PresentationFormat>On-screen Show (4:3)</PresentationFormat>
  <Paragraphs>69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Black</vt:lpstr>
      <vt:lpstr>Functions</vt:lpstr>
      <vt:lpstr>PowerPoint Presentation</vt:lpstr>
      <vt:lpstr>PowerPoint Presentation</vt:lpstr>
      <vt:lpstr>PowerPoint Presentation</vt:lpstr>
      <vt:lpstr>Function</vt:lpstr>
      <vt:lpstr>Function </vt:lpstr>
      <vt:lpstr>As a Function</vt:lpstr>
      <vt:lpstr>As a combination of Functions</vt:lpstr>
      <vt:lpstr>Without Functions</vt:lpstr>
      <vt:lpstr>PowerPoint Presentation</vt:lpstr>
      <vt:lpstr>Think at a higher level</vt:lpstr>
      <vt:lpstr>A Powerful Benefit</vt:lpstr>
      <vt:lpstr>We’ll apply this concept to java methods</vt:lpstr>
      <vt:lpstr>To method examples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Jesse Hartloff</dc:creator>
  <cp:lastModifiedBy>Jesse Hartloff</cp:lastModifiedBy>
  <cp:revision>25</cp:revision>
  <dcterms:created xsi:type="dcterms:W3CDTF">2017-01-31T05:02:41Z</dcterms:created>
  <dcterms:modified xsi:type="dcterms:W3CDTF">2017-02-13T02:12:24Z</dcterms:modified>
</cp:coreProperties>
</file>