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Closest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easy case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2545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4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2555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359150" y="2359025"/>
            <a:ext cx="1568450" cy="528638"/>
            <a:chOff x="3359016" y="2358255"/>
            <a:chExt cx="1569164" cy="529172"/>
          </a:xfrm>
        </p:grpSpPr>
        <p:cxnSp>
          <p:nvCxnSpPr>
            <p:cNvPr id="29" name="Straight Arrow Connector 28"/>
            <p:cNvCxnSpPr>
              <a:stCxn id="14" idx="7"/>
            </p:cNvCxnSpPr>
            <p:nvPr/>
          </p:nvCxnSpPr>
          <p:spPr>
            <a:xfrm rot="5400000" flipH="1" flipV="1">
              <a:off x="4015675" y="1974922"/>
              <a:ext cx="255846" cy="15691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2" name="TextBox 29"/>
            <p:cNvSpPr txBox="1">
              <a:spLocks noChangeArrowheads="1"/>
            </p:cNvSpPr>
            <p:nvPr/>
          </p:nvSpPr>
          <p:spPr bwMode="auto">
            <a:xfrm>
              <a:off x="3911815" y="2358255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 δ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773613" y="5407025"/>
            <a:ext cx="3695700" cy="530225"/>
            <a:chOff x="4774035" y="5406739"/>
            <a:chExt cx="3694722" cy="531250"/>
          </a:xfrm>
        </p:grpSpPr>
        <p:sp>
          <p:nvSpPr>
            <p:cNvPr id="34" name="Rectangle 33"/>
            <p:cNvSpPr/>
            <p:nvPr/>
          </p:nvSpPr>
          <p:spPr>
            <a:xfrm>
              <a:off x="4774035" y="5406739"/>
              <a:ext cx="3694722" cy="5312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550" name="TextBox 32"/>
            <p:cNvSpPr txBox="1">
              <a:spLocks noChangeArrowheads="1"/>
            </p:cNvSpPr>
            <p:nvPr/>
          </p:nvSpPr>
          <p:spPr bwMode="auto">
            <a:xfrm>
              <a:off x="4867027" y="5471875"/>
              <a:ext cx="3601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All </a:t>
              </a:r>
              <a:r>
                <a:rPr lang="ja-JP" altLang="en-US" sz="1800">
                  <a:latin typeface="Calibri" charset="0"/>
                </a:rPr>
                <a:t>“</a:t>
              </a:r>
              <a:r>
                <a:rPr lang="en-US" altLang="ja-JP" sz="1800">
                  <a:latin typeface="Calibri" charset="0"/>
                </a:rPr>
                <a:t>crossing</a:t>
              </a:r>
              <a:r>
                <a:rPr lang="ja-JP" altLang="en-US" sz="1800">
                  <a:latin typeface="Calibri" charset="0"/>
                </a:rPr>
                <a:t>”</a:t>
              </a:r>
              <a:r>
                <a:rPr lang="en-US" altLang="ja-JP" sz="1800">
                  <a:latin typeface="Calibri" charset="0"/>
                </a:rPr>
                <a:t> pairs have distance </a:t>
              </a:r>
              <a:r>
                <a:rPr lang="en-US" altLang="ja-JP" sz="1800">
                  <a:solidFill>
                    <a:srgbClr val="A300A3"/>
                  </a:solidFill>
                  <a:latin typeface="Calibri" charset="0"/>
                </a:rPr>
                <a:t>&gt; δ</a:t>
              </a:r>
              <a:endParaRPr lang="en-US" sz="1800">
                <a:solidFill>
                  <a:srgbClr val="A300A3"/>
                </a:solidFill>
                <a:latin typeface="Calibri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6070600"/>
            <a:ext cx="8032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62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742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Life is not so easy though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3569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71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3572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984250" y="2332038"/>
            <a:ext cx="3273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Taking care of life</a:t>
            </a:r>
            <a:r>
              <a:rPr lang="ja-JP" altLang="en-US" sz="1800"/>
              <a:t>’</a:t>
            </a:r>
            <a:r>
              <a:rPr lang="en-US" altLang="ja-JP" sz="1800"/>
              <a:t>s unfairness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166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Euclid to the rescue (?)</a:t>
            </a:r>
          </a:p>
        </p:txBody>
      </p:sp>
      <p:sp>
        <p:nvSpPr>
          <p:cNvPr id="25602" name="TextBox 4"/>
          <p:cNvSpPr txBox="1">
            <a:spLocks noChangeArrowheads="1"/>
          </p:cNvSpPr>
          <p:nvPr/>
        </p:nvSpPr>
        <p:spPr bwMode="auto">
          <a:xfrm>
            <a:off x="1693863" y="2063750"/>
            <a:ext cx="3794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B200B2"/>
                </a:solidFill>
                <a:latin typeface="Calibri" charset="0"/>
              </a:rPr>
              <a:t>d(p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,p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2600">
                <a:latin typeface="Calibri" charset="0"/>
              </a:rPr>
              <a:t>= 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( (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-x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+(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-y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1/2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35963" y="20907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43750" y="2865438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6965156" y="3296444"/>
            <a:ext cx="549275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729413" y="2952750"/>
            <a:ext cx="414337" cy="1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09" name="TextBox 29"/>
          <p:cNvSpPr txBox="1">
            <a:spLocks noChangeArrowheads="1"/>
          </p:cNvSpPr>
          <p:nvPr/>
        </p:nvSpPr>
        <p:spPr bwMode="auto">
          <a:xfrm>
            <a:off x="6469063" y="272573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sp>
        <p:nvSpPr>
          <p:cNvPr id="25610" name="TextBox 30"/>
          <p:cNvSpPr txBox="1">
            <a:spLocks noChangeArrowheads="1"/>
          </p:cNvSpPr>
          <p:nvPr/>
        </p:nvSpPr>
        <p:spPr bwMode="auto">
          <a:xfrm>
            <a:off x="7110413" y="34417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7770813" y="2897187"/>
            <a:ext cx="1347788" cy="23813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507287" y="1371601"/>
            <a:ext cx="11113" cy="1630362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13" name="TextBox 35"/>
          <p:cNvSpPr txBox="1">
            <a:spLocks noChangeArrowheads="1"/>
          </p:cNvSpPr>
          <p:nvPr/>
        </p:nvSpPr>
        <p:spPr bwMode="auto">
          <a:xfrm>
            <a:off x="8272463" y="34305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sp>
        <p:nvSpPr>
          <p:cNvPr id="25614" name="TextBox 36"/>
          <p:cNvSpPr txBox="1">
            <a:spLocks noChangeArrowheads="1"/>
          </p:cNvSpPr>
          <p:nvPr/>
        </p:nvSpPr>
        <p:spPr bwMode="auto">
          <a:xfrm>
            <a:off x="6426200" y="19335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cxnSp>
        <p:nvCxnSpPr>
          <p:cNvPr id="39" name="Straight Connector 38"/>
          <p:cNvCxnSpPr>
            <a:stCxn id="13" idx="7"/>
            <a:endCxn id="12" idx="3"/>
          </p:cNvCxnSpPr>
          <p:nvPr/>
        </p:nvCxnSpPr>
        <p:spPr>
          <a:xfrm rot="5400000" flipH="1" flipV="1">
            <a:off x="7489825" y="2017713"/>
            <a:ext cx="661988" cy="1077912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</p:cNvCxnSpPr>
          <p:nvPr/>
        </p:nvCxnSpPr>
        <p:spPr>
          <a:xfrm>
            <a:off x="7305675" y="2943225"/>
            <a:ext cx="1127125" cy="9525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</p:cNvCxnSpPr>
          <p:nvPr/>
        </p:nvCxnSpPr>
        <p:spPr>
          <a:xfrm rot="5400000" flipH="1" flipV="1">
            <a:off x="6911975" y="2538413"/>
            <a:ext cx="639763" cy="14287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00225" y="3613150"/>
            <a:ext cx="1336675" cy="12700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00225" y="3995738"/>
            <a:ext cx="1127125" cy="7937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00225" y="4384675"/>
            <a:ext cx="665163" cy="1588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188" y="4972051"/>
            <a:ext cx="51678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rgbClr val="A300A3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dirty="0">
                <a:latin typeface="+mn-lt"/>
                <a:ea typeface="+mn-ea"/>
                <a:cs typeface="+mn-cs"/>
              </a:rPr>
              <a:t> is larger than the </a:t>
            </a:r>
            <a:r>
              <a:rPr lang="en-US" dirty="0" err="1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latin typeface="+mn-lt"/>
                <a:ea typeface="+mn-ea"/>
                <a:cs typeface="+mn-cs"/>
              </a:rPr>
              <a:t> or </a:t>
            </a:r>
            <a:r>
              <a:rPr lang="en-US" dirty="0" err="1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y</a:t>
            </a:r>
            <a:r>
              <a:rPr lang="en-US" dirty="0" err="1">
                <a:latin typeface="+mn-lt"/>
                <a:ea typeface="+mn-ea"/>
                <a:cs typeface="+mn-cs"/>
              </a:rPr>
              <a:t>-coord</a:t>
            </a:r>
            <a:r>
              <a:rPr lang="en-US" dirty="0">
                <a:latin typeface="+mn-lt"/>
                <a:ea typeface="+mn-ea"/>
                <a:cs typeface="+mn-cs"/>
              </a:rPr>
              <a:t> difference</a:t>
            </a:r>
          </a:p>
        </p:txBody>
      </p:sp>
      <p:pic>
        <p:nvPicPr>
          <p:cNvPr id="25622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574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43250" y="1563688"/>
            <a:ext cx="1189038" cy="40925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Life is not so easy though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6642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60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6661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43250" y="1222375"/>
            <a:ext cx="1208088" cy="379413"/>
            <a:chOff x="3143464" y="1222116"/>
            <a:chExt cx="1207143" cy="380188"/>
          </a:xfrm>
        </p:grpSpPr>
        <p:grpSp>
          <p:nvGrpSpPr>
            <p:cNvPr id="26653" name="Group 31"/>
            <p:cNvGrpSpPr>
              <a:grpSpLocks/>
            </p:cNvGrpSpPr>
            <p:nvPr/>
          </p:nvGrpSpPr>
          <p:grpSpPr bwMode="auto">
            <a:xfrm>
              <a:off x="3143464" y="1232972"/>
              <a:ext cx="594519" cy="369332"/>
              <a:chOff x="3143464" y="1232972"/>
              <a:chExt cx="594519" cy="369332"/>
            </a:xfrm>
          </p:grpSpPr>
          <p:cxnSp>
            <p:nvCxnSpPr>
              <p:cNvPr id="30" name="Straight Arrow Connector 29"/>
              <p:cNvCxnSpPr>
                <a:endCxn id="25" idx="0"/>
              </p:cNvCxnSpPr>
              <p:nvPr/>
            </p:nvCxnSpPr>
            <p:spPr>
              <a:xfrm>
                <a:off x="3143464" y="1564126"/>
                <a:ext cx="594848" cy="15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8" name="TextBox 30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  <p:grpSp>
          <p:nvGrpSpPr>
            <p:cNvPr id="26654" name="Group 32"/>
            <p:cNvGrpSpPr>
              <a:grpSpLocks/>
            </p:cNvGrpSpPr>
            <p:nvPr/>
          </p:nvGrpSpPr>
          <p:grpSpPr bwMode="auto">
            <a:xfrm>
              <a:off x="3756088" y="1222116"/>
              <a:ext cx="594519" cy="369332"/>
              <a:chOff x="3143464" y="1232972"/>
              <a:chExt cx="594519" cy="369332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143135" y="1563847"/>
                <a:ext cx="594848" cy="159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6" name="TextBox 34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540000" y="2117725"/>
            <a:ext cx="2738438" cy="1084263"/>
            <a:chOff x="2540100" y="2118005"/>
            <a:chExt cx="2738472" cy="1083979"/>
          </a:xfrm>
        </p:grpSpPr>
        <p:cxnSp>
          <p:nvCxnSpPr>
            <p:cNvPr id="38" name="Straight Arrow Connector 37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3459397" y="1382810"/>
              <a:ext cx="899877" cy="2738472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52" name="TextBox 38"/>
            <p:cNvSpPr txBox="1">
              <a:spLocks noChangeArrowheads="1"/>
            </p:cNvSpPr>
            <p:nvPr/>
          </p:nvSpPr>
          <p:spPr bwMode="auto">
            <a:xfrm>
              <a:off x="4408487" y="2118005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</a:t>
              </a:r>
              <a:r>
                <a:rPr lang="en-US" sz="1800">
                  <a:latin typeface="Calibri" charset="0"/>
                </a:rPr>
                <a:t>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300413" y="3021013"/>
            <a:ext cx="1131887" cy="704850"/>
            <a:chOff x="3301205" y="3020219"/>
            <a:chExt cx="1131227" cy="706434"/>
          </a:xfrm>
        </p:grpSpPr>
        <p:cxnSp>
          <p:nvCxnSpPr>
            <p:cNvPr id="42" name="Straight Arrow Connector 41"/>
            <p:cNvCxnSpPr>
              <a:stCxn id="14" idx="4"/>
              <a:endCxn id="20" idx="1"/>
            </p:cNvCxnSpPr>
            <p:nvPr/>
          </p:nvCxnSpPr>
          <p:spPr>
            <a:xfrm rot="16200000" flipH="1">
              <a:off x="3513602" y="2807822"/>
              <a:ext cx="706434" cy="1131227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50" name="TextBox 43"/>
            <p:cNvSpPr txBox="1">
              <a:spLocks noChangeArrowheads="1"/>
            </p:cNvSpPr>
            <p:nvPr/>
          </p:nvSpPr>
          <p:spPr bwMode="auto">
            <a:xfrm>
              <a:off x="3822700" y="3097486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 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540000" y="2546350"/>
            <a:ext cx="1282700" cy="655638"/>
            <a:chOff x="2540099" y="2546910"/>
            <a:chExt cx="1282601" cy="655075"/>
          </a:xfrm>
        </p:grpSpPr>
        <p:sp>
          <p:nvSpPr>
            <p:cNvPr id="26647" name="TextBox 42"/>
            <p:cNvSpPr txBox="1">
              <a:spLocks noChangeArrowheads="1"/>
            </p:cNvSpPr>
            <p:nvPr/>
          </p:nvSpPr>
          <p:spPr bwMode="auto">
            <a:xfrm>
              <a:off x="3035474" y="2546910"/>
              <a:ext cx="472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&gt; 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  <p:cxnSp>
          <p:nvCxnSpPr>
            <p:cNvPr id="47" name="Straight Arrow Connector 46"/>
            <p:cNvCxnSpPr>
              <a:stCxn id="11" idx="7"/>
              <a:endCxn id="13" idx="2"/>
            </p:cNvCxnSpPr>
            <p:nvPr/>
          </p:nvCxnSpPr>
          <p:spPr>
            <a:xfrm rot="5400000" flipH="1" flipV="1">
              <a:off x="2935548" y="2314834"/>
              <a:ext cx="491702" cy="1282601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FFC7B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43250" y="1563688"/>
            <a:ext cx="1189038" cy="40925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All we have to do now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08150" y="2168525"/>
            <a:ext cx="4465638" cy="2717800"/>
            <a:chOff x="1707715" y="2168525"/>
            <a:chExt cx="4466865" cy="2717800"/>
          </a:xfrm>
        </p:grpSpPr>
        <p:sp>
          <p:nvSpPr>
            <p:cNvPr id="11" name="Oval 10"/>
            <p:cNvSpPr/>
            <p:nvPr/>
          </p:nvSpPr>
          <p:spPr>
            <a:xfrm>
              <a:off x="2401644" y="3178175"/>
              <a:ext cx="161969" cy="157163"/>
            </a:xfrm>
            <a:prstGeom prst="ellipse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5164" y="2168525"/>
              <a:ext cx="163558" cy="15716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07715" y="4038600"/>
              <a:ext cx="163558" cy="15557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52577" y="4729163"/>
              <a:ext cx="163558" cy="157162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08795" y="3703638"/>
              <a:ext cx="163557" cy="15716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66480" y="2865438"/>
              <a:ext cx="163558" cy="155575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1022" y="3487738"/>
              <a:ext cx="163558" cy="157162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7660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73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7674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  <p:grpSp>
        <p:nvGrpSpPr>
          <p:cNvPr id="27661" name="Group 35"/>
          <p:cNvGrpSpPr>
            <a:grpSpLocks/>
          </p:cNvGrpSpPr>
          <p:nvPr/>
        </p:nvGrpSpPr>
        <p:grpSpPr bwMode="auto">
          <a:xfrm>
            <a:off x="3143250" y="1222375"/>
            <a:ext cx="1208088" cy="379413"/>
            <a:chOff x="3143464" y="1222116"/>
            <a:chExt cx="1207143" cy="380188"/>
          </a:xfrm>
        </p:grpSpPr>
        <p:grpSp>
          <p:nvGrpSpPr>
            <p:cNvPr id="27666" name="Group 31"/>
            <p:cNvGrpSpPr>
              <a:grpSpLocks/>
            </p:cNvGrpSpPr>
            <p:nvPr/>
          </p:nvGrpSpPr>
          <p:grpSpPr bwMode="auto">
            <a:xfrm>
              <a:off x="3143464" y="1232972"/>
              <a:ext cx="594519" cy="369332"/>
              <a:chOff x="3143464" y="1232972"/>
              <a:chExt cx="594519" cy="369332"/>
            </a:xfrm>
          </p:grpSpPr>
          <p:cxnSp>
            <p:nvCxnSpPr>
              <p:cNvPr id="30" name="Straight Arrow Connector 29"/>
              <p:cNvCxnSpPr>
                <a:endCxn id="25" idx="0"/>
              </p:cNvCxnSpPr>
              <p:nvPr/>
            </p:nvCxnSpPr>
            <p:spPr>
              <a:xfrm>
                <a:off x="3143464" y="1564126"/>
                <a:ext cx="594848" cy="15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71" name="TextBox 30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  <p:grpSp>
          <p:nvGrpSpPr>
            <p:cNvPr id="27667" name="Group 32"/>
            <p:cNvGrpSpPr>
              <a:grpSpLocks/>
            </p:cNvGrpSpPr>
            <p:nvPr/>
          </p:nvGrpSpPr>
          <p:grpSpPr bwMode="auto">
            <a:xfrm>
              <a:off x="3756088" y="1222116"/>
              <a:ext cx="594519" cy="369332"/>
              <a:chOff x="3143464" y="1232972"/>
              <a:chExt cx="594519" cy="369332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143135" y="1563847"/>
                <a:ext cx="594848" cy="159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69" name="TextBox 34"/>
              <p:cNvSpPr txBox="1">
                <a:spLocks noChangeArrowheads="1"/>
              </p:cNvSpPr>
              <p:nvPr/>
            </p:nvSpPr>
            <p:spPr bwMode="auto">
              <a:xfrm>
                <a:off x="3311951" y="1232972"/>
                <a:ext cx="3054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A300A3"/>
                    </a:solidFill>
                    <a:latin typeface="Calibri" charset="0"/>
                  </a:rPr>
                  <a:t>δ</a:t>
                </a:r>
              </a:p>
            </p:txBody>
          </p:sp>
        </p:grp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11525" y="5227638"/>
            <a:ext cx="290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S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418138" y="5043488"/>
            <a:ext cx="3454400" cy="774700"/>
            <a:chOff x="5418137" y="5043487"/>
            <a:chExt cx="3454792" cy="775093"/>
          </a:xfrm>
        </p:grpSpPr>
        <p:sp>
          <p:nvSpPr>
            <p:cNvPr id="48" name="Rectangle 47"/>
            <p:cNvSpPr/>
            <p:nvPr/>
          </p:nvSpPr>
          <p:spPr>
            <a:xfrm>
              <a:off x="5418137" y="5043487"/>
              <a:ext cx="3454792" cy="775093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65" name="TextBox 44"/>
            <p:cNvSpPr txBox="1">
              <a:spLocks noChangeArrowheads="1"/>
            </p:cNvSpPr>
            <p:nvPr/>
          </p:nvSpPr>
          <p:spPr bwMode="auto">
            <a:xfrm>
              <a:off x="5418137" y="5233717"/>
              <a:ext cx="3454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Figure if a pair in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S</a:t>
              </a:r>
              <a:r>
                <a:rPr lang="en-US" sz="1800">
                  <a:latin typeface="Calibri" charset="0"/>
                </a:rPr>
                <a:t> has distance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&lt;</a:t>
              </a:r>
              <a:r>
                <a:rPr lang="en-US" sz="1800">
                  <a:latin typeface="Calibri" charset="0"/>
                </a:rPr>
                <a:t> </a:t>
              </a:r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δ</a:t>
              </a:r>
              <a:r>
                <a:rPr lang="en-US" sz="1800">
                  <a:latin typeface="Calibri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2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5263" y="1965325"/>
            <a:ext cx="4906962" cy="4700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98713"/>
            <a:ext cx="4352925" cy="403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algorithm so far…</a:t>
            </a:r>
          </a:p>
        </p:txBody>
      </p:sp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457200" y="1465263"/>
            <a:ext cx="4033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 2-D points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= {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};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=(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x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y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77" name="TextBox 3"/>
          <p:cNvSpPr txBox="1">
            <a:spLocks noChangeArrowheads="1"/>
          </p:cNvSpPr>
          <p:nvPr/>
        </p:nvSpPr>
        <p:spPr bwMode="auto">
          <a:xfrm>
            <a:off x="457200" y="2030413"/>
            <a:ext cx="2293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to get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542925" y="3278188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>
                <a:latin typeface="Calibri" charset="0"/>
              </a:rPr>
              <a:t> is first half of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is the rest</a:t>
            </a:r>
          </a:p>
        </p:txBody>
      </p:sp>
      <p:sp>
        <p:nvSpPr>
          <p:cNvPr id="28679" name="TextBox 5"/>
          <p:cNvSpPr txBox="1">
            <a:spLocks noChangeArrowheads="1"/>
          </p:cNvSpPr>
          <p:nvPr/>
        </p:nvSpPr>
        <p:spPr bwMode="auto">
          <a:xfrm>
            <a:off x="444500" y="2420938"/>
            <a:ext cx="202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Closest-Pair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0" name="TextBox 6"/>
          <p:cNvSpPr txBox="1">
            <a:spLocks noChangeArrowheads="1"/>
          </p:cNvSpPr>
          <p:nvPr/>
        </p:nvSpPr>
        <p:spPr bwMode="auto">
          <a:xfrm>
            <a:off x="542925" y="3713163"/>
            <a:ext cx="262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Compute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</a:p>
        </p:txBody>
      </p:sp>
      <p:sp>
        <p:nvSpPr>
          <p:cNvPr id="28681" name="TextBox 7"/>
          <p:cNvSpPr txBox="1">
            <a:spLocks noChangeArrowheads="1"/>
          </p:cNvSpPr>
          <p:nvPr/>
        </p:nvSpPr>
        <p:spPr bwMode="auto">
          <a:xfrm>
            <a:off x="542925" y="4200525"/>
            <a:ext cx="290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(q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Closest-Pair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2" name="TextBox 8"/>
          <p:cNvSpPr txBox="1">
            <a:spLocks noChangeArrowheads="1"/>
          </p:cNvSpPr>
          <p:nvPr/>
        </p:nvSpPr>
        <p:spPr bwMode="auto">
          <a:xfrm>
            <a:off x="542925" y="4646613"/>
            <a:ext cx="2728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(r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Closest-Pair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3" name="TextBox 9"/>
          <p:cNvSpPr txBox="1">
            <a:spLocks noChangeArrowheads="1"/>
          </p:cNvSpPr>
          <p:nvPr/>
        </p:nvSpPr>
        <p:spPr bwMode="auto">
          <a:xfrm>
            <a:off x="542925" y="5124450"/>
            <a:ext cx="2643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δ</a:t>
            </a:r>
            <a:r>
              <a:rPr lang="en-US" sz="1800">
                <a:latin typeface="Calibri" charset="0"/>
              </a:rPr>
              <a:t> = min (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d(q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), d(r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4" name="TextBox 10"/>
          <p:cNvSpPr txBox="1">
            <a:spLocks noChangeArrowheads="1"/>
          </p:cNvSpPr>
          <p:nvPr/>
        </p:nvSpPr>
        <p:spPr bwMode="auto">
          <a:xfrm>
            <a:off x="542925" y="5591175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= points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(x,y)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s.t.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|x – x*| &lt; δ </a:t>
            </a:r>
          </a:p>
        </p:txBody>
      </p:sp>
      <p:sp>
        <p:nvSpPr>
          <p:cNvPr id="28685" name="TextBox 11"/>
          <p:cNvSpPr txBox="1">
            <a:spLocks noChangeArrowheads="1"/>
          </p:cNvSpPr>
          <p:nvPr/>
        </p:nvSpPr>
        <p:spPr bwMode="auto">
          <a:xfrm>
            <a:off x="542925" y="6069013"/>
            <a:ext cx="381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Closest-in-box 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S, (q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), (r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0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)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8686" name="TextBox 12"/>
          <p:cNvSpPr txBox="1">
            <a:spLocks noChangeArrowheads="1"/>
          </p:cNvSpPr>
          <p:nvPr/>
        </p:nvSpPr>
        <p:spPr bwMode="auto">
          <a:xfrm>
            <a:off x="522288" y="2909888"/>
            <a:ext cx="435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n &lt; 4 </a:t>
            </a:r>
            <a:r>
              <a:rPr lang="en-US" sz="1800">
                <a:latin typeface="Calibri" charset="0"/>
              </a:rPr>
              <a:t>then find closest point by brute-force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481638" y="6069013"/>
            <a:ext cx="3205162" cy="596900"/>
          </a:xfrm>
          <a:prstGeom prst="wedgeRectCallout">
            <a:avLst>
              <a:gd name="adj1" fmla="val -89926"/>
              <a:gd name="adj2" fmla="val -102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Assume can be done in </a:t>
            </a:r>
            <a:r>
              <a:rPr lang="en-US" dirty="0" err="1">
                <a:solidFill>
                  <a:srgbClr val="A300A3"/>
                </a:solidFill>
              </a:rPr>
              <a:t>O(n</a:t>
            </a:r>
            <a:r>
              <a:rPr lang="en-US" dirty="0">
                <a:solidFill>
                  <a:srgbClr val="A300A3"/>
                </a:solidFill>
              </a:rPr>
              <a:t>)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275263" y="2335213"/>
            <a:ext cx="1258887" cy="400050"/>
          </a:xfrm>
          <a:prstGeom prst="wedgeRectCallout">
            <a:avLst>
              <a:gd name="adj1" fmla="val -263075"/>
              <a:gd name="adj2" fmla="val -67601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 log </a:t>
            </a:r>
            <a:r>
              <a:rPr lang="en-US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297488" y="3290888"/>
            <a:ext cx="1258887" cy="400050"/>
          </a:xfrm>
          <a:prstGeom prst="wedgeRectCallout">
            <a:avLst>
              <a:gd name="adj1" fmla="val -163075"/>
              <a:gd name="adj2" fmla="val 5581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297488" y="3746500"/>
            <a:ext cx="1260475" cy="401638"/>
          </a:xfrm>
          <a:prstGeom prst="wedgeRectCallout">
            <a:avLst>
              <a:gd name="adj1" fmla="val -229454"/>
              <a:gd name="adj2" fmla="val -10682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)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5375275" y="4922838"/>
            <a:ext cx="1258888" cy="401637"/>
          </a:xfrm>
          <a:prstGeom prst="wedgeRectCallout">
            <a:avLst>
              <a:gd name="adj1" fmla="val -234626"/>
              <a:gd name="adj2" fmla="val 46238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</a:t>
            </a:r>
            <a:r>
              <a:rPr lang="en-US" dirty="0"/>
              <a:t>(1)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5407025" y="5422900"/>
            <a:ext cx="1258888" cy="401638"/>
          </a:xfrm>
          <a:prstGeom prst="wedgeRectCallout">
            <a:avLst>
              <a:gd name="adj1" fmla="val -169971"/>
              <a:gd name="adj2" fmla="val 48949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O(n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32513" y="1281113"/>
            <a:ext cx="170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O(n log n) + T(n)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011988" y="2335213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T(&lt; 4) = 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11988" y="2789238"/>
            <a:ext cx="191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T(n) = 2T(n/2) + cn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011988" y="4148138"/>
            <a:ext cx="1790700" cy="498475"/>
            <a:chOff x="7012345" y="4147596"/>
            <a:chExt cx="1789785" cy="499129"/>
          </a:xfrm>
        </p:grpSpPr>
        <p:sp>
          <p:nvSpPr>
            <p:cNvPr id="27" name="Rectangle 26"/>
            <p:cNvSpPr/>
            <p:nvPr/>
          </p:nvSpPr>
          <p:spPr>
            <a:xfrm>
              <a:off x="7012345" y="4147596"/>
              <a:ext cx="1789785" cy="49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98" name="TextBox 25"/>
            <p:cNvSpPr txBox="1">
              <a:spLocks noChangeArrowheads="1"/>
            </p:cNvSpPr>
            <p:nvPr/>
          </p:nvSpPr>
          <p:spPr bwMode="auto">
            <a:xfrm>
              <a:off x="7012345" y="4200985"/>
              <a:ext cx="17897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O(n log n) overall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 of 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692400" y="2497138"/>
            <a:ext cx="375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Implement Closest-in-box in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O(n) </a:t>
            </a:r>
            <a:r>
              <a:rPr lang="en-US" sz="1800">
                <a:latin typeface="Calibri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0410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Closest pairs of points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457200" y="1878013"/>
            <a:ext cx="4033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 2-D points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= {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};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=(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x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y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255963"/>
            <a:ext cx="378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Points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q</a:t>
            </a:r>
            <a:r>
              <a:rPr lang="en-US" sz="1800">
                <a:latin typeface="Calibri" charset="0"/>
              </a:rPr>
              <a:t> that are closest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8188" y="2497138"/>
            <a:ext cx="268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d(p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,p</a:t>
            </a:r>
            <a:r>
              <a:rPr lang="en-US" sz="1800" baseline="-25000">
                <a:solidFill>
                  <a:srgbClr val="B200B2"/>
                </a:solidFill>
                <a:latin typeface="Calibri" charset="0"/>
              </a:rPr>
              <a:t>j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( (</a:t>
            </a:r>
            <a:r>
              <a:rPr lang="en-US" sz="1800">
                <a:solidFill>
                  <a:srgbClr val="008000"/>
                </a:solidFill>
                <a:latin typeface="Calibri" charset="0"/>
              </a:rPr>
              <a:t>x</a:t>
            </a:r>
            <a:r>
              <a:rPr lang="en-US" sz="1800" baseline="-25000">
                <a:solidFill>
                  <a:srgbClr val="008000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008000"/>
                </a:solidFill>
                <a:latin typeface="Calibri" charset="0"/>
              </a:rPr>
              <a:t>-x</a:t>
            </a:r>
            <a:r>
              <a:rPr lang="en-US" sz="1800" baseline="-25000">
                <a:solidFill>
                  <a:srgbClr val="008000"/>
                </a:solidFill>
                <a:latin typeface="Calibri" charset="0"/>
              </a:rPr>
              <a:t>j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+(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1800" baseline="-250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-y</a:t>
            </a:r>
            <a:r>
              <a:rPr lang="en-US" sz="1800" baseline="-250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1/2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16613" y="23399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49975" y="286543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35963" y="20907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53338" y="2709863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11900" y="2709863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81638" y="4038600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02375" y="411638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40525" y="3470275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34063" y="4651375"/>
            <a:ext cx="163512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27900" y="1935163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89825" y="3625850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94738" y="411638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791450" y="2224088"/>
            <a:ext cx="708025" cy="585787"/>
            <a:chOff x="7791772" y="2224437"/>
            <a:chExt cx="707712" cy="586198"/>
          </a:xfrm>
        </p:grpSpPr>
        <p:cxnSp>
          <p:nvCxnSpPr>
            <p:cNvPr id="23" name="Straight Connector 22"/>
            <p:cNvCxnSpPr>
              <a:stCxn id="13" idx="7"/>
              <a:endCxn id="12" idx="3"/>
            </p:cNvCxnSpPr>
            <p:nvPr/>
          </p:nvCxnSpPr>
          <p:spPr>
            <a:xfrm rot="5400000" flipH="1" flipV="1">
              <a:off x="7821631" y="2194578"/>
              <a:ext cx="508356" cy="568074"/>
            </a:xfrm>
            <a:prstGeom prst="line">
              <a:avLst/>
            </a:prstGeom>
            <a:ln w="28575" cap="flat" cmpd="sng" algn="ctr">
              <a:solidFill>
                <a:srgbClr val="B200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791772" y="2810635"/>
              <a:ext cx="707712" cy="0"/>
            </a:xfrm>
            <a:prstGeom prst="line">
              <a:avLst/>
            </a:prstGeom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2" idx="5"/>
            </p:cNvCxnSpPr>
            <p:nvPr/>
          </p:nvCxnSpPr>
          <p:spPr>
            <a:xfrm rot="16200000" flipV="1">
              <a:off x="8194484" y="2505636"/>
              <a:ext cx="586198" cy="23801"/>
            </a:xfrm>
            <a:prstGeom prst="line">
              <a:avLst/>
            </a:prstGeom>
            <a:ln w="254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40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C04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C049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2668588" y="2257425"/>
            <a:ext cx="222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O(n</a:t>
            </a:r>
            <a:r>
              <a:rPr lang="en-US" sz="18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</a:rPr>
              <a:t>time algorithm?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909763" y="38211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1-D problem in time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O(n log n) </a:t>
            </a:r>
            <a:r>
              <a:rPr lang="en-US" sz="1800">
                <a:latin typeface="Calibri" charset="0"/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95963" y="4191000"/>
            <a:ext cx="2703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97575" y="41116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99238" y="4106863"/>
            <a:ext cx="163512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9588" y="4106863"/>
            <a:ext cx="163512" cy="15716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34263" y="4113213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1813" y="4106863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Sorting to the rescue in 2-D?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695325" y="1552575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pairs of points closest in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co-ordinate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95325" y="2279650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pairs of points closest in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 co-ordinate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695325" y="3028950"/>
            <a:ext cx="289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Choose the better of the two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45150" y="32416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8775" y="457358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5350" y="2951163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04038" y="2122488"/>
            <a:ext cx="161925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45263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18513" y="32416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071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071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AB1A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AB1A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property of Euclidean distance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693863" y="2063750"/>
            <a:ext cx="3794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B200B2"/>
                </a:solidFill>
                <a:latin typeface="Calibri" charset="0"/>
              </a:rPr>
              <a:t>d(p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,p</a:t>
            </a:r>
            <a:r>
              <a:rPr lang="en-US" sz="2600" baseline="-25000">
                <a:solidFill>
                  <a:srgbClr val="B200B2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 </a:t>
            </a:r>
            <a:r>
              <a:rPr lang="en-US" sz="2600">
                <a:latin typeface="Calibri" charset="0"/>
              </a:rPr>
              <a:t>= 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( (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8000"/>
                </a:solidFill>
                <a:latin typeface="Calibri" charset="0"/>
              </a:rPr>
              <a:t>-x</a:t>
            </a:r>
            <a:r>
              <a:rPr lang="en-US" sz="2600" baseline="-25000">
                <a:solidFill>
                  <a:srgbClr val="008000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+(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2600">
                <a:solidFill>
                  <a:srgbClr val="0000FF"/>
                </a:solidFill>
                <a:latin typeface="Calibri" charset="0"/>
              </a:rPr>
              <a:t>-y</a:t>
            </a:r>
            <a:r>
              <a:rPr lang="en-US" sz="2600" baseline="-25000">
                <a:solidFill>
                  <a:srgbClr val="0000FF"/>
                </a:solidFill>
                <a:latin typeface="Calibri" charset="0"/>
              </a:rPr>
              <a:t>j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2</a:t>
            </a:r>
            <a:r>
              <a:rPr lang="en-US" sz="2600">
                <a:solidFill>
                  <a:srgbClr val="B200B2"/>
                </a:solidFill>
                <a:latin typeface="Calibri" charset="0"/>
              </a:rPr>
              <a:t>)</a:t>
            </a:r>
            <a:r>
              <a:rPr lang="en-US" sz="2600" baseline="30000">
                <a:solidFill>
                  <a:srgbClr val="B200B2"/>
                </a:solidFill>
                <a:latin typeface="Calibri" charset="0"/>
              </a:rPr>
              <a:t>1/2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340350" y="3408363"/>
            <a:ext cx="3094037" cy="3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1638" y="3429000"/>
            <a:ext cx="337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35963" y="20907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43750" y="2865438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6965156" y="3296444"/>
            <a:ext cx="549275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729413" y="2952750"/>
            <a:ext cx="414337" cy="1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7" name="TextBox 29"/>
          <p:cNvSpPr txBox="1">
            <a:spLocks noChangeArrowheads="1"/>
          </p:cNvSpPr>
          <p:nvPr/>
        </p:nvSpPr>
        <p:spPr bwMode="auto">
          <a:xfrm>
            <a:off x="6469063" y="272573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sp>
        <p:nvSpPr>
          <p:cNvPr id="17418" name="TextBox 30"/>
          <p:cNvSpPr txBox="1">
            <a:spLocks noChangeArrowheads="1"/>
          </p:cNvSpPr>
          <p:nvPr/>
        </p:nvSpPr>
        <p:spPr bwMode="auto">
          <a:xfrm>
            <a:off x="7110413" y="3441700"/>
            <a:ext cx="32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i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7770813" y="2897187"/>
            <a:ext cx="1347788" cy="23813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507287" y="1371601"/>
            <a:ext cx="11113" cy="1630362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1" name="TextBox 35"/>
          <p:cNvSpPr txBox="1">
            <a:spLocks noChangeArrowheads="1"/>
          </p:cNvSpPr>
          <p:nvPr/>
        </p:nvSpPr>
        <p:spPr bwMode="auto">
          <a:xfrm>
            <a:off x="8272463" y="34305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x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sp>
        <p:nvSpPr>
          <p:cNvPr id="17422" name="TextBox 36"/>
          <p:cNvSpPr txBox="1">
            <a:spLocks noChangeArrowheads="1"/>
          </p:cNvSpPr>
          <p:nvPr/>
        </p:nvSpPr>
        <p:spPr bwMode="auto">
          <a:xfrm>
            <a:off x="6426200" y="19335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</a:t>
            </a:r>
            <a:r>
              <a:rPr lang="en-US" sz="1800" baseline="-25000">
                <a:latin typeface="Calibri" charset="0"/>
              </a:rPr>
              <a:t>j</a:t>
            </a:r>
          </a:p>
        </p:txBody>
      </p:sp>
      <p:cxnSp>
        <p:nvCxnSpPr>
          <p:cNvPr id="39" name="Straight Connector 38"/>
          <p:cNvCxnSpPr>
            <a:stCxn id="13" idx="7"/>
            <a:endCxn id="12" idx="3"/>
          </p:cNvCxnSpPr>
          <p:nvPr/>
        </p:nvCxnSpPr>
        <p:spPr>
          <a:xfrm rot="5400000" flipH="1" flipV="1">
            <a:off x="7489825" y="2017713"/>
            <a:ext cx="661988" cy="1077912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</p:cNvCxnSpPr>
          <p:nvPr/>
        </p:nvCxnSpPr>
        <p:spPr>
          <a:xfrm>
            <a:off x="7305675" y="2943225"/>
            <a:ext cx="1127125" cy="9525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</p:cNvCxnSpPr>
          <p:nvPr/>
        </p:nvCxnSpPr>
        <p:spPr>
          <a:xfrm rot="5400000" flipH="1" flipV="1">
            <a:off x="6911975" y="2538413"/>
            <a:ext cx="639763" cy="14287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00225" y="3613150"/>
            <a:ext cx="1336675" cy="12700"/>
          </a:xfrm>
          <a:prstGeom prst="line">
            <a:avLst/>
          </a:prstGeom>
          <a:ln w="57150" cap="flat" cmpd="sng" algn="ctr">
            <a:solidFill>
              <a:srgbClr val="A300A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00225" y="3995738"/>
            <a:ext cx="1127125" cy="7937"/>
          </a:xfrm>
          <a:prstGeom prst="line">
            <a:avLst/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00225" y="4384675"/>
            <a:ext cx="665163" cy="1588"/>
          </a:xfrm>
          <a:prstGeom prst="line">
            <a:avLst/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188" y="4972051"/>
            <a:ext cx="51678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rgbClr val="A300A3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dirty="0">
                <a:latin typeface="+mn-lt"/>
                <a:ea typeface="+mn-ea"/>
                <a:cs typeface="+mn-cs"/>
              </a:rPr>
              <a:t> is larger than the </a:t>
            </a:r>
            <a:r>
              <a:rPr lang="en-US" dirty="0" err="1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x</a:t>
            </a:r>
            <a:r>
              <a:rPr lang="en-US" dirty="0">
                <a:latin typeface="+mn-lt"/>
                <a:ea typeface="+mn-ea"/>
                <a:cs typeface="+mn-cs"/>
              </a:rPr>
              <a:t> or </a:t>
            </a:r>
            <a:r>
              <a:rPr lang="en-US" dirty="0" err="1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y</a:t>
            </a:r>
            <a:r>
              <a:rPr lang="en-US" dirty="0" err="1">
                <a:latin typeface="+mn-lt"/>
                <a:ea typeface="+mn-ea"/>
                <a:cs typeface="+mn-cs"/>
              </a:rPr>
              <a:t>-coord</a:t>
            </a:r>
            <a:r>
              <a:rPr lang="en-US" dirty="0">
                <a:latin typeface="+mn-lt"/>
                <a:ea typeface="+mn-ea"/>
                <a:cs typeface="+mn-cs"/>
              </a:rPr>
              <a:t> difference</a:t>
            </a:r>
          </a:p>
        </p:txBody>
      </p:sp>
      <p:pic>
        <p:nvPicPr>
          <p:cNvPr id="17430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574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22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 of 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2768600" y="3006725"/>
            <a:ext cx="360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Divide and Conquer based algorithm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3389313" y="4486275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You build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86164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Dividing up </a:t>
            </a:r>
            <a:r>
              <a:rPr lang="en-US">
                <a:solidFill>
                  <a:srgbClr val="A300A3"/>
                </a:solidFill>
                <a:latin typeface="Calibri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72" name="TextBox 23"/>
          <p:cNvSpPr txBox="1">
            <a:spLocks noChangeArrowheads="1"/>
          </p:cNvSpPr>
          <p:nvPr/>
        </p:nvSpPr>
        <p:spPr bwMode="auto">
          <a:xfrm>
            <a:off x="2597150" y="6002338"/>
            <a:ext cx="392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First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n/2 </a:t>
            </a:r>
            <a:r>
              <a:rPr lang="en-US" sz="1800">
                <a:latin typeface="Calibri" charset="0"/>
              </a:rPr>
              <a:t>points according to the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-coord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5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19476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19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Recursively find closest pairs</a:t>
            </a:r>
            <a:endParaRPr lang="en-US">
              <a:solidFill>
                <a:srgbClr val="A300A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7263" y="19335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1888" y="3178175"/>
            <a:ext cx="161925" cy="157163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4625" y="21685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2700" y="2632075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945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8150" y="4038600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8" y="4194175"/>
            <a:ext cx="161925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9188" y="3548063"/>
            <a:ext cx="163512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52725" y="4729163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46563" y="2012950"/>
            <a:ext cx="161925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8488" y="3703638"/>
            <a:ext cx="163512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84625" y="4886325"/>
            <a:ext cx="163513" cy="1571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5800" y="2865438"/>
            <a:ext cx="163513" cy="1555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0275" y="3487738"/>
            <a:ext cx="163513" cy="1571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41157" y="6003125"/>
            <a:ext cx="2132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A300A3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dirty="0">
                <a:latin typeface="+mn-lt"/>
                <a:ea typeface="+mn-ea"/>
                <a:cs typeface="+mn-cs"/>
              </a:rPr>
              <a:t> = min (</a:t>
            </a:r>
            <a:r>
              <a:rPr lang="en-US" dirty="0">
                <a:ln>
                  <a:solidFill>
                    <a:srgbClr val="0000FF"/>
                  </a:solidFill>
                </a:ln>
                <a:latin typeface="+mn-lt"/>
                <a:ea typeface="+mn-ea"/>
                <a:cs typeface="+mn-cs"/>
              </a:rPr>
              <a:t>blue</a:t>
            </a:r>
            <a:r>
              <a:rPr lang="en-US" dirty="0">
                <a:latin typeface="+mn-lt"/>
                <a:ea typeface="+mn-ea"/>
                <a:cs typeface="+mn-cs"/>
              </a:rPr>
              <a:t>, </a:t>
            </a:r>
            <a:r>
              <a:rPr lang="en-US" dirty="0">
                <a:ln>
                  <a:solidFill>
                    <a:srgbClr val="008000"/>
                  </a:solidFill>
                </a:ln>
                <a:latin typeface="+mn-lt"/>
                <a:ea typeface="+mn-ea"/>
                <a:cs typeface="+mn-cs"/>
              </a:rPr>
              <a:t>green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20497" name="Group 28"/>
          <p:cNvGrpSpPr>
            <a:grpSpLocks/>
          </p:cNvGrpSpPr>
          <p:nvPr/>
        </p:nvGrpSpPr>
        <p:grpSpPr bwMode="auto">
          <a:xfrm>
            <a:off x="1368425" y="1563688"/>
            <a:ext cx="5299075" cy="4092575"/>
            <a:chOff x="1367733" y="1563995"/>
            <a:chExt cx="5300159" cy="4092546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1688113" y="3609474"/>
              <a:ext cx="409254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99" name="TextBox 26"/>
            <p:cNvSpPr txBox="1">
              <a:spLocks noChangeArrowheads="1"/>
            </p:cNvSpPr>
            <p:nvPr/>
          </p:nvSpPr>
          <p:spPr bwMode="auto">
            <a:xfrm>
              <a:off x="1367733" y="2417762"/>
              <a:ext cx="339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Q</a:t>
              </a:r>
            </a:p>
          </p:txBody>
        </p:sp>
        <p:sp>
          <p:nvSpPr>
            <p:cNvPr id="20500" name="TextBox 27"/>
            <p:cNvSpPr txBox="1">
              <a:spLocks noChangeArrowheads="1"/>
            </p:cNvSpPr>
            <p:nvPr/>
          </p:nvSpPr>
          <p:spPr bwMode="auto">
            <a:xfrm>
              <a:off x="6354986" y="2233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A300A3"/>
                  </a:solidFill>
                  <a:latin typeface="Calibri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5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9882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9882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aside: maintain sorted lists</a:t>
            </a:r>
          </a:p>
        </p:txBody>
      </p:sp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303338" y="1943100"/>
            <a:ext cx="446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and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are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>
                <a:latin typeface="Calibri" charset="0"/>
              </a:rPr>
              <a:t> sorted by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x</a:t>
            </a:r>
            <a:r>
              <a:rPr lang="en-US" sz="1800">
                <a:latin typeface="Calibri" charset="0"/>
              </a:rPr>
              <a:t>-coord and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-coord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303338" y="3267075"/>
            <a:ext cx="577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A300A3"/>
                </a:solidFill>
                <a:latin typeface="Calibri" charset="0"/>
              </a:rPr>
              <a:t>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Q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, R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can be computed from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and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P</a:t>
            </a:r>
            <a:r>
              <a:rPr lang="en-US" sz="1800" baseline="-25000">
                <a:solidFill>
                  <a:srgbClr val="A300A3"/>
                </a:solidFill>
                <a:latin typeface="Calibri" charset="0"/>
              </a:rPr>
              <a:t>y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in </a:t>
            </a:r>
            <a:r>
              <a:rPr lang="en-US" sz="1800">
                <a:solidFill>
                  <a:srgbClr val="A300A3"/>
                </a:solidFill>
                <a:latin typeface="Calibri" charset="0"/>
              </a:rPr>
              <a:t>O(n) </a:t>
            </a:r>
            <a:r>
              <a:rPr lang="en-US" sz="1800">
                <a:latin typeface="Calibri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1069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648</Words>
  <Application>Microsoft Macintosh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Divide and Conquer</vt:lpstr>
      <vt:lpstr>Closest pairs of points</vt:lpstr>
      <vt:lpstr>PowerPoint Presentation</vt:lpstr>
      <vt:lpstr>Sorting to the rescue in 2-D?</vt:lpstr>
      <vt:lpstr>A property of Euclidean distance</vt:lpstr>
      <vt:lpstr>Rest of today’s agenda</vt:lpstr>
      <vt:lpstr>Dividing up P</vt:lpstr>
      <vt:lpstr>Recursively find closest pairs</vt:lpstr>
      <vt:lpstr>An aside: maintain sorted lists</vt:lpstr>
      <vt:lpstr>An easy case</vt:lpstr>
      <vt:lpstr>Life is not so easy though</vt:lpstr>
      <vt:lpstr>Today’s agenda</vt:lpstr>
      <vt:lpstr>Euclid to the rescue (?)</vt:lpstr>
      <vt:lpstr>Life is not so easy though</vt:lpstr>
      <vt:lpstr>All we have to do now</vt:lpstr>
      <vt:lpstr>The algorithm so far…</vt:lpstr>
      <vt:lpstr>Rest of today’s agenda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11</cp:revision>
  <dcterms:created xsi:type="dcterms:W3CDTF">2018-05-29T14:01:07Z</dcterms:created>
  <dcterms:modified xsi:type="dcterms:W3CDTF">2018-06-04T18:34:55Z</dcterms:modified>
</cp:coreProperties>
</file>