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9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2338" y="2865438"/>
            <a:ext cx="5732462" cy="2833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Mergesort algorithm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922338" y="1595438"/>
            <a:ext cx="1895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…,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n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4572000" y="1606550"/>
            <a:ext cx="327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Numbers in sorted order</a:t>
            </a:r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922338" y="2865438"/>
            <a:ext cx="5732462" cy="2676525"/>
            <a:chOff x="922677" y="2865881"/>
            <a:chExt cx="5731867" cy="2676174"/>
          </a:xfrm>
        </p:grpSpPr>
        <p:sp>
          <p:nvSpPr>
            <p:cNvPr id="22534" name="TextBox 4"/>
            <p:cNvSpPr txBox="1">
              <a:spLocks noChangeArrowheads="1"/>
            </p:cNvSpPr>
            <p:nvPr/>
          </p:nvSpPr>
          <p:spPr bwMode="auto">
            <a:xfrm>
              <a:off x="922677" y="2865881"/>
              <a:ext cx="1767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a, n </a:t>
              </a:r>
              <a:r>
                <a:rPr lang="en-US" sz="1800">
                  <a:latin typeface="Calibri" charset="0"/>
                </a:rPr>
                <a:t>)</a:t>
              </a:r>
            </a:p>
          </p:txBody>
        </p:sp>
        <p:sp>
          <p:nvSpPr>
            <p:cNvPr id="22535" name="TextBox 5"/>
            <p:cNvSpPr txBox="1">
              <a:spLocks noChangeArrowheads="1"/>
            </p:cNvSpPr>
            <p:nvPr/>
          </p:nvSpPr>
          <p:spPr bwMode="auto">
            <a:xfrm>
              <a:off x="1172342" y="3429000"/>
              <a:ext cx="45187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If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n = 2 </a:t>
              </a:r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the order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min(a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); max(a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</a:t>
              </a:r>
            </a:p>
          </p:txBody>
        </p:sp>
        <p:sp>
          <p:nvSpPr>
            <p:cNvPr id="22536" name="TextBox 6"/>
            <p:cNvSpPr txBox="1">
              <a:spLocks noChangeArrowheads="1"/>
            </p:cNvSpPr>
            <p:nvPr/>
          </p:nvSpPr>
          <p:spPr bwMode="auto">
            <a:xfrm>
              <a:off x="1172342" y="4016436"/>
              <a:ext cx="1428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</a:t>
              </a:r>
            </a:p>
          </p:txBody>
        </p:sp>
        <p:sp>
          <p:nvSpPr>
            <p:cNvPr id="22537" name="TextBox 7"/>
            <p:cNvSpPr txBox="1">
              <a:spLocks noChangeArrowheads="1"/>
            </p:cNvSpPr>
            <p:nvPr/>
          </p:nvSpPr>
          <p:spPr bwMode="auto">
            <a:xfrm>
              <a:off x="1172342" y="4538168"/>
              <a:ext cx="159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n/2+1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</a:t>
              </a:r>
            </a:p>
          </p:txBody>
        </p:sp>
        <p:sp>
          <p:nvSpPr>
            <p:cNvPr id="22538" name="TextBox 8"/>
            <p:cNvSpPr txBox="1">
              <a:spLocks noChangeArrowheads="1"/>
            </p:cNvSpPr>
            <p:nvPr/>
          </p:nvSpPr>
          <p:spPr bwMode="auto">
            <a:xfrm>
              <a:off x="1172342" y="5080390"/>
              <a:ext cx="5482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MERGE </a:t>
              </a:r>
              <a:r>
                <a:rPr lang="en-US">
                  <a:latin typeface="Calibri" charset="0"/>
                </a:rPr>
                <a:t>(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),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 </a:t>
              </a:r>
              <a:r>
                <a:rPr lang="en-US">
                  <a:latin typeface="Calibri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7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602413" y="1639888"/>
            <a:ext cx="11271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94275" y="1639888"/>
            <a:ext cx="1268413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92363" y="1639888"/>
            <a:ext cx="1508125" cy="368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0100" y="1639888"/>
            <a:ext cx="132715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68850" y="1639888"/>
            <a:ext cx="329565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0100" y="1639888"/>
            <a:ext cx="3100388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example run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0" y="4016375"/>
            <a:ext cx="5732463" cy="2833688"/>
            <a:chOff x="922677" y="2865881"/>
            <a:chExt cx="5731867" cy="2833288"/>
          </a:xfrm>
        </p:grpSpPr>
        <p:sp>
          <p:nvSpPr>
            <p:cNvPr id="11" name="Rectangle 10"/>
            <p:cNvSpPr/>
            <p:nvPr/>
          </p:nvSpPr>
          <p:spPr>
            <a:xfrm>
              <a:off x="922677" y="2865881"/>
              <a:ext cx="5731867" cy="2833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3622" name="Group 9"/>
            <p:cNvGrpSpPr>
              <a:grpSpLocks/>
            </p:cNvGrpSpPr>
            <p:nvPr/>
          </p:nvGrpSpPr>
          <p:grpSpPr bwMode="auto">
            <a:xfrm>
              <a:off x="922677" y="2865881"/>
              <a:ext cx="5731867" cy="2676174"/>
              <a:chOff x="922677" y="2865881"/>
              <a:chExt cx="5731867" cy="2676174"/>
            </a:xfrm>
          </p:grpSpPr>
          <p:sp>
            <p:nvSpPr>
              <p:cNvPr id="23623" name="TextBox 4"/>
              <p:cNvSpPr txBox="1">
                <a:spLocks noChangeArrowheads="1"/>
              </p:cNvSpPr>
              <p:nvPr/>
            </p:nvSpPr>
            <p:spPr bwMode="auto">
              <a:xfrm>
                <a:off x="922677" y="2865881"/>
                <a:ext cx="1767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0000FF"/>
                    </a:solidFill>
                    <a:latin typeface="Calibri" charset="0"/>
                  </a:rPr>
                  <a:t>MergeSort</a:t>
                </a:r>
                <a:r>
                  <a:rPr lang="en-US" sz="1800">
                    <a:latin typeface="Calibri" charset="0"/>
                  </a:rPr>
                  <a:t>(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a, n </a:t>
                </a:r>
                <a:r>
                  <a:rPr lang="en-US" sz="1800">
                    <a:latin typeface="Calibri" charset="0"/>
                  </a:rPr>
                  <a:t>)</a:t>
                </a:r>
              </a:p>
            </p:txBody>
          </p:sp>
          <p:sp>
            <p:nvSpPr>
              <p:cNvPr id="23624" name="TextBox 5"/>
              <p:cNvSpPr txBox="1">
                <a:spLocks noChangeArrowheads="1"/>
              </p:cNvSpPr>
              <p:nvPr/>
            </p:nvSpPr>
            <p:spPr bwMode="auto">
              <a:xfrm>
                <a:off x="1172342" y="3429000"/>
                <a:ext cx="45187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If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n = 2 </a:t>
                </a:r>
                <a:r>
                  <a:rPr lang="en-US" sz="1800" b="1">
                    <a:latin typeface="Calibri" charset="0"/>
                  </a:rPr>
                  <a:t>return</a:t>
                </a:r>
                <a:r>
                  <a:rPr lang="en-US" sz="1800">
                    <a:latin typeface="Calibri" charset="0"/>
                  </a:rPr>
                  <a:t> the order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min(a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2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); max(a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2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)</a:t>
                </a:r>
              </a:p>
            </p:txBody>
          </p:sp>
          <p:sp>
            <p:nvSpPr>
              <p:cNvPr id="23625" name="TextBox 6"/>
              <p:cNvSpPr txBox="1">
                <a:spLocks noChangeArrowheads="1"/>
              </p:cNvSpPr>
              <p:nvPr/>
            </p:nvSpPr>
            <p:spPr bwMode="auto">
              <a:xfrm>
                <a:off x="1172342" y="4016436"/>
                <a:ext cx="14285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L</a:t>
                </a:r>
                <a:r>
                  <a:rPr lang="en-US" sz="1800">
                    <a:latin typeface="Calibri" charset="0"/>
                  </a:rPr>
                  <a:t> =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,…, 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n/2</a:t>
                </a:r>
              </a:p>
            </p:txBody>
          </p:sp>
          <p:sp>
            <p:nvSpPr>
              <p:cNvPr id="23626" name="TextBox 7"/>
              <p:cNvSpPr txBox="1">
                <a:spLocks noChangeArrowheads="1"/>
              </p:cNvSpPr>
              <p:nvPr/>
            </p:nvSpPr>
            <p:spPr bwMode="auto">
              <a:xfrm>
                <a:off x="1172342" y="4538168"/>
                <a:ext cx="15997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R</a:t>
                </a:r>
                <a:r>
                  <a:rPr lang="en-US" sz="1800">
                    <a:latin typeface="Calibri" charset="0"/>
                  </a:rPr>
                  <a:t> =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n/2+1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,…, 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n</a:t>
                </a:r>
              </a:p>
            </p:txBody>
          </p:sp>
          <p:sp>
            <p:nvSpPr>
              <p:cNvPr id="23627" name="TextBox 8"/>
              <p:cNvSpPr txBox="1">
                <a:spLocks noChangeArrowheads="1"/>
              </p:cNvSpPr>
              <p:nvPr/>
            </p:nvSpPr>
            <p:spPr bwMode="auto">
              <a:xfrm>
                <a:off x="1172342" y="5080390"/>
                <a:ext cx="54822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alibri" charset="0"/>
                  </a:rPr>
                  <a:t>return</a:t>
                </a:r>
                <a:r>
                  <a:rPr lang="en-US" sz="1800">
                    <a:latin typeface="Calibri" charset="0"/>
                  </a:rPr>
                  <a:t> MERGE </a:t>
                </a:r>
                <a:r>
                  <a:rPr lang="en-US">
                    <a:latin typeface="Calibri" charset="0"/>
                  </a:rPr>
                  <a:t>( </a:t>
                </a:r>
                <a:r>
                  <a:rPr lang="en-US" sz="1800">
                    <a:solidFill>
                      <a:srgbClr val="0000FF"/>
                    </a:solidFill>
                    <a:latin typeface="Calibri" charset="0"/>
                  </a:rPr>
                  <a:t>MergeSort</a:t>
                </a:r>
                <a:r>
                  <a:rPr lang="en-US" sz="1800">
                    <a:latin typeface="Calibri" charset="0"/>
                  </a:rPr>
                  <a:t>(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L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 n/2</a:t>
                </a:r>
                <a:r>
                  <a:rPr lang="en-US" sz="1800">
                    <a:latin typeface="Calibri" charset="0"/>
                  </a:rPr>
                  <a:t>), </a:t>
                </a:r>
                <a:r>
                  <a:rPr lang="en-US" sz="1800">
                    <a:solidFill>
                      <a:srgbClr val="0000FF"/>
                    </a:solidFill>
                    <a:latin typeface="Calibri" charset="0"/>
                  </a:rPr>
                  <a:t>MergeSort</a:t>
                </a:r>
                <a:r>
                  <a:rPr lang="en-US" sz="1800">
                    <a:latin typeface="Calibri" charset="0"/>
                  </a:rPr>
                  <a:t>(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R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 n/2</a:t>
                </a:r>
                <a:r>
                  <a:rPr lang="en-US" sz="1800">
                    <a:latin typeface="Calibri" charset="0"/>
                  </a:rPr>
                  <a:t>) </a:t>
                </a:r>
                <a:r>
                  <a:rPr lang="en-US">
                    <a:latin typeface="Calibri" charset="0"/>
                  </a:rPr>
                  <a:t>)</a:t>
                </a: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800100" y="1639888"/>
            <a:ext cx="1179513" cy="368300"/>
            <a:chOff x="800190" y="1639190"/>
            <a:chExt cx="1179731" cy="369332"/>
          </a:xfrm>
        </p:grpSpPr>
        <p:sp>
          <p:nvSpPr>
            <p:cNvPr id="23619" name="TextBox 12"/>
            <p:cNvSpPr txBox="1">
              <a:spLocks noChangeArrowheads="1"/>
            </p:cNvSpPr>
            <p:nvPr/>
          </p:nvSpPr>
          <p:spPr bwMode="auto">
            <a:xfrm>
              <a:off x="1678261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23620" name="TextBox 14"/>
            <p:cNvSpPr txBox="1">
              <a:spLocks noChangeArrowheads="1"/>
            </p:cNvSpPr>
            <p:nvPr/>
          </p:nvSpPr>
          <p:spPr bwMode="auto">
            <a:xfrm>
              <a:off x="800190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392363" y="1639888"/>
            <a:ext cx="1508125" cy="368300"/>
            <a:chOff x="2391657" y="1639190"/>
            <a:chExt cx="1508378" cy="369332"/>
          </a:xfrm>
        </p:grpSpPr>
        <p:sp>
          <p:nvSpPr>
            <p:cNvPr id="23617" name="TextBox 13"/>
            <p:cNvSpPr txBox="1">
              <a:spLocks noChangeArrowheads="1"/>
            </p:cNvSpPr>
            <p:nvPr/>
          </p:nvSpPr>
          <p:spPr bwMode="auto">
            <a:xfrm>
              <a:off x="2391657" y="1639190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100</a:t>
              </a:r>
            </a:p>
          </p:txBody>
        </p:sp>
        <p:sp>
          <p:nvSpPr>
            <p:cNvPr id="23618" name="TextBox 15"/>
            <p:cNvSpPr txBox="1">
              <a:spLocks noChangeArrowheads="1"/>
            </p:cNvSpPr>
            <p:nvPr/>
          </p:nvSpPr>
          <p:spPr bwMode="auto">
            <a:xfrm>
              <a:off x="3481381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19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994275" y="1639888"/>
            <a:ext cx="1268413" cy="368300"/>
            <a:chOff x="4994451" y="1639190"/>
            <a:chExt cx="1267757" cy="369332"/>
          </a:xfrm>
        </p:grpSpPr>
        <p:sp>
          <p:nvSpPr>
            <p:cNvPr id="23615" name="TextBox 16"/>
            <p:cNvSpPr txBox="1">
              <a:spLocks noChangeArrowheads="1"/>
            </p:cNvSpPr>
            <p:nvPr/>
          </p:nvSpPr>
          <p:spPr bwMode="auto">
            <a:xfrm>
              <a:off x="4994451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23616" name="TextBox 17"/>
            <p:cNvSpPr txBox="1">
              <a:spLocks noChangeArrowheads="1"/>
            </p:cNvSpPr>
            <p:nvPr/>
          </p:nvSpPr>
          <p:spPr bwMode="auto">
            <a:xfrm>
              <a:off x="5960548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8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6602413" y="1639888"/>
            <a:ext cx="1127125" cy="368300"/>
            <a:chOff x="6602135" y="1639190"/>
            <a:chExt cx="1126641" cy="369332"/>
          </a:xfrm>
        </p:grpSpPr>
        <p:sp>
          <p:nvSpPr>
            <p:cNvPr id="23613" name="TextBox 18"/>
            <p:cNvSpPr txBox="1">
              <a:spLocks noChangeArrowheads="1"/>
            </p:cNvSpPr>
            <p:nvPr/>
          </p:nvSpPr>
          <p:spPr bwMode="auto">
            <a:xfrm>
              <a:off x="7427116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23614" name="TextBox 19"/>
            <p:cNvSpPr txBox="1">
              <a:spLocks noChangeArrowheads="1"/>
            </p:cNvSpPr>
            <p:nvPr/>
          </p:nvSpPr>
          <p:spPr bwMode="auto">
            <a:xfrm>
              <a:off x="6602135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800100" y="2301875"/>
            <a:ext cx="1296988" cy="368300"/>
            <a:chOff x="800190" y="1639190"/>
            <a:chExt cx="1296725" cy="369332"/>
          </a:xfrm>
        </p:grpSpPr>
        <p:sp>
          <p:nvSpPr>
            <p:cNvPr id="23611" name="TextBox 26"/>
            <p:cNvSpPr txBox="1">
              <a:spLocks noChangeArrowheads="1"/>
            </p:cNvSpPr>
            <p:nvPr/>
          </p:nvSpPr>
          <p:spPr bwMode="auto">
            <a:xfrm>
              <a:off x="1678261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  <p:sp>
          <p:nvSpPr>
            <p:cNvPr id="23612" name="TextBox 27"/>
            <p:cNvSpPr txBox="1">
              <a:spLocks noChangeArrowheads="1"/>
            </p:cNvSpPr>
            <p:nvPr/>
          </p:nvSpPr>
          <p:spPr bwMode="auto">
            <a:xfrm>
              <a:off x="800190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403475" y="2301875"/>
            <a:ext cx="1625600" cy="368300"/>
            <a:chOff x="2391657" y="1639190"/>
            <a:chExt cx="1625372" cy="369332"/>
          </a:xfrm>
        </p:grpSpPr>
        <p:sp>
          <p:nvSpPr>
            <p:cNvPr id="23609" name="TextBox 30"/>
            <p:cNvSpPr txBox="1">
              <a:spLocks noChangeArrowheads="1"/>
            </p:cNvSpPr>
            <p:nvPr/>
          </p:nvSpPr>
          <p:spPr bwMode="auto">
            <a:xfrm>
              <a:off x="2391657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19</a:t>
              </a:r>
            </a:p>
          </p:txBody>
        </p:sp>
        <p:sp>
          <p:nvSpPr>
            <p:cNvPr id="23610" name="TextBox 31"/>
            <p:cNvSpPr txBox="1">
              <a:spLocks noChangeArrowheads="1"/>
            </p:cNvSpPr>
            <p:nvPr/>
          </p:nvSpPr>
          <p:spPr bwMode="auto">
            <a:xfrm>
              <a:off x="3481381" y="1639190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100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800100" y="2768600"/>
            <a:ext cx="3228975" cy="368300"/>
            <a:chOff x="800190" y="2767925"/>
            <a:chExt cx="3228124" cy="369332"/>
          </a:xfrm>
        </p:grpSpPr>
        <p:sp>
          <p:nvSpPr>
            <p:cNvPr id="23605" name="TextBox 32"/>
            <p:cNvSpPr txBox="1">
              <a:spLocks noChangeArrowheads="1"/>
            </p:cNvSpPr>
            <p:nvPr/>
          </p:nvSpPr>
          <p:spPr bwMode="auto">
            <a:xfrm>
              <a:off x="800190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23606" name="TextBox 33"/>
            <p:cNvSpPr txBox="1">
              <a:spLocks noChangeArrowheads="1"/>
            </p:cNvSpPr>
            <p:nvPr/>
          </p:nvSpPr>
          <p:spPr bwMode="auto">
            <a:xfrm>
              <a:off x="1678261" y="276792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19</a:t>
              </a:r>
            </a:p>
          </p:txBody>
        </p:sp>
        <p:sp>
          <p:nvSpPr>
            <p:cNvPr id="23607" name="TextBox 34"/>
            <p:cNvSpPr txBox="1">
              <a:spLocks noChangeArrowheads="1"/>
            </p:cNvSpPr>
            <p:nvPr/>
          </p:nvSpPr>
          <p:spPr bwMode="auto">
            <a:xfrm>
              <a:off x="2402942" y="276792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  <p:sp>
          <p:nvSpPr>
            <p:cNvPr id="23608" name="TextBox 35"/>
            <p:cNvSpPr txBox="1">
              <a:spLocks noChangeArrowheads="1"/>
            </p:cNvSpPr>
            <p:nvPr/>
          </p:nvSpPr>
          <p:spPr bwMode="auto">
            <a:xfrm>
              <a:off x="3492666" y="2767925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100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800100" y="2301875"/>
            <a:ext cx="3228975" cy="596900"/>
            <a:chOff x="800190" y="2301136"/>
            <a:chExt cx="3228124" cy="597299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946063" y="2669682"/>
              <a:ext cx="363442" cy="228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0800000" flipV="1">
              <a:off x="2282524" y="2680803"/>
              <a:ext cx="239650" cy="174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0190" y="2301136"/>
              <a:ext cx="1326800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92033" y="2301136"/>
              <a:ext cx="1636281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4994275" y="2301875"/>
            <a:ext cx="1268413" cy="368300"/>
            <a:chOff x="4994451" y="1639190"/>
            <a:chExt cx="1267757" cy="369332"/>
          </a:xfrm>
        </p:grpSpPr>
        <p:sp>
          <p:nvSpPr>
            <p:cNvPr id="23599" name="TextBox 50"/>
            <p:cNvSpPr txBox="1">
              <a:spLocks noChangeArrowheads="1"/>
            </p:cNvSpPr>
            <p:nvPr/>
          </p:nvSpPr>
          <p:spPr bwMode="auto">
            <a:xfrm>
              <a:off x="4994451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23600" name="TextBox 51"/>
            <p:cNvSpPr txBox="1">
              <a:spLocks noChangeArrowheads="1"/>
            </p:cNvSpPr>
            <p:nvPr/>
          </p:nvSpPr>
          <p:spPr bwMode="auto">
            <a:xfrm>
              <a:off x="5960548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8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6754813" y="2301875"/>
            <a:ext cx="1127125" cy="368300"/>
            <a:chOff x="6602135" y="1639190"/>
            <a:chExt cx="1126641" cy="369332"/>
          </a:xfrm>
        </p:grpSpPr>
        <p:sp>
          <p:nvSpPr>
            <p:cNvPr id="23597" name="TextBox 54"/>
            <p:cNvSpPr txBox="1">
              <a:spLocks noChangeArrowheads="1"/>
            </p:cNvSpPr>
            <p:nvPr/>
          </p:nvSpPr>
          <p:spPr bwMode="auto">
            <a:xfrm>
              <a:off x="7427116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23598" name="TextBox 55"/>
            <p:cNvSpPr txBox="1">
              <a:spLocks noChangeArrowheads="1"/>
            </p:cNvSpPr>
            <p:nvPr/>
          </p:nvSpPr>
          <p:spPr bwMode="auto">
            <a:xfrm>
              <a:off x="6602135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994275" y="2301875"/>
            <a:ext cx="3228975" cy="596900"/>
            <a:chOff x="800190" y="2301136"/>
            <a:chExt cx="3228124" cy="597299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946063" y="2669682"/>
              <a:ext cx="363442" cy="228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 flipV="1">
              <a:off x="2282524" y="2680803"/>
              <a:ext cx="239650" cy="174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00190" y="2301136"/>
              <a:ext cx="1326800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92033" y="2301136"/>
              <a:ext cx="1636281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4994275" y="2811463"/>
            <a:ext cx="2994025" cy="369887"/>
            <a:chOff x="800190" y="2767925"/>
            <a:chExt cx="2994136" cy="369332"/>
          </a:xfrm>
        </p:grpSpPr>
        <p:sp>
          <p:nvSpPr>
            <p:cNvPr id="23589" name="TextBox 62"/>
            <p:cNvSpPr txBox="1">
              <a:spLocks noChangeArrowheads="1"/>
            </p:cNvSpPr>
            <p:nvPr/>
          </p:nvSpPr>
          <p:spPr bwMode="auto">
            <a:xfrm>
              <a:off x="800190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23590" name="TextBox 63"/>
            <p:cNvSpPr txBox="1">
              <a:spLocks noChangeArrowheads="1"/>
            </p:cNvSpPr>
            <p:nvPr/>
          </p:nvSpPr>
          <p:spPr bwMode="auto">
            <a:xfrm>
              <a:off x="1678261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23591" name="TextBox 64"/>
            <p:cNvSpPr txBox="1">
              <a:spLocks noChangeArrowheads="1"/>
            </p:cNvSpPr>
            <p:nvPr/>
          </p:nvSpPr>
          <p:spPr bwMode="auto">
            <a:xfrm>
              <a:off x="2402942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23592" name="TextBox 65"/>
            <p:cNvSpPr txBox="1">
              <a:spLocks noChangeArrowheads="1"/>
            </p:cNvSpPr>
            <p:nvPr/>
          </p:nvSpPr>
          <p:spPr bwMode="auto">
            <a:xfrm>
              <a:off x="3492666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8</a:t>
              </a: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800100" y="2854325"/>
            <a:ext cx="7291388" cy="673100"/>
            <a:chOff x="800190" y="2854769"/>
            <a:chExt cx="7291315" cy="672049"/>
          </a:xfrm>
        </p:grpSpPr>
        <p:sp>
          <p:nvSpPr>
            <p:cNvPr id="67" name="Rectangle 66"/>
            <p:cNvSpPr/>
            <p:nvPr/>
          </p:nvSpPr>
          <p:spPr>
            <a:xfrm>
              <a:off x="800190" y="2854769"/>
              <a:ext cx="3227356" cy="282134"/>
            </a:xfrm>
            <a:prstGeom prst="rect">
              <a:avLst/>
            </a:prstGeom>
            <a:no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64149" y="2854769"/>
              <a:ext cx="3227356" cy="282134"/>
            </a:xfrm>
            <a:prstGeom prst="rect">
              <a:avLst/>
            </a:prstGeom>
            <a:no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0" name="Straight Arrow Connector 69"/>
            <p:cNvCxnSpPr>
              <a:endCxn id="23584" idx="3"/>
            </p:cNvCxnSpPr>
            <p:nvPr/>
          </p:nvCxnSpPr>
          <p:spPr>
            <a:xfrm>
              <a:off x="3900547" y="3136903"/>
              <a:ext cx="481007" cy="389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23584" idx="3"/>
            </p:cNvCxnSpPr>
            <p:nvPr/>
          </p:nvCxnSpPr>
          <p:spPr>
            <a:xfrm rot="10800000" flipV="1">
              <a:off x="4381554" y="3136903"/>
              <a:ext cx="612769" cy="389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1387475" y="3321050"/>
            <a:ext cx="6426200" cy="390525"/>
            <a:chOff x="1386790" y="3320440"/>
            <a:chExt cx="6426714" cy="391044"/>
          </a:xfrm>
        </p:grpSpPr>
        <p:grpSp>
          <p:nvGrpSpPr>
            <p:cNvPr id="23575" name="Group 73"/>
            <p:cNvGrpSpPr>
              <a:grpSpLocks/>
            </p:cNvGrpSpPr>
            <p:nvPr/>
          </p:nvGrpSpPr>
          <p:grpSpPr bwMode="auto">
            <a:xfrm>
              <a:off x="1386790" y="3342152"/>
              <a:ext cx="2994136" cy="369332"/>
              <a:chOff x="800190" y="2767925"/>
              <a:chExt cx="2994136" cy="369332"/>
            </a:xfrm>
          </p:grpSpPr>
          <p:sp>
            <p:nvSpPr>
              <p:cNvPr id="23581" name="TextBox 74"/>
              <p:cNvSpPr txBox="1">
                <a:spLocks noChangeArrowheads="1"/>
              </p:cNvSpPr>
              <p:nvPr/>
            </p:nvSpPr>
            <p:spPr bwMode="auto">
              <a:xfrm>
                <a:off x="800190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1</a:t>
                </a:r>
              </a:p>
            </p:txBody>
          </p:sp>
          <p:sp>
            <p:nvSpPr>
              <p:cNvPr id="23582" name="TextBox 75"/>
              <p:cNvSpPr txBox="1">
                <a:spLocks noChangeArrowheads="1"/>
              </p:cNvSpPr>
              <p:nvPr/>
            </p:nvSpPr>
            <p:spPr bwMode="auto">
              <a:xfrm>
                <a:off x="1678261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2</a:t>
                </a:r>
              </a:p>
            </p:txBody>
          </p:sp>
          <p:sp>
            <p:nvSpPr>
              <p:cNvPr id="23583" name="TextBox 76"/>
              <p:cNvSpPr txBox="1">
                <a:spLocks noChangeArrowheads="1"/>
              </p:cNvSpPr>
              <p:nvPr/>
            </p:nvSpPr>
            <p:spPr bwMode="auto">
              <a:xfrm>
                <a:off x="2402942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3</a:t>
                </a:r>
              </a:p>
            </p:txBody>
          </p:sp>
          <p:sp>
            <p:nvSpPr>
              <p:cNvPr id="23584" name="TextBox 77"/>
              <p:cNvSpPr txBox="1">
                <a:spLocks noChangeArrowheads="1"/>
              </p:cNvSpPr>
              <p:nvPr/>
            </p:nvSpPr>
            <p:spPr bwMode="auto">
              <a:xfrm>
                <a:off x="3492666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4</a:t>
                </a:r>
              </a:p>
            </p:txBody>
          </p:sp>
        </p:grpSp>
        <p:grpSp>
          <p:nvGrpSpPr>
            <p:cNvPr id="23576" name="Group 78"/>
            <p:cNvGrpSpPr>
              <a:grpSpLocks/>
            </p:cNvGrpSpPr>
            <p:nvPr/>
          </p:nvGrpSpPr>
          <p:grpSpPr bwMode="auto">
            <a:xfrm>
              <a:off x="4585380" y="3320440"/>
              <a:ext cx="3228124" cy="369332"/>
              <a:chOff x="800190" y="2767925"/>
              <a:chExt cx="3228124" cy="369332"/>
            </a:xfrm>
          </p:grpSpPr>
          <p:sp>
            <p:nvSpPr>
              <p:cNvPr id="23577" name="TextBox 79"/>
              <p:cNvSpPr txBox="1">
                <a:spLocks noChangeArrowheads="1"/>
              </p:cNvSpPr>
              <p:nvPr/>
            </p:nvSpPr>
            <p:spPr bwMode="auto">
              <a:xfrm>
                <a:off x="800190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8</a:t>
                </a:r>
              </a:p>
            </p:txBody>
          </p:sp>
          <p:sp>
            <p:nvSpPr>
              <p:cNvPr id="23578" name="TextBox 80"/>
              <p:cNvSpPr txBox="1">
                <a:spLocks noChangeArrowheads="1"/>
              </p:cNvSpPr>
              <p:nvPr/>
            </p:nvSpPr>
            <p:spPr bwMode="auto">
              <a:xfrm>
                <a:off x="1678261" y="276792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19</a:t>
                </a:r>
              </a:p>
            </p:txBody>
          </p:sp>
          <p:sp>
            <p:nvSpPr>
              <p:cNvPr id="23579" name="TextBox 81"/>
              <p:cNvSpPr txBox="1">
                <a:spLocks noChangeArrowheads="1"/>
              </p:cNvSpPr>
              <p:nvPr/>
            </p:nvSpPr>
            <p:spPr bwMode="auto">
              <a:xfrm>
                <a:off x="2402942" y="276792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51</a:t>
                </a:r>
              </a:p>
            </p:txBody>
          </p:sp>
          <p:sp>
            <p:nvSpPr>
              <p:cNvPr id="23580" name="TextBox 82"/>
              <p:cNvSpPr txBox="1">
                <a:spLocks noChangeArrowheads="1"/>
              </p:cNvSpPr>
              <p:nvPr/>
            </p:nvSpPr>
            <p:spPr bwMode="auto">
              <a:xfrm>
                <a:off x="3492666" y="2767925"/>
                <a:ext cx="535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100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13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24" grpId="0" animBg="1"/>
      <p:bldP spid="23" grpId="0" animBg="1"/>
      <p:bldP spid="22" grpId="0" animBg="1"/>
      <p:bldP spid="22" grpId="1" animBg="1"/>
      <p:bldP spid="22" grpId="2" animBg="1"/>
      <p:bldP spid="21" grpId="0" animBg="1"/>
      <p:bldP spid="21" grpId="1" animBg="1"/>
      <p:bldP spid="2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2338" y="2865438"/>
            <a:ext cx="5732462" cy="2833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Correctness</a:t>
            </a: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922338" y="1595438"/>
            <a:ext cx="1895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…,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n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4572000" y="1606550"/>
            <a:ext cx="327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Numbers in sorted order</a:t>
            </a:r>
          </a:p>
        </p:txBody>
      </p: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922338" y="2865438"/>
            <a:ext cx="5732462" cy="2676525"/>
            <a:chOff x="922677" y="2865881"/>
            <a:chExt cx="5731867" cy="2676174"/>
          </a:xfrm>
        </p:grpSpPr>
        <p:sp>
          <p:nvSpPr>
            <p:cNvPr id="24590" name="TextBox 4"/>
            <p:cNvSpPr txBox="1">
              <a:spLocks noChangeArrowheads="1"/>
            </p:cNvSpPr>
            <p:nvPr/>
          </p:nvSpPr>
          <p:spPr bwMode="auto">
            <a:xfrm>
              <a:off x="922677" y="2865881"/>
              <a:ext cx="1767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a, n </a:t>
              </a:r>
              <a:r>
                <a:rPr lang="en-US" sz="1800">
                  <a:latin typeface="Calibri" charset="0"/>
                </a:rPr>
                <a:t>)</a:t>
              </a:r>
            </a:p>
          </p:txBody>
        </p:sp>
        <p:sp>
          <p:nvSpPr>
            <p:cNvPr id="24591" name="TextBox 5"/>
            <p:cNvSpPr txBox="1">
              <a:spLocks noChangeArrowheads="1"/>
            </p:cNvSpPr>
            <p:nvPr/>
          </p:nvSpPr>
          <p:spPr bwMode="auto">
            <a:xfrm>
              <a:off x="1172342" y="3571519"/>
              <a:ext cx="45187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If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n = 2 </a:t>
              </a:r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the order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min(a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); max(a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</a:t>
              </a:r>
            </a:p>
          </p:txBody>
        </p:sp>
        <p:sp>
          <p:nvSpPr>
            <p:cNvPr id="24592" name="TextBox 6"/>
            <p:cNvSpPr txBox="1">
              <a:spLocks noChangeArrowheads="1"/>
            </p:cNvSpPr>
            <p:nvPr/>
          </p:nvSpPr>
          <p:spPr bwMode="auto">
            <a:xfrm>
              <a:off x="1172342" y="4016436"/>
              <a:ext cx="1428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</a:t>
              </a:r>
            </a:p>
          </p:txBody>
        </p:sp>
        <p:sp>
          <p:nvSpPr>
            <p:cNvPr id="24593" name="TextBox 7"/>
            <p:cNvSpPr txBox="1">
              <a:spLocks noChangeArrowheads="1"/>
            </p:cNvSpPr>
            <p:nvPr/>
          </p:nvSpPr>
          <p:spPr bwMode="auto">
            <a:xfrm>
              <a:off x="1172342" y="4538168"/>
              <a:ext cx="159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n/2+1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</a:t>
              </a:r>
            </a:p>
          </p:txBody>
        </p:sp>
        <p:sp>
          <p:nvSpPr>
            <p:cNvPr id="24594" name="TextBox 8"/>
            <p:cNvSpPr txBox="1">
              <a:spLocks noChangeArrowheads="1"/>
            </p:cNvSpPr>
            <p:nvPr/>
          </p:nvSpPr>
          <p:spPr bwMode="auto">
            <a:xfrm>
              <a:off x="1172342" y="5080390"/>
              <a:ext cx="5482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MERGE </a:t>
              </a:r>
              <a:r>
                <a:rPr lang="en-US">
                  <a:latin typeface="Calibri" charset="0"/>
                </a:rPr>
                <a:t>(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),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 </a:t>
              </a:r>
              <a:r>
                <a:rPr lang="en-US">
                  <a:latin typeface="Calibri" charset="0"/>
                </a:rPr>
                <a:t>)</a:t>
              </a:r>
            </a:p>
          </p:txBody>
        </p:sp>
      </p:grpSp>
      <p:sp>
        <p:nvSpPr>
          <p:cNvPr id="12" name="Cloud Callout 11"/>
          <p:cNvSpPr/>
          <p:nvPr/>
        </p:nvSpPr>
        <p:spPr>
          <a:xfrm>
            <a:off x="7011988" y="2703513"/>
            <a:ext cx="1674812" cy="1312862"/>
          </a:xfrm>
          <a:prstGeom prst="cloudCallout">
            <a:avLst>
              <a:gd name="adj1" fmla="val -17592"/>
              <a:gd name="adj2" fmla="val 467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By induction on </a:t>
            </a:r>
            <a:r>
              <a:rPr lang="en-US" dirty="0" err="1">
                <a:solidFill>
                  <a:srgbClr val="C400C4"/>
                </a:solidFill>
              </a:rPr>
              <a:t>n</a:t>
            </a:r>
            <a:endParaRPr lang="en-US" dirty="0">
              <a:solidFill>
                <a:srgbClr val="C400C4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6175" y="3124200"/>
            <a:ext cx="4519613" cy="1052513"/>
          </a:xfrm>
          <a:prstGeom prst="ellipse">
            <a:avLst/>
          </a:prstGeom>
          <a:noFill/>
          <a:ln w="57150" cap="flat" cmpd="sng" algn="ctr">
            <a:solidFill>
              <a:srgbClr val="4F62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686050" y="5145088"/>
            <a:ext cx="3835400" cy="466725"/>
            <a:chOff x="2685294" y="5145532"/>
            <a:chExt cx="3836507" cy="466789"/>
          </a:xfrm>
        </p:grpSpPr>
        <p:sp>
          <p:nvSpPr>
            <p:cNvPr id="14" name="Oval 13"/>
            <p:cNvSpPr/>
            <p:nvPr/>
          </p:nvSpPr>
          <p:spPr>
            <a:xfrm>
              <a:off x="2685294" y="5145532"/>
              <a:ext cx="1950013" cy="466789"/>
            </a:xfrm>
            <a:prstGeom prst="ellipse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1788" y="5145532"/>
              <a:ext cx="1950013" cy="466789"/>
            </a:xfrm>
            <a:prstGeom prst="ellipse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2116138" y="5970588"/>
            <a:ext cx="5461000" cy="500062"/>
          </a:xfrm>
          <a:prstGeom prst="wedgeRoundRectCallout">
            <a:avLst>
              <a:gd name="adj1" fmla="val -46678"/>
              <a:gd name="adj2" fmla="val -150543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Inductive step follows from correctness of MERGE</a:t>
            </a:r>
          </a:p>
        </p:txBody>
      </p:sp>
      <p:sp>
        <p:nvSpPr>
          <p:cNvPr id="24586" name="TextBox 5"/>
          <p:cNvSpPr txBox="1">
            <a:spLocks noChangeArrowheads="1"/>
          </p:cNvSpPr>
          <p:nvPr/>
        </p:nvSpPr>
        <p:spPr bwMode="auto">
          <a:xfrm>
            <a:off x="1171575" y="3308350"/>
            <a:ext cx="265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C400C4"/>
                </a:solidFill>
                <a:latin typeface="Calibri" charset="0"/>
              </a:rPr>
              <a:t>n = 1 </a:t>
            </a:r>
            <a:r>
              <a:rPr lang="en-US" sz="1800" b="1">
                <a:latin typeface="Calibri" charset="0"/>
              </a:rPr>
              <a:t>return</a:t>
            </a:r>
            <a:r>
              <a:rPr lang="en-US" sz="1800">
                <a:latin typeface="Calibri" charset="0"/>
              </a:rPr>
              <a:t> the order </a:t>
            </a:r>
            <a:r>
              <a:rPr lang="en-US" sz="1800">
                <a:solidFill>
                  <a:srgbClr val="C400C4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C400C4"/>
                </a:solidFill>
                <a:latin typeface="Calibri" charset="0"/>
              </a:rPr>
              <a:t>1</a:t>
            </a:r>
            <a:endParaRPr lang="en-US" sz="1800">
              <a:solidFill>
                <a:srgbClr val="C400C4"/>
              </a:solidFill>
              <a:latin typeface="Calibri" charset="0"/>
            </a:endParaRPr>
          </a:p>
        </p:txBody>
      </p:sp>
      <p:sp>
        <p:nvSpPr>
          <p:cNvPr id="24587" name="TextBox 20"/>
          <p:cNvSpPr txBox="1">
            <a:spLocks noChangeArrowheads="1"/>
          </p:cNvSpPr>
          <p:nvPr/>
        </p:nvSpPr>
        <p:spPr bwMode="auto">
          <a:xfrm>
            <a:off x="7231063" y="47942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626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Run time recurrence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1192213" y="2838450"/>
            <a:ext cx="688975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100">
                <a:solidFill>
                  <a:srgbClr val="C400C4"/>
                </a:solidFill>
              </a:rPr>
              <a:t>T(n)  </a:t>
            </a:r>
            <a:r>
              <a:rPr lang="en-US" sz="3100"/>
              <a:t>≤      </a:t>
            </a:r>
            <a:r>
              <a:rPr lang="en-US" sz="3100">
                <a:solidFill>
                  <a:srgbClr val="C400C4"/>
                </a:solidFill>
              </a:rPr>
              <a:t>c</a:t>
            </a:r>
            <a:r>
              <a:rPr lang="en-US" sz="3100"/>
              <a:t>                           if </a:t>
            </a:r>
            <a:r>
              <a:rPr lang="en-US" sz="3100">
                <a:solidFill>
                  <a:srgbClr val="C400C4"/>
                </a:solidFill>
              </a:rPr>
              <a:t>n</a:t>
            </a:r>
            <a:r>
              <a:rPr lang="en-US" sz="3100"/>
              <a:t> ≤ </a:t>
            </a:r>
            <a:r>
              <a:rPr lang="en-US" sz="3100">
                <a:solidFill>
                  <a:srgbClr val="C400C4"/>
                </a:solidFill>
              </a:rPr>
              <a:t>2</a:t>
            </a:r>
          </a:p>
          <a:p>
            <a:pPr eaLnBrk="1" hangingPunct="1"/>
            <a:endParaRPr lang="en-US" sz="3100"/>
          </a:p>
          <a:p>
            <a:pPr eaLnBrk="1" hangingPunct="1"/>
            <a:r>
              <a:rPr lang="en-US" sz="3100"/>
              <a:t>                </a:t>
            </a:r>
            <a:r>
              <a:rPr lang="en-US" sz="3100">
                <a:solidFill>
                  <a:srgbClr val="C400C4"/>
                </a:solidFill>
              </a:rPr>
              <a:t>2*T(n/2) + c*n       </a:t>
            </a:r>
            <a:r>
              <a:rPr lang="en-US" sz="310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401391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Divide and Conquer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009650" y="1954213"/>
            <a:ext cx="5741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Divide up the problem into at least two sub-problems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009650" y="3190875"/>
            <a:ext cx="3838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Recursively solve the sub-problems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09650" y="4352925"/>
            <a:ext cx="705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Patch up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the solutions to the sub-problems for the final solution</a:t>
            </a:r>
            <a:endParaRPr 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0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Improvements on a smaller scale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171575" y="2214563"/>
            <a:ext cx="4395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Greedy algorithms: exponential </a:t>
            </a:r>
            <a:r>
              <a:rPr lang="en-US" sz="1800">
                <a:latin typeface="Calibri" charset="0"/>
                <a:sym typeface="Wingdings" charset="0"/>
              </a:rPr>
              <a:t>  poly time</a:t>
            </a:r>
            <a:endParaRPr lang="en-US" sz="1800">
              <a:latin typeface="Calibri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171575" y="3429000"/>
            <a:ext cx="709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(Typical) Divide and Conquer: </a:t>
            </a:r>
            <a:r>
              <a:rPr lang="en-US" sz="1800">
                <a:solidFill>
                  <a:srgbClr val="950095"/>
                </a:solidFill>
                <a:latin typeface="Calibri" charset="0"/>
              </a:rPr>
              <a:t>O(n</a:t>
            </a:r>
            <a:r>
              <a:rPr lang="en-US" sz="1800" baseline="30000">
                <a:solidFill>
                  <a:srgbClr val="950095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950095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  <a:sym typeface="Wingdings" charset="0"/>
              </a:rPr>
              <a:t> asymptotically smaller running time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2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Sorting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792163" y="1855788"/>
            <a:ext cx="76358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latin typeface="Calibri" charset="0"/>
              </a:rPr>
              <a:t>Given </a:t>
            </a:r>
            <a:r>
              <a:rPr lang="en-US" sz="27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2700">
                <a:latin typeface="Calibri" charset="0"/>
              </a:rPr>
              <a:t> numbers order them from smallest to largest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792163" y="2995613"/>
            <a:ext cx="5802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Works for any set of elements on which there is a total order</a:t>
            </a:r>
          </a:p>
        </p:txBody>
      </p:sp>
    </p:spTree>
    <p:extLst>
      <p:ext uri="{BB962C8B-B14F-4D97-AF65-F5344CB8AC3E}">
        <p14:creationId xmlns:p14="http://schemas.microsoft.com/office/powerpoint/2010/main" val="184966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Insertion Sort</a:t>
            </a:r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803275" y="16065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2</a:t>
            </a:r>
            <a:r>
              <a:rPr lang="en-US" sz="1800">
                <a:latin typeface="Calibri" charset="0"/>
              </a:rPr>
              <a:t>,….,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n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57838" y="1182688"/>
            <a:ext cx="3397250" cy="1822450"/>
          </a:xfrm>
          <a:prstGeom prst="cloudCallout">
            <a:avLst>
              <a:gd name="adj1" fmla="val -11887"/>
              <a:gd name="adj2" fmla="val 434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Make sure that all the processed numbers are sorted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3275" y="2095500"/>
            <a:ext cx="194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b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b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2</a:t>
            </a:r>
            <a:r>
              <a:rPr lang="en-US" sz="1800">
                <a:latin typeface="Calibri" charset="0"/>
              </a:rPr>
              <a:t>,…,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b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20725" y="2451100"/>
            <a:ext cx="5127625" cy="2693988"/>
            <a:chOff x="720959" y="2451856"/>
            <a:chExt cx="5128117" cy="2693679"/>
          </a:xfrm>
        </p:grpSpPr>
        <p:sp>
          <p:nvSpPr>
            <p:cNvPr id="13" name="Freeform 12"/>
            <p:cNvSpPr/>
            <p:nvPr/>
          </p:nvSpPr>
          <p:spPr>
            <a:xfrm>
              <a:off x="720959" y="2451856"/>
              <a:ext cx="5128117" cy="2693679"/>
            </a:xfrm>
            <a:custGeom>
              <a:avLst/>
              <a:gdLst>
                <a:gd name="connsiteX0" fmla="*/ 28038 w 5128117"/>
                <a:gd name="connsiteY0" fmla="*/ 414012 h 2693679"/>
                <a:gd name="connsiteX1" fmla="*/ 49748 w 5128117"/>
                <a:gd name="connsiteY1" fmla="*/ 2140046 h 2693679"/>
                <a:gd name="connsiteX2" fmla="*/ 82313 w 5128117"/>
                <a:gd name="connsiteY2" fmla="*/ 2292024 h 2693679"/>
                <a:gd name="connsiteX3" fmla="*/ 93168 w 5128117"/>
                <a:gd name="connsiteY3" fmla="*/ 2357157 h 2693679"/>
                <a:gd name="connsiteX4" fmla="*/ 104023 w 5128117"/>
                <a:gd name="connsiteY4" fmla="*/ 2585124 h 2693679"/>
                <a:gd name="connsiteX5" fmla="*/ 125733 w 5128117"/>
                <a:gd name="connsiteY5" fmla="*/ 2661113 h 2693679"/>
                <a:gd name="connsiteX6" fmla="*/ 158298 w 5128117"/>
                <a:gd name="connsiteY6" fmla="*/ 2671968 h 2693679"/>
                <a:gd name="connsiteX7" fmla="*/ 190863 w 5128117"/>
                <a:gd name="connsiteY7" fmla="*/ 2693679 h 2693679"/>
                <a:gd name="connsiteX8" fmla="*/ 744469 w 5128117"/>
                <a:gd name="connsiteY8" fmla="*/ 2682824 h 2693679"/>
                <a:gd name="connsiteX9" fmla="*/ 863874 w 5128117"/>
                <a:gd name="connsiteY9" fmla="*/ 2671968 h 2693679"/>
                <a:gd name="connsiteX10" fmla="*/ 1308930 w 5128117"/>
                <a:gd name="connsiteY10" fmla="*/ 2661113 h 2693679"/>
                <a:gd name="connsiteX11" fmla="*/ 1515176 w 5128117"/>
                <a:gd name="connsiteY11" fmla="*/ 2650257 h 2693679"/>
                <a:gd name="connsiteX12" fmla="*/ 1623726 w 5128117"/>
                <a:gd name="connsiteY12" fmla="*/ 2628546 h 2693679"/>
                <a:gd name="connsiteX13" fmla="*/ 1992797 w 5128117"/>
                <a:gd name="connsiteY13" fmla="*/ 2574268 h 2693679"/>
                <a:gd name="connsiteX14" fmla="*/ 2426998 w 5128117"/>
                <a:gd name="connsiteY14" fmla="*/ 2552557 h 2693679"/>
                <a:gd name="connsiteX15" fmla="*/ 2481273 w 5128117"/>
                <a:gd name="connsiteY15" fmla="*/ 2519990 h 2693679"/>
                <a:gd name="connsiteX16" fmla="*/ 2513838 w 5128117"/>
                <a:gd name="connsiteY16" fmla="*/ 2498279 h 2693679"/>
                <a:gd name="connsiteX17" fmla="*/ 3924991 w 5128117"/>
                <a:gd name="connsiteY17" fmla="*/ 2487424 h 2693679"/>
                <a:gd name="connsiteX18" fmla="*/ 4076961 w 5128117"/>
                <a:gd name="connsiteY18" fmla="*/ 2433146 h 2693679"/>
                <a:gd name="connsiteX19" fmla="*/ 4109526 w 5128117"/>
                <a:gd name="connsiteY19" fmla="*/ 2422290 h 2693679"/>
                <a:gd name="connsiteX20" fmla="*/ 4652277 w 5128117"/>
                <a:gd name="connsiteY20" fmla="*/ 2411435 h 2693679"/>
                <a:gd name="connsiteX21" fmla="*/ 4717408 w 5128117"/>
                <a:gd name="connsiteY21" fmla="*/ 2400579 h 2693679"/>
                <a:gd name="connsiteX22" fmla="*/ 4804248 w 5128117"/>
                <a:gd name="connsiteY22" fmla="*/ 2389724 h 2693679"/>
                <a:gd name="connsiteX23" fmla="*/ 4912798 w 5128117"/>
                <a:gd name="connsiteY23" fmla="*/ 2368013 h 2693679"/>
                <a:gd name="connsiteX24" fmla="*/ 5032203 w 5128117"/>
                <a:gd name="connsiteY24" fmla="*/ 2357157 h 2693679"/>
                <a:gd name="connsiteX25" fmla="*/ 5097333 w 5128117"/>
                <a:gd name="connsiteY25" fmla="*/ 2335446 h 2693679"/>
                <a:gd name="connsiteX26" fmla="*/ 5119043 w 5128117"/>
                <a:gd name="connsiteY26" fmla="*/ 2302879 h 2693679"/>
                <a:gd name="connsiteX27" fmla="*/ 5097333 w 5128117"/>
                <a:gd name="connsiteY27" fmla="*/ 2053201 h 2693679"/>
                <a:gd name="connsiteX28" fmla="*/ 5075623 w 5128117"/>
                <a:gd name="connsiteY28" fmla="*/ 1727535 h 2693679"/>
                <a:gd name="connsiteX29" fmla="*/ 5064768 w 5128117"/>
                <a:gd name="connsiteY29" fmla="*/ 1640690 h 2693679"/>
                <a:gd name="connsiteX30" fmla="*/ 5010493 w 5128117"/>
                <a:gd name="connsiteY30" fmla="*/ 1586412 h 2693679"/>
                <a:gd name="connsiteX31" fmla="*/ 4977928 w 5128117"/>
                <a:gd name="connsiteY31" fmla="*/ 1380157 h 2693679"/>
                <a:gd name="connsiteX32" fmla="*/ 4967073 w 5128117"/>
                <a:gd name="connsiteY32" fmla="*/ 1325879 h 2693679"/>
                <a:gd name="connsiteX33" fmla="*/ 4956218 w 5128117"/>
                <a:gd name="connsiteY33" fmla="*/ 1228179 h 2693679"/>
                <a:gd name="connsiteX34" fmla="*/ 4891088 w 5128117"/>
                <a:gd name="connsiteY34" fmla="*/ 1011068 h 2693679"/>
                <a:gd name="connsiteX35" fmla="*/ 4858523 w 5128117"/>
                <a:gd name="connsiteY35" fmla="*/ 978501 h 2693679"/>
                <a:gd name="connsiteX36" fmla="*/ 4825958 w 5128117"/>
                <a:gd name="connsiteY36" fmla="*/ 967645 h 2693679"/>
                <a:gd name="connsiteX37" fmla="*/ 4684842 w 5128117"/>
                <a:gd name="connsiteY37" fmla="*/ 945934 h 2693679"/>
                <a:gd name="connsiteX38" fmla="*/ 3968411 w 5128117"/>
                <a:gd name="connsiteY38" fmla="*/ 956790 h 2693679"/>
                <a:gd name="connsiteX39" fmla="*/ 3935846 w 5128117"/>
                <a:gd name="connsiteY39" fmla="*/ 967645 h 2693679"/>
                <a:gd name="connsiteX40" fmla="*/ 3425660 w 5128117"/>
                <a:gd name="connsiteY40" fmla="*/ 989357 h 2693679"/>
                <a:gd name="connsiteX41" fmla="*/ 2481273 w 5128117"/>
                <a:gd name="connsiteY41" fmla="*/ 1000212 h 2693679"/>
                <a:gd name="connsiteX42" fmla="*/ 2416143 w 5128117"/>
                <a:gd name="connsiteY42" fmla="*/ 1043634 h 2693679"/>
                <a:gd name="connsiteX43" fmla="*/ 2372723 w 5128117"/>
                <a:gd name="connsiteY43" fmla="*/ 1054490 h 2693679"/>
                <a:gd name="connsiteX44" fmla="*/ 2231607 w 5128117"/>
                <a:gd name="connsiteY44" fmla="*/ 1076201 h 2693679"/>
                <a:gd name="connsiteX45" fmla="*/ 1764841 w 5128117"/>
                <a:gd name="connsiteY45" fmla="*/ 1065345 h 2693679"/>
                <a:gd name="connsiteX46" fmla="*/ 1634581 w 5128117"/>
                <a:gd name="connsiteY46" fmla="*/ 1043634 h 2693679"/>
                <a:gd name="connsiteX47" fmla="*/ 1623726 w 5128117"/>
                <a:gd name="connsiteY47" fmla="*/ 1011068 h 2693679"/>
                <a:gd name="connsiteX48" fmla="*/ 1602016 w 5128117"/>
                <a:gd name="connsiteY48" fmla="*/ 978501 h 2693679"/>
                <a:gd name="connsiteX49" fmla="*/ 1569451 w 5128117"/>
                <a:gd name="connsiteY49" fmla="*/ 891656 h 2693679"/>
                <a:gd name="connsiteX50" fmla="*/ 1536886 w 5128117"/>
                <a:gd name="connsiteY50" fmla="*/ 826523 h 2693679"/>
                <a:gd name="connsiteX51" fmla="*/ 1526031 w 5128117"/>
                <a:gd name="connsiteY51" fmla="*/ 468290 h 2693679"/>
                <a:gd name="connsiteX52" fmla="*/ 1406626 w 5128117"/>
                <a:gd name="connsiteY52" fmla="*/ 435723 h 2693679"/>
                <a:gd name="connsiteX53" fmla="*/ 1384915 w 5128117"/>
                <a:gd name="connsiteY53" fmla="*/ 414012 h 2693679"/>
                <a:gd name="connsiteX54" fmla="*/ 1341495 w 5128117"/>
                <a:gd name="connsiteY54" fmla="*/ 348878 h 2693679"/>
                <a:gd name="connsiteX55" fmla="*/ 1330640 w 5128117"/>
                <a:gd name="connsiteY55" fmla="*/ 305456 h 2693679"/>
                <a:gd name="connsiteX56" fmla="*/ 1298075 w 5128117"/>
                <a:gd name="connsiteY56" fmla="*/ 294601 h 2693679"/>
                <a:gd name="connsiteX57" fmla="*/ 1146105 w 5128117"/>
                <a:gd name="connsiteY57" fmla="*/ 272890 h 2693679"/>
                <a:gd name="connsiteX58" fmla="*/ 483949 w 5128117"/>
                <a:gd name="connsiteY58" fmla="*/ 272890 h 2693679"/>
                <a:gd name="connsiteX59" fmla="*/ 397108 w 5128117"/>
                <a:gd name="connsiteY59" fmla="*/ 283745 h 2693679"/>
                <a:gd name="connsiteX60" fmla="*/ 158298 w 5128117"/>
                <a:gd name="connsiteY60" fmla="*/ 305456 h 2693679"/>
                <a:gd name="connsiteX61" fmla="*/ 38893 w 5128117"/>
                <a:gd name="connsiteY61" fmla="*/ 327167 h 2693679"/>
                <a:gd name="connsiteX62" fmla="*/ 6328 w 5128117"/>
                <a:gd name="connsiteY62" fmla="*/ 338023 h 2693679"/>
                <a:gd name="connsiteX63" fmla="*/ 28038 w 5128117"/>
                <a:gd name="connsiteY63" fmla="*/ 414012 h 269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28117" h="2693679">
                  <a:moveTo>
                    <a:pt x="28038" y="414012"/>
                  </a:moveTo>
                  <a:cubicBezTo>
                    <a:pt x="35275" y="714349"/>
                    <a:pt x="17809" y="0"/>
                    <a:pt x="49748" y="2140046"/>
                  </a:cubicBezTo>
                  <a:cubicBezTo>
                    <a:pt x="50740" y="2206489"/>
                    <a:pt x="67564" y="2228110"/>
                    <a:pt x="82313" y="2292024"/>
                  </a:cubicBezTo>
                  <a:cubicBezTo>
                    <a:pt x="87262" y="2313471"/>
                    <a:pt x="89550" y="2335446"/>
                    <a:pt x="93168" y="2357157"/>
                  </a:cubicBezTo>
                  <a:cubicBezTo>
                    <a:pt x="96786" y="2433146"/>
                    <a:pt x="97957" y="2509291"/>
                    <a:pt x="104023" y="2585124"/>
                  </a:cubicBezTo>
                  <a:cubicBezTo>
                    <a:pt x="104047" y="2585430"/>
                    <a:pt x="120596" y="2655975"/>
                    <a:pt x="125733" y="2661113"/>
                  </a:cubicBezTo>
                  <a:cubicBezTo>
                    <a:pt x="133824" y="2669204"/>
                    <a:pt x="147443" y="2668350"/>
                    <a:pt x="158298" y="2671968"/>
                  </a:cubicBezTo>
                  <a:cubicBezTo>
                    <a:pt x="169153" y="2679205"/>
                    <a:pt x="177819" y="2693437"/>
                    <a:pt x="190863" y="2693679"/>
                  </a:cubicBezTo>
                  <a:lnTo>
                    <a:pt x="744469" y="2682824"/>
                  </a:lnTo>
                  <a:cubicBezTo>
                    <a:pt x="784414" y="2681535"/>
                    <a:pt x="823938" y="2673504"/>
                    <a:pt x="863874" y="2671968"/>
                  </a:cubicBezTo>
                  <a:cubicBezTo>
                    <a:pt x="1012160" y="2666264"/>
                    <a:pt x="1160578" y="2664731"/>
                    <a:pt x="1308930" y="2661113"/>
                  </a:cubicBezTo>
                  <a:cubicBezTo>
                    <a:pt x="1377679" y="2657494"/>
                    <a:pt x="1446535" y="2655537"/>
                    <a:pt x="1515176" y="2650257"/>
                  </a:cubicBezTo>
                  <a:cubicBezTo>
                    <a:pt x="1711692" y="2635140"/>
                    <a:pt x="1518051" y="2648676"/>
                    <a:pt x="1623726" y="2628546"/>
                  </a:cubicBezTo>
                  <a:cubicBezTo>
                    <a:pt x="1761801" y="2602244"/>
                    <a:pt x="1855095" y="2590157"/>
                    <a:pt x="1992797" y="2574268"/>
                  </a:cubicBezTo>
                  <a:cubicBezTo>
                    <a:pt x="2168794" y="2553960"/>
                    <a:pt x="2186341" y="2560580"/>
                    <a:pt x="2426998" y="2552557"/>
                  </a:cubicBezTo>
                  <a:cubicBezTo>
                    <a:pt x="2445090" y="2541701"/>
                    <a:pt x="2463382" y="2531173"/>
                    <a:pt x="2481273" y="2519990"/>
                  </a:cubicBezTo>
                  <a:cubicBezTo>
                    <a:pt x="2492336" y="2513075"/>
                    <a:pt x="2500795" y="2498573"/>
                    <a:pt x="2513838" y="2498279"/>
                  </a:cubicBezTo>
                  <a:cubicBezTo>
                    <a:pt x="2984117" y="2487671"/>
                    <a:pt x="3454607" y="2491042"/>
                    <a:pt x="3924991" y="2487424"/>
                  </a:cubicBezTo>
                  <a:cubicBezTo>
                    <a:pt x="4011572" y="2465777"/>
                    <a:pt x="3940573" y="2485606"/>
                    <a:pt x="4076961" y="2433146"/>
                  </a:cubicBezTo>
                  <a:cubicBezTo>
                    <a:pt x="4087641" y="2429038"/>
                    <a:pt x="4098092" y="2422721"/>
                    <a:pt x="4109526" y="2422290"/>
                  </a:cubicBezTo>
                  <a:cubicBezTo>
                    <a:pt x="4290350" y="2415466"/>
                    <a:pt x="4471360" y="2415053"/>
                    <a:pt x="4652277" y="2411435"/>
                  </a:cubicBezTo>
                  <a:cubicBezTo>
                    <a:pt x="4673987" y="2407816"/>
                    <a:pt x="4695619" y="2403692"/>
                    <a:pt x="4717408" y="2400579"/>
                  </a:cubicBezTo>
                  <a:cubicBezTo>
                    <a:pt x="4746287" y="2396453"/>
                    <a:pt x="4775473" y="2394520"/>
                    <a:pt x="4804248" y="2389724"/>
                  </a:cubicBezTo>
                  <a:cubicBezTo>
                    <a:pt x="4925034" y="2369592"/>
                    <a:pt x="4750316" y="2387129"/>
                    <a:pt x="4912798" y="2368013"/>
                  </a:cubicBezTo>
                  <a:cubicBezTo>
                    <a:pt x="4952490" y="2363343"/>
                    <a:pt x="4992401" y="2360776"/>
                    <a:pt x="5032203" y="2357157"/>
                  </a:cubicBezTo>
                  <a:cubicBezTo>
                    <a:pt x="5053913" y="2349920"/>
                    <a:pt x="5077927" y="2347575"/>
                    <a:pt x="5097333" y="2335446"/>
                  </a:cubicBezTo>
                  <a:cubicBezTo>
                    <a:pt x="5108396" y="2328531"/>
                    <a:pt x="5118476" y="2315913"/>
                    <a:pt x="5119043" y="2302879"/>
                  </a:cubicBezTo>
                  <a:cubicBezTo>
                    <a:pt x="5126514" y="2131035"/>
                    <a:pt x="5128117" y="2145557"/>
                    <a:pt x="5097333" y="2053201"/>
                  </a:cubicBezTo>
                  <a:cubicBezTo>
                    <a:pt x="5090151" y="1923925"/>
                    <a:pt x="5087827" y="1849583"/>
                    <a:pt x="5075623" y="1727535"/>
                  </a:cubicBezTo>
                  <a:cubicBezTo>
                    <a:pt x="5072720" y="1698506"/>
                    <a:pt x="5076993" y="1667179"/>
                    <a:pt x="5064768" y="1640690"/>
                  </a:cubicBezTo>
                  <a:cubicBezTo>
                    <a:pt x="5054046" y="1617459"/>
                    <a:pt x="5028585" y="1604505"/>
                    <a:pt x="5010493" y="1586412"/>
                  </a:cubicBezTo>
                  <a:cubicBezTo>
                    <a:pt x="4969786" y="1464286"/>
                    <a:pt x="4998945" y="1569318"/>
                    <a:pt x="4977928" y="1380157"/>
                  </a:cubicBezTo>
                  <a:cubicBezTo>
                    <a:pt x="4975891" y="1361819"/>
                    <a:pt x="4969682" y="1344145"/>
                    <a:pt x="4967073" y="1325879"/>
                  </a:cubicBezTo>
                  <a:cubicBezTo>
                    <a:pt x="4962439" y="1293441"/>
                    <a:pt x="4960456" y="1260671"/>
                    <a:pt x="4956218" y="1228179"/>
                  </a:cubicBezTo>
                  <a:cubicBezTo>
                    <a:pt x="4943920" y="1133886"/>
                    <a:pt x="4956213" y="1076197"/>
                    <a:pt x="4891088" y="1011068"/>
                  </a:cubicBezTo>
                  <a:cubicBezTo>
                    <a:pt x="4880233" y="1000212"/>
                    <a:pt x="4871296" y="987017"/>
                    <a:pt x="4858523" y="978501"/>
                  </a:cubicBezTo>
                  <a:cubicBezTo>
                    <a:pt x="4849003" y="972154"/>
                    <a:pt x="4836960" y="970789"/>
                    <a:pt x="4825958" y="967645"/>
                  </a:cubicBezTo>
                  <a:cubicBezTo>
                    <a:pt x="4766139" y="950553"/>
                    <a:pt x="4763568" y="954682"/>
                    <a:pt x="4684842" y="945934"/>
                  </a:cubicBezTo>
                  <a:lnTo>
                    <a:pt x="3968411" y="956790"/>
                  </a:lnTo>
                  <a:cubicBezTo>
                    <a:pt x="3956974" y="957122"/>
                    <a:pt x="3947231" y="966506"/>
                    <a:pt x="3935846" y="967645"/>
                  </a:cubicBezTo>
                  <a:cubicBezTo>
                    <a:pt x="3831417" y="978088"/>
                    <a:pt x="3480586" y="988418"/>
                    <a:pt x="3425660" y="989357"/>
                  </a:cubicBezTo>
                  <a:lnTo>
                    <a:pt x="2481273" y="1000212"/>
                  </a:lnTo>
                  <a:cubicBezTo>
                    <a:pt x="2459563" y="1014686"/>
                    <a:pt x="2439481" y="1031965"/>
                    <a:pt x="2416143" y="1043634"/>
                  </a:cubicBezTo>
                  <a:cubicBezTo>
                    <a:pt x="2402799" y="1050306"/>
                    <a:pt x="2387068" y="1050391"/>
                    <a:pt x="2372723" y="1054490"/>
                  </a:cubicBezTo>
                  <a:cubicBezTo>
                    <a:pt x="2288470" y="1078563"/>
                    <a:pt x="2406168" y="1058743"/>
                    <a:pt x="2231607" y="1076201"/>
                  </a:cubicBezTo>
                  <a:cubicBezTo>
                    <a:pt x="2076018" y="1072582"/>
                    <a:pt x="1920241" y="1073822"/>
                    <a:pt x="1764841" y="1065345"/>
                  </a:cubicBezTo>
                  <a:cubicBezTo>
                    <a:pt x="1720887" y="1062947"/>
                    <a:pt x="1675666" y="1059436"/>
                    <a:pt x="1634581" y="1043634"/>
                  </a:cubicBezTo>
                  <a:cubicBezTo>
                    <a:pt x="1623901" y="1039526"/>
                    <a:pt x="1628843" y="1021303"/>
                    <a:pt x="1623726" y="1011068"/>
                  </a:cubicBezTo>
                  <a:cubicBezTo>
                    <a:pt x="1617892" y="999399"/>
                    <a:pt x="1607850" y="990170"/>
                    <a:pt x="1602016" y="978501"/>
                  </a:cubicBezTo>
                  <a:cubicBezTo>
                    <a:pt x="1541035" y="856532"/>
                    <a:pt x="1607033" y="976220"/>
                    <a:pt x="1569451" y="891656"/>
                  </a:cubicBezTo>
                  <a:cubicBezTo>
                    <a:pt x="1559593" y="869474"/>
                    <a:pt x="1547741" y="848234"/>
                    <a:pt x="1536886" y="826523"/>
                  </a:cubicBezTo>
                  <a:cubicBezTo>
                    <a:pt x="1533268" y="707112"/>
                    <a:pt x="1563808" y="581626"/>
                    <a:pt x="1526031" y="468290"/>
                  </a:cubicBezTo>
                  <a:cubicBezTo>
                    <a:pt x="1512985" y="429151"/>
                    <a:pt x="1445131" y="450533"/>
                    <a:pt x="1406626" y="435723"/>
                  </a:cubicBezTo>
                  <a:cubicBezTo>
                    <a:pt x="1397074" y="432049"/>
                    <a:pt x="1391056" y="422200"/>
                    <a:pt x="1384915" y="414012"/>
                  </a:cubicBezTo>
                  <a:cubicBezTo>
                    <a:pt x="1369259" y="393137"/>
                    <a:pt x="1341495" y="348878"/>
                    <a:pt x="1341495" y="348878"/>
                  </a:cubicBezTo>
                  <a:cubicBezTo>
                    <a:pt x="1337877" y="334404"/>
                    <a:pt x="1339960" y="317106"/>
                    <a:pt x="1330640" y="305456"/>
                  </a:cubicBezTo>
                  <a:cubicBezTo>
                    <a:pt x="1323492" y="296521"/>
                    <a:pt x="1309077" y="297745"/>
                    <a:pt x="1298075" y="294601"/>
                  </a:cubicBezTo>
                  <a:cubicBezTo>
                    <a:pt x="1234506" y="276438"/>
                    <a:pt x="1232624" y="281542"/>
                    <a:pt x="1146105" y="272890"/>
                  </a:cubicBezTo>
                  <a:cubicBezTo>
                    <a:pt x="896409" y="222946"/>
                    <a:pt x="1074007" y="254450"/>
                    <a:pt x="483949" y="272890"/>
                  </a:cubicBezTo>
                  <a:cubicBezTo>
                    <a:pt x="454791" y="273801"/>
                    <a:pt x="426135" y="280842"/>
                    <a:pt x="397108" y="283745"/>
                  </a:cubicBezTo>
                  <a:lnTo>
                    <a:pt x="158298" y="305456"/>
                  </a:lnTo>
                  <a:cubicBezTo>
                    <a:pt x="118496" y="312693"/>
                    <a:pt x="78449" y="318690"/>
                    <a:pt x="38893" y="327167"/>
                  </a:cubicBezTo>
                  <a:cubicBezTo>
                    <a:pt x="27705" y="329565"/>
                    <a:pt x="8810" y="326853"/>
                    <a:pt x="6328" y="338023"/>
                  </a:cubicBezTo>
                  <a:cubicBezTo>
                    <a:pt x="0" y="366502"/>
                    <a:pt x="20801" y="113675"/>
                    <a:pt x="28038" y="41401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7446" name="Group 11"/>
            <p:cNvGrpSpPr>
              <a:grpSpLocks/>
            </p:cNvGrpSpPr>
            <p:nvPr/>
          </p:nvGrpSpPr>
          <p:grpSpPr bwMode="auto">
            <a:xfrm>
              <a:off x="803272" y="2844157"/>
              <a:ext cx="4582551" cy="2106100"/>
              <a:chOff x="803272" y="2844157"/>
              <a:chExt cx="4582551" cy="2106100"/>
            </a:xfrm>
          </p:grpSpPr>
          <p:sp>
            <p:nvSpPr>
              <p:cNvPr id="17447" name="TextBox 6"/>
              <p:cNvSpPr txBox="1">
                <a:spLocks noChangeArrowheads="1"/>
              </p:cNvSpPr>
              <p:nvPr/>
            </p:nvSpPr>
            <p:spPr bwMode="auto">
              <a:xfrm>
                <a:off x="803272" y="2844157"/>
                <a:ext cx="7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1</a:t>
                </a:r>
                <a:r>
                  <a:rPr lang="en-US" sz="1800">
                    <a:latin typeface="Calibri" charset="0"/>
                  </a:rPr>
                  <a:t>=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1</a:t>
                </a:r>
              </a:p>
            </p:txBody>
          </p:sp>
          <p:sp>
            <p:nvSpPr>
              <p:cNvPr id="17448" name="TextBox 7"/>
              <p:cNvSpPr txBox="1">
                <a:spLocks noChangeArrowheads="1"/>
              </p:cNvSpPr>
              <p:nvPr/>
            </p:nvSpPr>
            <p:spPr bwMode="auto">
              <a:xfrm>
                <a:off x="803272" y="3244334"/>
                <a:ext cx="12267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for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i</a:t>
                </a:r>
                <a:r>
                  <a:rPr lang="en-US" sz="1800">
                    <a:latin typeface="Calibri" charset="0"/>
                  </a:rPr>
                  <a:t> =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2 … n</a:t>
                </a:r>
              </a:p>
            </p:txBody>
          </p:sp>
          <p:sp>
            <p:nvSpPr>
              <p:cNvPr id="17449" name="TextBox 8"/>
              <p:cNvSpPr txBox="1">
                <a:spLocks noChangeArrowheads="1"/>
              </p:cNvSpPr>
              <p:nvPr/>
            </p:nvSpPr>
            <p:spPr bwMode="auto">
              <a:xfrm>
                <a:off x="1204908" y="3679913"/>
                <a:ext cx="41809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Find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1 ≤ j ≤ i </a:t>
                </a:r>
                <a:r>
                  <a:rPr lang="en-US" sz="1800">
                    <a:latin typeface="Calibri" charset="0"/>
                  </a:rPr>
                  <a:t>s.t.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i</a:t>
                </a:r>
                <a:r>
                  <a:rPr lang="en-US" sz="1800">
                    <a:latin typeface="Calibri" charset="0"/>
                  </a:rPr>
                  <a:t>  lies between 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j-1</a:t>
                </a:r>
                <a:r>
                  <a:rPr lang="en-US" sz="1800">
                    <a:latin typeface="Calibri" charset="0"/>
                  </a:rPr>
                  <a:t> and 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 </a:t>
                </a:r>
              </a:p>
            </p:txBody>
          </p:sp>
          <p:sp>
            <p:nvSpPr>
              <p:cNvPr id="17450" name="TextBox 9"/>
              <p:cNvSpPr txBox="1">
                <a:spLocks noChangeArrowheads="1"/>
              </p:cNvSpPr>
              <p:nvPr/>
            </p:nvSpPr>
            <p:spPr bwMode="auto">
              <a:xfrm>
                <a:off x="1204908" y="4146702"/>
                <a:ext cx="30392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Move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</a:t>
                </a:r>
                <a:r>
                  <a:rPr lang="en-US" sz="1800">
                    <a:latin typeface="Calibri" charset="0"/>
                  </a:rPr>
                  <a:t> to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i-1</a:t>
                </a:r>
                <a:r>
                  <a:rPr lang="en-US" sz="1800" baseline="-25000">
                    <a:latin typeface="Calibri" charset="0"/>
                  </a:rPr>
                  <a:t> </a:t>
                </a:r>
                <a:r>
                  <a:rPr lang="en-US" sz="1800">
                    <a:latin typeface="Calibri" charset="0"/>
                  </a:rPr>
                  <a:t>one cell </a:t>
                </a:r>
                <a:r>
                  <a:rPr lang="ja-JP" altLang="en-US" sz="1800">
                    <a:latin typeface="Calibri" charset="0"/>
                  </a:rPr>
                  <a:t>“</a:t>
                </a:r>
                <a:r>
                  <a:rPr lang="en-US" altLang="ja-JP" sz="1800">
                    <a:latin typeface="Calibri" charset="0"/>
                  </a:rPr>
                  <a:t>down</a:t>
                </a:r>
                <a:r>
                  <a:rPr lang="ja-JP" altLang="en-US" sz="1800">
                    <a:latin typeface="Calibri" charset="0"/>
                  </a:rPr>
                  <a:t>”</a:t>
                </a:r>
                <a:endParaRPr lang="en-US" sz="1800">
                  <a:latin typeface="Calibri" charset="0"/>
                </a:endParaRPr>
              </a:p>
            </p:txBody>
          </p:sp>
          <p:sp>
            <p:nvSpPr>
              <p:cNvPr id="17451" name="TextBox 10"/>
              <p:cNvSpPr txBox="1">
                <a:spLocks noChangeArrowheads="1"/>
              </p:cNvSpPr>
              <p:nvPr/>
            </p:nvSpPr>
            <p:spPr bwMode="auto">
              <a:xfrm>
                <a:off x="1204908" y="4580925"/>
                <a:ext cx="6036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</a:t>
                </a:r>
                <a:r>
                  <a:rPr lang="en-US" sz="1800">
                    <a:latin typeface="Calibri" charset="0"/>
                  </a:rPr>
                  <a:t>=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i</a:t>
                </a:r>
              </a:p>
            </p:txBody>
          </p:sp>
        </p:grp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513513" y="4516438"/>
            <a:ext cx="301625" cy="1552575"/>
            <a:chOff x="6513014" y="4516034"/>
            <a:chExt cx="301660" cy="1552831"/>
          </a:xfrm>
        </p:grpSpPr>
        <p:sp>
          <p:nvSpPr>
            <p:cNvPr id="17441" name="TextBox 14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42" name="TextBox 15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43" name="TextBox 16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44" name="TextBox 17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513513" y="4146550"/>
            <a:ext cx="1260475" cy="369888"/>
            <a:chOff x="6513014" y="4146702"/>
            <a:chExt cx="1261185" cy="369332"/>
          </a:xfrm>
        </p:grpSpPr>
        <p:sp>
          <p:nvSpPr>
            <p:cNvPr id="17439" name="TextBox 20"/>
            <p:cNvSpPr txBox="1">
              <a:spLocks noChangeArrowheads="1"/>
            </p:cNvSpPr>
            <p:nvPr/>
          </p:nvSpPr>
          <p:spPr bwMode="auto">
            <a:xfrm>
              <a:off x="6513014" y="4146702"/>
              <a:ext cx="295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</a:p>
          </p:txBody>
        </p:sp>
        <p:sp>
          <p:nvSpPr>
            <p:cNvPr id="17440" name="TextBox 21"/>
            <p:cNvSpPr txBox="1">
              <a:spLocks noChangeArrowheads="1"/>
            </p:cNvSpPr>
            <p:nvPr/>
          </p:nvSpPr>
          <p:spPr bwMode="auto">
            <a:xfrm>
              <a:off x="7468256" y="4146702"/>
              <a:ext cx="305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b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467600" y="4537075"/>
            <a:ext cx="301625" cy="1552575"/>
            <a:chOff x="6513014" y="4516034"/>
            <a:chExt cx="301660" cy="1552831"/>
          </a:xfrm>
        </p:grpSpPr>
        <p:sp>
          <p:nvSpPr>
            <p:cNvPr id="17435" name="TextBox 25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36" name="TextBox 26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  <p:sp>
          <p:nvSpPr>
            <p:cNvPr id="17437" name="TextBox 27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  <p:sp>
          <p:nvSpPr>
            <p:cNvPr id="17438" name="TextBox 28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7472363" y="4516438"/>
            <a:ext cx="301625" cy="1552575"/>
            <a:chOff x="6513014" y="4516034"/>
            <a:chExt cx="301660" cy="1552831"/>
          </a:xfrm>
        </p:grpSpPr>
        <p:sp>
          <p:nvSpPr>
            <p:cNvPr id="17431" name="TextBox 30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32" name="TextBox 31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33" name="TextBox 32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34" name="TextBox 33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7469188" y="4543425"/>
            <a:ext cx="301625" cy="1552575"/>
            <a:chOff x="6513014" y="4516034"/>
            <a:chExt cx="301660" cy="1552831"/>
          </a:xfrm>
        </p:grpSpPr>
        <p:sp>
          <p:nvSpPr>
            <p:cNvPr id="17427" name="TextBox 35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28" name="TextBox 36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29" name="TextBox 37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  <p:sp>
          <p:nvSpPr>
            <p:cNvPr id="17430" name="TextBox 38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472363" y="4537075"/>
            <a:ext cx="301625" cy="1552575"/>
            <a:chOff x="6513014" y="4516034"/>
            <a:chExt cx="301660" cy="1552831"/>
          </a:xfrm>
        </p:grpSpPr>
        <p:sp>
          <p:nvSpPr>
            <p:cNvPr id="17423" name="TextBox 40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7424" name="TextBox 41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25" name="TextBox 42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26" name="TextBox 43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</p:grpSp>
      <p:sp>
        <p:nvSpPr>
          <p:cNvPr id="45" name="Rounded Rectangular Callout 44"/>
          <p:cNvSpPr/>
          <p:nvPr/>
        </p:nvSpPr>
        <p:spPr>
          <a:xfrm>
            <a:off x="4949825" y="4516438"/>
            <a:ext cx="1162050" cy="1009650"/>
          </a:xfrm>
          <a:prstGeom prst="wedgeRoundRectCallout">
            <a:avLst>
              <a:gd name="adj1" fmla="val -61954"/>
              <a:gd name="adj2" fmla="val -10311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O(log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2551113" y="5526088"/>
            <a:ext cx="868362" cy="857250"/>
          </a:xfrm>
          <a:prstGeom prst="wedgeRoundRectCallout">
            <a:avLst>
              <a:gd name="adj1" fmla="val 25632"/>
              <a:gd name="adj2" fmla="val -174209"/>
              <a:gd name="adj3" fmla="val 16667"/>
            </a:avLst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O(n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3289300" y="1976438"/>
            <a:ext cx="1833563" cy="868362"/>
          </a:xfrm>
          <a:prstGeom prst="wedgeRoundRectCallout">
            <a:avLst>
              <a:gd name="adj1" fmla="val -106040"/>
              <a:gd name="adj2" fmla="val 587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O(n</a:t>
            </a:r>
            <a:r>
              <a:rPr lang="en-US" baseline="30000" dirty="0">
                <a:solidFill>
                  <a:srgbClr val="660066"/>
                </a:solidFill>
              </a:rPr>
              <a:t>2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153371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Other </a:t>
            </a:r>
            <a:r>
              <a:rPr lang="en-US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O(n</a:t>
            </a:r>
            <a:r>
              <a:rPr lang="en-US" baseline="30000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)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sorting algorithms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041400" y="1954213"/>
            <a:ext cx="7289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Selection Sort: </a:t>
            </a:r>
            <a:r>
              <a:rPr lang="en-US" sz="1800">
                <a:latin typeface="Calibri" charset="0"/>
              </a:rPr>
              <a:t>In every round pick the min among remaining numbers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041400" y="3702050"/>
            <a:ext cx="502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Bubble sort: </a:t>
            </a:r>
            <a:r>
              <a:rPr lang="en-US" sz="1800">
                <a:latin typeface="Calibri" charset="0"/>
              </a:rPr>
              <a:t>The smallest number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bubbles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 up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Divide and Conquer</a:t>
            </a:r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009650" y="1954213"/>
            <a:ext cx="5741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Divide up the problem into at least two sub-problems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009650" y="3190875"/>
            <a:ext cx="3838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Recursively solve the sub-problems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009650" y="4352925"/>
            <a:ext cx="705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Patch up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the solutions to the sub-problems for the final solution</a:t>
            </a:r>
            <a:endParaRPr 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3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Mergesort Algorithm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443038" y="2138363"/>
            <a:ext cx="3608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Divide up the numbers in the middle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1443038" y="3059113"/>
            <a:ext cx="253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each half recursively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443038" y="3994150"/>
            <a:ext cx="505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Merge the two sorted halves into one sorted output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535613" y="2378075"/>
            <a:ext cx="2182812" cy="1050925"/>
          </a:xfrm>
          <a:prstGeom prst="wedgeRoundRectCallout">
            <a:avLst>
              <a:gd name="adj1" fmla="val -78544"/>
              <a:gd name="adj2" fmla="val -4588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Unless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77573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How fast can sorted arrays be merged?</a:t>
            </a:r>
          </a:p>
        </p:txBody>
      </p:sp>
    </p:spTree>
    <p:extLst>
      <p:ext uri="{BB962C8B-B14F-4D97-AF65-F5344CB8AC3E}">
        <p14:creationId xmlns:p14="http://schemas.microsoft.com/office/powerpoint/2010/main" val="172904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602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Divide and Conquer</vt:lpstr>
      <vt:lpstr>Divide and Conquer</vt:lpstr>
      <vt:lpstr>Improvements on a smaller scale</vt:lpstr>
      <vt:lpstr>Sorting</vt:lpstr>
      <vt:lpstr>Insertion Sort</vt:lpstr>
      <vt:lpstr>Other O(n2) sorting algorithms</vt:lpstr>
      <vt:lpstr>Divide and Conquer</vt:lpstr>
      <vt:lpstr>Mergesort Algorithm</vt:lpstr>
      <vt:lpstr>How fast can sorted arrays be merged?</vt:lpstr>
      <vt:lpstr>Mergesort algorithm</vt:lpstr>
      <vt:lpstr>An example run</vt:lpstr>
      <vt:lpstr>Correctness</vt:lpstr>
      <vt:lpstr>Run time recurrence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11</cp:revision>
  <dcterms:created xsi:type="dcterms:W3CDTF">2018-05-29T14:01:07Z</dcterms:created>
  <dcterms:modified xsi:type="dcterms:W3CDTF">2018-06-04T18:33:53Z</dcterms:modified>
</cp:coreProperties>
</file>