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Shortest Path with Negative Edge Weights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Bellman-Ford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When to use Dynamic Programming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009650" y="2670175"/>
            <a:ext cx="424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There are polynomially many sub-problems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009650" y="3852863"/>
            <a:ext cx="6416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Optimal solution can be computed from solutions to sub-problems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009650" y="5037138"/>
            <a:ext cx="703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There is an ordering among sub-problem that allows for iterative solution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1111250"/>
            <a:ext cx="152082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7023100" y="3429000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</a:rPr>
              <a:t>Richard Bellman</a:t>
            </a:r>
          </a:p>
        </p:txBody>
      </p:sp>
    </p:spTree>
    <p:extLst>
      <p:ext uri="{BB962C8B-B14F-4D97-AF65-F5344CB8AC3E}">
        <p14:creationId xmlns:p14="http://schemas.microsoft.com/office/powerpoint/2010/main" val="160215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Shortest Path Problem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292225" y="2171700"/>
            <a:ext cx="7356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(Directed) Graph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 and for every edge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has a cost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B100B1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(can be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&lt;0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2041525" y="2757488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100B1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V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292225" y="3549650"/>
            <a:ext cx="3830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Shortest path from every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t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60563" y="4200525"/>
            <a:ext cx="3357562" cy="2171700"/>
            <a:chOff x="1961187" y="4200859"/>
            <a:chExt cx="3357387" cy="2171476"/>
          </a:xfrm>
        </p:grpSpPr>
        <p:sp>
          <p:nvSpPr>
            <p:cNvPr id="6" name="Oval 5"/>
            <p:cNvSpPr/>
            <p:nvPr/>
          </p:nvSpPr>
          <p:spPr>
            <a:xfrm>
              <a:off x="2235810" y="4570709"/>
              <a:ext cx="119057" cy="130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59716" y="4570709"/>
              <a:ext cx="120644" cy="130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02678" y="4570709"/>
              <a:ext cx="119056" cy="130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55004" y="5861213"/>
              <a:ext cx="119057" cy="13174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19987" y="5796132"/>
              <a:ext cx="119056" cy="131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6" idx="5"/>
              <a:endCxn id="7" idx="2"/>
            </p:cNvCxnSpPr>
            <p:nvPr/>
          </p:nvCxnSpPr>
          <p:spPr>
            <a:xfrm rot="5400000" flipH="1" flipV="1">
              <a:off x="2925544" y="4047650"/>
              <a:ext cx="46033" cy="1222311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3680359" y="4635789"/>
              <a:ext cx="1322319" cy="158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9" idx="1"/>
            </p:cNvCxnSpPr>
            <p:nvPr/>
          </p:nvCxnSpPr>
          <p:spPr>
            <a:xfrm rot="16200000" flipH="1">
              <a:off x="3367669" y="4977051"/>
              <a:ext cx="1200026" cy="60956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10" idx="5"/>
            </p:cNvCxnSpPr>
            <p:nvPr/>
          </p:nvCxnSpPr>
          <p:spPr>
            <a:xfrm rot="10800000">
              <a:off x="3021582" y="5908833"/>
              <a:ext cx="1233423" cy="1904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1"/>
              <a:endCxn id="7" idx="3"/>
            </p:cNvCxnSpPr>
            <p:nvPr/>
          </p:nvCxnSpPr>
          <p:spPr>
            <a:xfrm rot="5400000" flipH="1" flipV="1">
              <a:off x="2690634" y="4928637"/>
              <a:ext cx="1133358" cy="639730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78" name="TextBox 20"/>
            <p:cNvSpPr txBox="1">
              <a:spLocks noChangeArrowheads="1"/>
            </p:cNvSpPr>
            <p:nvPr/>
          </p:nvSpPr>
          <p:spPr bwMode="auto">
            <a:xfrm>
              <a:off x="2786657" y="420085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15379" name="TextBox 21"/>
            <p:cNvSpPr txBox="1">
              <a:spLocks noChangeArrowheads="1"/>
            </p:cNvSpPr>
            <p:nvPr/>
          </p:nvSpPr>
          <p:spPr bwMode="auto">
            <a:xfrm>
              <a:off x="4121825" y="4265992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15380" name="TextBox 22"/>
            <p:cNvSpPr txBox="1">
              <a:spLocks noChangeArrowheads="1"/>
            </p:cNvSpPr>
            <p:nvPr/>
          </p:nvSpPr>
          <p:spPr bwMode="auto">
            <a:xfrm>
              <a:off x="3987346" y="4993436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100</a:t>
              </a:r>
            </a:p>
          </p:txBody>
        </p:sp>
        <p:sp>
          <p:nvSpPr>
            <p:cNvPr id="15381" name="TextBox 23"/>
            <p:cNvSpPr txBox="1">
              <a:spLocks noChangeArrowheads="1"/>
            </p:cNvSpPr>
            <p:nvPr/>
          </p:nvSpPr>
          <p:spPr bwMode="auto">
            <a:xfrm>
              <a:off x="3300711" y="6003003"/>
              <a:ext cx="7233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-1000</a:t>
              </a:r>
            </a:p>
          </p:txBody>
        </p:sp>
        <p:sp>
          <p:nvSpPr>
            <p:cNvPr id="15382" name="TextBox 24"/>
            <p:cNvSpPr txBox="1">
              <a:spLocks noChangeArrowheads="1"/>
            </p:cNvSpPr>
            <p:nvPr/>
          </p:nvSpPr>
          <p:spPr bwMode="auto">
            <a:xfrm>
              <a:off x="2669663" y="4993436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899</a:t>
              </a:r>
            </a:p>
          </p:txBody>
        </p:sp>
        <p:sp>
          <p:nvSpPr>
            <p:cNvPr id="15383" name="TextBox 25"/>
            <p:cNvSpPr txBox="1">
              <a:spLocks noChangeArrowheads="1"/>
            </p:cNvSpPr>
            <p:nvPr/>
          </p:nvSpPr>
          <p:spPr bwMode="auto">
            <a:xfrm>
              <a:off x="1961187" y="4452246"/>
              <a:ext cx="2749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8000"/>
                  </a:solidFill>
                  <a:latin typeface="Calibri" charset="0"/>
                </a:rPr>
                <a:t>s</a:t>
              </a:r>
            </a:p>
          </p:txBody>
        </p:sp>
        <p:sp>
          <p:nvSpPr>
            <p:cNvPr id="15384" name="TextBox 26"/>
            <p:cNvSpPr txBox="1">
              <a:spLocks noChangeArrowheads="1"/>
            </p:cNvSpPr>
            <p:nvPr/>
          </p:nvSpPr>
          <p:spPr bwMode="auto">
            <a:xfrm>
              <a:off x="5056588" y="4419678"/>
              <a:ext cx="2619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Calibri" charset="0"/>
                </a:rPr>
                <a:t>t</a:t>
              </a:r>
            </a:p>
          </p:txBody>
        </p:sp>
      </p:grpSp>
      <p:sp>
        <p:nvSpPr>
          <p:cNvPr id="29" name="Rounded Rectangular Callout 28"/>
          <p:cNvSpPr/>
          <p:nvPr/>
        </p:nvSpPr>
        <p:spPr>
          <a:xfrm>
            <a:off x="303213" y="4821238"/>
            <a:ext cx="1933575" cy="1060450"/>
          </a:xfrm>
          <a:prstGeom prst="wedgeRoundRectCallout">
            <a:avLst>
              <a:gd name="adj1" fmla="val 112313"/>
              <a:gd name="adj2" fmla="val 4508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Shortest path has cost negative infinity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5786438" y="3919538"/>
            <a:ext cx="2900362" cy="1897062"/>
          </a:xfrm>
          <a:prstGeom prst="cloudCallout">
            <a:avLst>
              <a:gd name="adj1" fmla="val -9982"/>
              <a:gd name="adj2" fmla="val 40182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Assume that </a:t>
            </a:r>
            <a:r>
              <a:rPr lang="en-US" dirty="0">
                <a:solidFill>
                  <a:srgbClr val="B100B1"/>
                </a:solidFill>
              </a:rPr>
              <a:t>G</a:t>
            </a:r>
            <a:r>
              <a:rPr lang="en-US" dirty="0"/>
              <a:t> has no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262492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Rest of today’s agenda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2838450" y="2443163"/>
            <a:ext cx="346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Dynamic Program for shortest path</a:t>
            </a:r>
          </a:p>
        </p:txBody>
      </p:sp>
    </p:spTree>
    <p:extLst>
      <p:ext uri="{BB962C8B-B14F-4D97-AF65-F5344CB8AC3E}">
        <p14:creationId xmlns:p14="http://schemas.microsoft.com/office/powerpoint/2010/main" val="55821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Bellman to the rescue</a:t>
            </a:r>
          </a:p>
        </p:txBody>
      </p:sp>
      <p:pic>
        <p:nvPicPr>
          <p:cNvPr id="174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1273175"/>
            <a:ext cx="344487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41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Recurrence Relation</a:t>
            </a: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889125" y="2116138"/>
            <a:ext cx="6062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OPT(i,u) </a:t>
            </a:r>
            <a:r>
              <a:rPr lang="en-US" sz="1800">
                <a:latin typeface="Calibri" charset="0"/>
              </a:rPr>
              <a:t>= cost of shortest path from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 at most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edges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03225" y="3798888"/>
            <a:ext cx="850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>
                <a:solidFill>
                  <a:srgbClr val="B200B2"/>
                </a:solidFill>
                <a:latin typeface="Calibri" charset="0"/>
              </a:rPr>
              <a:t>OPT(i,u)</a:t>
            </a:r>
            <a:r>
              <a:rPr lang="en-US" sz="2700">
                <a:latin typeface="Calibri" charset="0"/>
              </a:rPr>
              <a:t> = min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OPT(i-1,u)</a:t>
            </a:r>
            <a:r>
              <a:rPr lang="en-US" sz="2700">
                <a:latin typeface="Calibri" charset="0"/>
              </a:rPr>
              <a:t>, min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(u,w) in E</a:t>
            </a:r>
            <a:r>
              <a:rPr lang="en-US" sz="2700" baseline="-25000">
                <a:latin typeface="Calibri" charset="0"/>
              </a:rPr>
              <a:t> 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c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u,w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 + OPT(i-1, w)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}</a:t>
            </a:r>
            <a:r>
              <a:rPr lang="en-US" sz="2700">
                <a:latin typeface="Calibri" charset="0"/>
              </a:rPr>
              <a:t>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312863" y="5199063"/>
            <a:ext cx="2692400" cy="706437"/>
          </a:xfrm>
          <a:prstGeom prst="wedgeRoundRectCallout">
            <a:avLst>
              <a:gd name="adj1" fmla="val 21909"/>
              <a:gd name="adj2" fmla="val -1544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Path uses </a:t>
            </a:r>
            <a:r>
              <a:rPr lang="en-US" dirty="0">
                <a:solidFill>
                  <a:srgbClr val="B200B2"/>
                </a:solidFill>
              </a:rPr>
              <a:t>≤ i-1 </a:t>
            </a:r>
            <a:r>
              <a:rPr lang="en-US" dirty="0"/>
              <a:t>edges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362575" y="5330825"/>
            <a:ext cx="3324225" cy="781050"/>
          </a:xfrm>
          <a:prstGeom prst="wedgeRoundRectCallout">
            <a:avLst>
              <a:gd name="adj1" fmla="val -42384"/>
              <a:gd name="adj2" fmla="val -15972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Best path through all neighbors</a:t>
            </a:r>
          </a:p>
        </p:txBody>
      </p:sp>
    </p:spTree>
    <p:extLst>
      <p:ext uri="{BB962C8B-B14F-4D97-AF65-F5344CB8AC3E}">
        <p14:creationId xmlns:p14="http://schemas.microsoft.com/office/powerpoint/2010/main" val="286029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443038" y="2322513"/>
            <a:ext cx="300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Finish Bellman-Ford algorithm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443038" y="3462338"/>
            <a:ext cx="212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Analyze the run time</a:t>
            </a:r>
          </a:p>
        </p:txBody>
      </p:sp>
    </p:spTree>
    <p:extLst>
      <p:ext uri="{BB962C8B-B14F-4D97-AF65-F5344CB8AC3E}">
        <p14:creationId xmlns:p14="http://schemas.microsoft.com/office/powerpoint/2010/main" val="351538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consequences</a:t>
            </a:r>
          </a:p>
        </p:txBody>
      </p:sp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889125" y="1417638"/>
            <a:ext cx="536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OPT(i,u) </a:t>
            </a:r>
            <a:r>
              <a:rPr lang="en-US" sz="1800">
                <a:latin typeface="Calibri" charset="0"/>
              </a:rPr>
              <a:t>= shortest path from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 at most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edges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365125" y="2062163"/>
            <a:ext cx="850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>
                <a:solidFill>
                  <a:srgbClr val="B200B2"/>
                </a:solidFill>
                <a:latin typeface="Calibri" charset="0"/>
              </a:rPr>
              <a:t>OPT(i,u)</a:t>
            </a:r>
            <a:r>
              <a:rPr lang="en-US" sz="2700">
                <a:latin typeface="Calibri" charset="0"/>
              </a:rPr>
              <a:t> = min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OPT(i-1,u)</a:t>
            </a:r>
            <a:r>
              <a:rPr lang="en-US" sz="2700">
                <a:latin typeface="Calibri" charset="0"/>
              </a:rPr>
              <a:t>, min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(u,w) in E</a:t>
            </a:r>
            <a:r>
              <a:rPr lang="en-US" sz="2700" baseline="-25000">
                <a:latin typeface="Calibri" charset="0"/>
              </a:rPr>
              <a:t> 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c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u,w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 + OPT(i-1, w)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}</a:t>
            </a:r>
            <a:r>
              <a:rPr lang="en-US" sz="2700">
                <a:latin typeface="Calibri" charset="0"/>
              </a:rPr>
              <a:t>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6313" y="3213100"/>
            <a:ext cx="4694237" cy="576263"/>
          </a:xfrm>
          <a:prstGeom prst="rect">
            <a:avLst/>
          </a:prstGeom>
          <a:solidFill>
            <a:schemeClr val="accent6">
              <a:lumMod val="75000"/>
              <a:alpha val="7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OPT(n-1,u) 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is shortest path cost between </a:t>
            </a:r>
            <a:r>
              <a:rPr lang="en-US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u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1563688" y="4200525"/>
            <a:ext cx="6924675" cy="2117725"/>
          </a:xfrm>
          <a:prstGeom prst="cloudCallout">
            <a:avLst>
              <a:gd name="adj1" fmla="val -18012"/>
              <a:gd name="adj2" fmla="val 51218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talk time:</a:t>
            </a:r>
          </a:p>
          <a:p>
            <a:pPr algn="ctr">
              <a:defRPr/>
            </a:pP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How to compute the shortest path between </a:t>
            </a:r>
            <a:r>
              <a:rPr lang="en-US" sz="2700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700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given all </a:t>
            </a:r>
            <a:r>
              <a:rPr lang="en-US" sz="2700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OPT(i,u) </a:t>
            </a: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5738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506" name="Picture 2" descr="pillow_tal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28825"/>
            <a:ext cx="911225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5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310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Shortest Path with Negative Edge Weights</vt:lpstr>
      <vt:lpstr>When to use Dynamic Programming</vt:lpstr>
      <vt:lpstr>Shortest Path Problem</vt:lpstr>
      <vt:lpstr>Rest of today’s agenda</vt:lpstr>
      <vt:lpstr>Bellman to the rescue</vt:lpstr>
      <vt:lpstr>Recurrence Relation</vt:lpstr>
      <vt:lpstr>Today’s agenda</vt:lpstr>
      <vt:lpstr>Some consequences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9</cp:revision>
  <dcterms:created xsi:type="dcterms:W3CDTF">2018-05-29T14:01:07Z</dcterms:created>
  <dcterms:modified xsi:type="dcterms:W3CDTF">2018-06-04T18:07:31Z</dcterms:modified>
</cp:coreProperties>
</file>